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1" r:id="rId4"/>
    <p:sldId id="258" r:id="rId5"/>
    <p:sldId id="260" r:id="rId6"/>
    <p:sldId id="259" r:id="rId7"/>
    <p:sldId id="263" r:id="rId8"/>
    <p:sldId id="264" r:id="rId9"/>
    <p:sldId id="265" r:id="rId10"/>
    <p:sldId id="291" r:id="rId11"/>
    <p:sldId id="292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90" r:id="rId30"/>
    <p:sldId id="289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356" y="-6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CF29-9D80-4663-B6C5-5E9A1309903A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251BA-A725-40CE-8F9F-52871241F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047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CF29-9D80-4663-B6C5-5E9A1309903A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251BA-A725-40CE-8F9F-52871241F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848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CF29-9D80-4663-B6C5-5E9A1309903A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251BA-A725-40CE-8F9F-52871241F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524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CF29-9D80-4663-B6C5-5E9A1309903A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251BA-A725-40CE-8F9F-52871241F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637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CF29-9D80-4663-B6C5-5E9A1309903A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251BA-A725-40CE-8F9F-52871241F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118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CF29-9D80-4663-B6C5-5E9A1309903A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251BA-A725-40CE-8F9F-52871241F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67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CF29-9D80-4663-B6C5-5E9A1309903A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251BA-A725-40CE-8F9F-52871241F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633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CF29-9D80-4663-B6C5-5E9A1309903A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251BA-A725-40CE-8F9F-52871241F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620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CF29-9D80-4663-B6C5-5E9A1309903A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251BA-A725-40CE-8F9F-52871241F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247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CF29-9D80-4663-B6C5-5E9A1309903A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251BA-A725-40CE-8F9F-52871241F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730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CF29-9D80-4663-B6C5-5E9A1309903A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251BA-A725-40CE-8F9F-52871241F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127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1CF29-9D80-4663-B6C5-5E9A1309903A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251BA-A725-40CE-8F9F-52871241F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758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Mediation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Background</a:t>
            </a:r>
            <a:r>
              <a:rPr lang="en-US" dirty="0"/>
              <a:t>, Motivation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dirty="0" smtClean="0"/>
              <a:t>and Methodology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Israel Christie, Ph.D.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057400" y="5565338"/>
            <a:ext cx="7086600" cy="1292662"/>
          </a:xfrm>
          <a:prstGeom prst="rect">
            <a:avLst/>
          </a:prstGeom>
        </p:spPr>
        <p:txBody>
          <a:bodyPr vert="horz" wrap="square" lIns="91440" tIns="91440" rIns="91440" bIns="91440" rtlCol="0" anchor="b" anchorCtr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400" dirty="0" smtClean="0">
                <a:solidFill>
                  <a:schemeClr val="tx1"/>
                </a:solidFill>
              </a:rPr>
              <a:t>Presentation to Statistical </a:t>
            </a:r>
            <a:r>
              <a:rPr lang="en-US" sz="2400" dirty="0">
                <a:solidFill>
                  <a:schemeClr val="tx1"/>
                </a:solidFill>
              </a:rPr>
              <a:t>Modeling </a:t>
            </a:r>
            <a:r>
              <a:rPr lang="en-US" sz="2400" dirty="0" smtClean="0">
                <a:solidFill>
                  <a:schemeClr val="tx1"/>
                </a:solidFill>
              </a:rPr>
              <a:t>Workshop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for Genetics </a:t>
            </a:r>
            <a:r>
              <a:rPr lang="en-US" sz="2400" dirty="0">
                <a:solidFill>
                  <a:schemeClr val="tx1"/>
                </a:solidFill>
              </a:rPr>
              <a:t>of Addiction</a:t>
            </a: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2014/10/31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89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is mediation assessed?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“Monte Carlo” method</a:t>
            </a:r>
            <a:r>
              <a:rPr lang="en-US" baseline="30000" dirty="0" smtClean="0"/>
              <a:t>1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grpSp>
        <p:nvGrpSpPr>
          <p:cNvPr id="5" name="Group 4"/>
          <p:cNvGrpSpPr/>
          <p:nvPr/>
        </p:nvGrpSpPr>
        <p:grpSpPr>
          <a:xfrm>
            <a:off x="5943600" y="3686652"/>
            <a:ext cx="2667000" cy="2028348"/>
            <a:chOff x="5943600" y="3686652"/>
            <a:chExt cx="2667000" cy="2028348"/>
          </a:xfrm>
        </p:grpSpPr>
        <p:grpSp>
          <p:nvGrpSpPr>
            <p:cNvPr id="6" name="Group 5"/>
            <p:cNvGrpSpPr/>
            <p:nvPr/>
          </p:nvGrpSpPr>
          <p:grpSpPr>
            <a:xfrm>
              <a:off x="5943600" y="3686652"/>
              <a:ext cx="2667000" cy="2028348"/>
              <a:chOff x="3126106" y="4220052"/>
              <a:chExt cx="2667000" cy="2028348"/>
            </a:xfrm>
          </p:grpSpPr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4116706" y="5081826"/>
                <a:ext cx="779144" cy="861774"/>
              </a:xfrm>
              <a:prstGeom prst="rect">
                <a:avLst/>
              </a:prstGeom>
            </p:spPr>
            <p:txBody>
              <a:bodyPr vert="horz" wrap="square" lIns="91440" tIns="91440" rIns="91440" bIns="91440" rtlCol="0" anchor="ctr" anchorCtr="0">
                <a:sp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4400" dirty="0" smtClean="0"/>
                  <a:t>c'</a:t>
                </a:r>
                <a:endParaRPr lang="en-US" sz="4400" dirty="0"/>
              </a:p>
            </p:txBody>
          </p:sp>
          <p:sp>
            <p:nvSpPr>
              <p:cNvPr id="12" name="Content Placeholder 2"/>
              <p:cNvSpPr txBox="1">
                <a:spLocks/>
              </p:cNvSpPr>
              <p:nvPr/>
            </p:nvSpPr>
            <p:spPr>
              <a:xfrm>
                <a:off x="3126106" y="5386626"/>
                <a:ext cx="274319" cy="861774"/>
              </a:xfrm>
              <a:prstGeom prst="rect">
                <a:avLst/>
              </a:prstGeom>
            </p:spPr>
            <p:txBody>
              <a:bodyPr vert="horz" wrap="square" lIns="91440" tIns="91440" rIns="91440" bIns="91440" rtlCol="0" anchor="ctr" anchorCtr="0">
                <a:sp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4400" dirty="0" smtClean="0"/>
                  <a:t>X</a:t>
                </a:r>
                <a:endParaRPr lang="en-US" sz="4400" dirty="0"/>
              </a:p>
            </p:txBody>
          </p:sp>
          <p:sp>
            <p:nvSpPr>
              <p:cNvPr id="13" name="Content Placeholder 2"/>
              <p:cNvSpPr txBox="1">
                <a:spLocks/>
              </p:cNvSpPr>
              <p:nvPr/>
            </p:nvSpPr>
            <p:spPr>
              <a:xfrm>
                <a:off x="5518787" y="5386626"/>
                <a:ext cx="274319" cy="861774"/>
              </a:xfrm>
              <a:prstGeom prst="rect">
                <a:avLst/>
              </a:prstGeom>
            </p:spPr>
            <p:txBody>
              <a:bodyPr vert="horz" wrap="square" lIns="91440" tIns="91440" rIns="91440" bIns="91440" rtlCol="0" anchor="ctr" anchorCtr="0">
                <a:sp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4400" dirty="0" smtClean="0"/>
                  <a:t>Y</a:t>
                </a:r>
                <a:endParaRPr lang="en-US" sz="4400" dirty="0"/>
              </a:p>
            </p:txBody>
          </p:sp>
          <p:cxnSp>
            <p:nvCxnSpPr>
              <p:cNvPr id="14" name="Straight Arrow Connector 13"/>
              <p:cNvCxnSpPr/>
              <p:nvPr/>
            </p:nvCxnSpPr>
            <p:spPr>
              <a:xfrm>
                <a:off x="3545206" y="5817513"/>
                <a:ext cx="1828800" cy="0"/>
              </a:xfrm>
              <a:prstGeom prst="straightConnector1">
                <a:avLst/>
              </a:prstGeom>
              <a:ln w="508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Content Placeholder 2"/>
              <p:cNvSpPr txBox="1">
                <a:spLocks/>
              </p:cNvSpPr>
              <p:nvPr/>
            </p:nvSpPr>
            <p:spPr>
              <a:xfrm>
                <a:off x="4171000" y="4220052"/>
                <a:ext cx="577213" cy="861774"/>
              </a:xfrm>
              <a:prstGeom prst="rect">
                <a:avLst/>
              </a:prstGeom>
            </p:spPr>
            <p:txBody>
              <a:bodyPr vert="horz" wrap="square" lIns="91440" tIns="91440" rIns="91440" bIns="91440" rtlCol="0" anchor="ctr" anchorCtr="0">
                <a:sp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4400" dirty="0" smtClean="0"/>
                  <a:t>M</a:t>
                </a:r>
                <a:endParaRPr lang="en-US" sz="4400" dirty="0"/>
              </a:p>
            </p:txBody>
          </p:sp>
        </p:grpSp>
        <p:cxnSp>
          <p:nvCxnSpPr>
            <p:cNvPr id="7" name="Straight Arrow Connector 6"/>
            <p:cNvCxnSpPr/>
            <p:nvPr/>
          </p:nvCxnSpPr>
          <p:spPr>
            <a:xfrm flipV="1">
              <a:off x="6246494" y="4343400"/>
              <a:ext cx="685800" cy="685800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7593331" y="4343400"/>
              <a:ext cx="685800" cy="685800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Content Placeholder 2"/>
            <p:cNvSpPr txBox="1">
              <a:spLocks/>
            </p:cNvSpPr>
            <p:nvPr/>
          </p:nvSpPr>
          <p:spPr>
            <a:xfrm>
              <a:off x="6000750" y="4091226"/>
              <a:ext cx="779144" cy="861774"/>
            </a:xfrm>
            <a:prstGeom prst="rect">
              <a:avLst/>
            </a:prstGeom>
          </p:spPr>
          <p:txBody>
            <a:bodyPr vert="horz" wrap="square" lIns="91440" tIns="91440" rIns="91440" bIns="91440" rtlCol="0" anchor="ctr" anchorCtr="0">
              <a:sp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4400" dirty="0" smtClean="0"/>
                <a:t>a</a:t>
              </a:r>
              <a:endParaRPr lang="en-US" sz="4400" dirty="0"/>
            </a:p>
          </p:txBody>
        </p:sp>
        <p:sp>
          <p:nvSpPr>
            <p:cNvPr id="10" name="Content Placeholder 2"/>
            <p:cNvSpPr txBox="1">
              <a:spLocks/>
            </p:cNvSpPr>
            <p:nvPr/>
          </p:nvSpPr>
          <p:spPr>
            <a:xfrm>
              <a:off x="7772400" y="4064913"/>
              <a:ext cx="779144" cy="861774"/>
            </a:xfrm>
            <a:prstGeom prst="rect">
              <a:avLst/>
            </a:prstGeom>
          </p:spPr>
          <p:txBody>
            <a:bodyPr vert="horz" wrap="square" lIns="91440" tIns="91440" rIns="91440" bIns="91440" rtlCol="0" anchor="ctr" anchorCtr="0">
              <a:sp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4400" dirty="0" smtClean="0"/>
                <a:t>b</a:t>
              </a:r>
              <a:endParaRPr lang="en-US" sz="4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611236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is mediation assessed?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relative merits?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3962400" y="6304002"/>
            <a:ext cx="5181600" cy="553998"/>
          </a:xfrm>
          <a:prstGeom prst="rect">
            <a:avLst/>
          </a:prstGeom>
        </p:spPr>
        <p:txBody>
          <a:bodyPr vert="horz" wrap="square" lIns="91440" tIns="91440" rIns="91440" bIns="91440" rtlCol="0" anchor="b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2400" baseline="30000" dirty="0" smtClean="0"/>
              <a:t>1</a:t>
            </a:r>
            <a:r>
              <a:rPr lang="en-US" sz="2400" dirty="0" smtClean="0"/>
              <a:t>Hayes &amp; </a:t>
            </a:r>
            <a:r>
              <a:rPr lang="en-US" sz="2400" dirty="0" err="1" smtClean="0"/>
              <a:t>Sharkow</a:t>
            </a:r>
            <a:r>
              <a:rPr lang="en-US" sz="2400" dirty="0" smtClean="0"/>
              <a:t> (2013)</a:t>
            </a:r>
          </a:p>
        </p:txBody>
      </p:sp>
    </p:spTree>
    <p:extLst>
      <p:ext uri="{BB962C8B-B14F-4D97-AF65-F5344CB8AC3E}">
        <p14:creationId xmlns:p14="http://schemas.microsoft.com/office/powerpoint/2010/main" val="711324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Mediators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Seldom interested in a single variable</a:t>
            </a:r>
          </a:p>
          <a:p>
            <a:pPr lvl="1"/>
            <a:r>
              <a:rPr lang="en-US" dirty="0" smtClean="0"/>
              <a:t>More likely multiple candidate variables mediating relationship between variables of interest</a:t>
            </a:r>
          </a:p>
          <a:p>
            <a:r>
              <a:rPr lang="en-US" dirty="0" smtClean="0"/>
              <a:t>In reality, these multiple mediators likely don’t operate independently of one another</a:t>
            </a:r>
          </a:p>
          <a:p>
            <a:r>
              <a:rPr lang="en-US" dirty="0" smtClean="0"/>
              <a:t>Natural extension to multiple mediators</a:t>
            </a:r>
          </a:p>
          <a:p>
            <a:pPr lvl="1"/>
            <a:r>
              <a:rPr lang="en-US" smtClean="0"/>
              <a:t>Parallel </a:t>
            </a:r>
            <a:r>
              <a:rPr lang="en-US" dirty="0" smtClean="0"/>
              <a:t>&amp; Serial paths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42543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mediators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Recall the single mediator</a:t>
            </a:r>
          </a:p>
          <a:p>
            <a:r>
              <a:rPr lang="en-US" dirty="0"/>
              <a:t>Only one additional formula required for each parallel mediator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57200" y="3305652"/>
            <a:ext cx="2971800" cy="2180748"/>
            <a:chOff x="457200" y="3305652"/>
            <a:chExt cx="2971800" cy="2180748"/>
          </a:xfrm>
        </p:grpSpPr>
        <p:sp>
          <p:nvSpPr>
            <p:cNvPr id="11" name="Content Placeholder 2"/>
            <p:cNvSpPr txBox="1">
              <a:spLocks/>
            </p:cNvSpPr>
            <p:nvPr/>
          </p:nvSpPr>
          <p:spPr>
            <a:xfrm>
              <a:off x="1582103" y="4319826"/>
              <a:ext cx="779144" cy="861774"/>
            </a:xfrm>
            <a:prstGeom prst="rect">
              <a:avLst/>
            </a:prstGeom>
          </p:spPr>
          <p:txBody>
            <a:bodyPr vert="horz" wrap="square" lIns="91440" tIns="91440" rIns="91440" bIns="91440" rtlCol="0" anchor="ctr" anchorCtr="0">
              <a:sp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4400" dirty="0" smtClean="0"/>
                <a:t>c'</a:t>
              </a:r>
              <a:endParaRPr lang="en-US" sz="4400" dirty="0"/>
            </a:p>
          </p:txBody>
        </p:sp>
        <p:sp>
          <p:nvSpPr>
            <p:cNvPr id="13" name="Content Placeholder 2"/>
            <p:cNvSpPr txBox="1">
              <a:spLocks/>
            </p:cNvSpPr>
            <p:nvPr/>
          </p:nvSpPr>
          <p:spPr>
            <a:xfrm>
              <a:off x="457200" y="4624626"/>
              <a:ext cx="274319" cy="861774"/>
            </a:xfrm>
            <a:prstGeom prst="rect">
              <a:avLst/>
            </a:prstGeom>
          </p:spPr>
          <p:txBody>
            <a:bodyPr vert="horz" wrap="square" lIns="91440" tIns="91440" rIns="91440" bIns="91440" rtlCol="0" anchor="ctr" anchorCtr="0">
              <a:sp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4400" dirty="0" smtClean="0"/>
                <a:t>X</a:t>
              </a:r>
              <a:endParaRPr lang="en-US" sz="4400" dirty="0"/>
            </a:p>
          </p:txBody>
        </p:sp>
        <p:sp>
          <p:nvSpPr>
            <p:cNvPr id="14" name="Content Placeholder 2"/>
            <p:cNvSpPr txBox="1">
              <a:spLocks/>
            </p:cNvSpPr>
            <p:nvPr/>
          </p:nvSpPr>
          <p:spPr>
            <a:xfrm>
              <a:off x="3154681" y="4624626"/>
              <a:ext cx="274319" cy="861774"/>
            </a:xfrm>
            <a:prstGeom prst="rect">
              <a:avLst/>
            </a:prstGeom>
          </p:spPr>
          <p:txBody>
            <a:bodyPr vert="horz" wrap="square" lIns="91440" tIns="91440" rIns="91440" bIns="91440" rtlCol="0" anchor="ctr" anchorCtr="0">
              <a:sp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4400" dirty="0" smtClean="0"/>
                <a:t>Y</a:t>
              </a:r>
              <a:endParaRPr lang="en-US" sz="4400" dirty="0"/>
            </a:p>
          </p:txBody>
        </p:sp>
        <p:cxnSp>
          <p:nvCxnSpPr>
            <p:cNvPr id="15" name="Straight Arrow Connector 14"/>
            <p:cNvCxnSpPr>
              <a:stCxn id="13" idx="3"/>
              <a:endCxn id="14" idx="1"/>
            </p:cNvCxnSpPr>
            <p:nvPr/>
          </p:nvCxnSpPr>
          <p:spPr>
            <a:xfrm>
              <a:off x="731519" y="5055513"/>
              <a:ext cx="2423162" cy="0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Content Placeholder 2"/>
            <p:cNvSpPr txBox="1">
              <a:spLocks/>
            </p:cNvSpPr>
            <p:nvPr/>
          </p:nvSpPr>
          <p:spPr>
            <a:xfrm>
              <a:off x="1504950" y="3305652"/>
              <a:ext cx="933450" cy="861774"/>
            </a:xfrm>
            <a:prstGeom prst="rect">
              <a:avLst/>
            </a:prstGeom>
          </p:spPr>
          <p:txBody>
            <a:bodyPr vert="horz" wrap="square" lIns="91440" tIns="91440" rIns="91440" bIns="91440" rtlCol="0" anchor="ctr" anchorCtr="0">
              <a:sp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4400" dirty="0" smtClean="0"/>
                <a:t>M</a:t>
              </a:r>
              <a:endParaRPr lang="en-US" sz="4400" baseline="-25000" dirty="0"/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 flipV="1">
              <a:off x="760094" y="3962400"/>
              <a:ext cx="685800" cy="685800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2361247" y="3988713"/>
              <a:ext cx="793434" cy="762000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Content Placeholder 2"/>
            <p:cNvSpPr txBox="1">
              <a:spLocks/>
            </p:cNvSpPr>
            <p:nvPr/>
          </p:nvSpPr>
          <p:spPr>
            <a:xfrm>
              <a:off x="457200" y="3557826"/>
              <a:ext cx="779144" cy="861774"/>
            </a:xfrm>
            <a:prstGeom prst="rect">
              <a:avLst/>
            </a:prstGeom>
          </p:spPr>
          <p:txBody>
            <a:bodyPr vert="horz" wrap="square" lIns="91440" tIns="91440" rIns="91440" bIns="91440" rtlCol="0" anchor="ctr" anchorCtr="0">
              <a:sp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4400" dirty="0" smtClean="0"/>
                <a:t>a</a:t>
              </a:r>
              <a:endParaRPr lang="en-US" sz="4400" dirty="0"/>
            </a:p>
          </p:txBody>
        </p:sp>
        <p:sp>
          <p:nvSpPr>
            <p:cNvPr id="26" name="Content Placeholder 2"/>
            <p:cNvSpPr txBox="1">
              <a:spLocks/>
            </p:cNvSpPr>
            <p:nvPr/>
          </p:nvSpPr>
          <p:spPr>
            <a:xfrm>
              <a:off x="2514600" y="3557826"/>
              <a:ext cx="779144" cy="861774"/>
            </a:xfrm>
            <a:prstGeom prst="rect">
              <a:avLst/>
            </a:prstGeom>
          </p:spPr>
          <p:txBody>
            <a:bodyPr vert="horz" wrap="square" lIns="91440" tIns="91440" rIns="91440" bIns="91440" rtlCol="0" anchor="ctr" anchorCtr="0">
              <a:sp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4400" dirty="0" smtClean="0"/>
                <a:t>b</a:t>
              </a:r>
              <a:endParaRPr lang="en-US" sz="4400" dirty="0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4724400" y="3787170"/>
            <a:ext cx="419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M = </a:t>
            </a:r>
            <a:r>
              <a:rPr lang="en-US" sz="3600" dirty="0" err="1" smtClean="0"/>
              <a:t>aX</a:t>
            </a:r>
            <a:endParaRPr lang="en-US" sz="3600" dirty="0"/>
          </a:p>
          <a:p>
            <a:r>
              <a:rPr lang="en-US" sz="3600" dirty="0" smtClean="0"/>
              <a:t>Y </a:t>
            </a:r>
            <a:r>
              <a:rPr lang="en-US" sz="3600" dirty="0"/>
              <a:t>= </a:t>
            </a:r>
            <a:r>
              <a:rPr lang="en-US" sz="3600" dirty="0" err="1" smtClean="0"/>
              <a:t>bM</a:t>
            </a:r>
            <a:r>
              <a:rPr lang="en-US" sz="3600" dirty="0" smtClean="0"/>
              <a:t> </a:t>
            </a:r>
            <a:r>
              <a:rPr lang="en-US" sz="3600" dirty="0"/>
              <a:t>+ </a:t>
            </a:r>
            <a:r>
              <a:rPr lang="en-US" sz="3600" dirty="0" err="1" smtClean="0"/>
              <a:t>c'X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1810889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mediators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Recall the single mediator</a:t>
            </a:r>
          </a:p>
          <a:p>
            <a:r>
              <a:rPr lang="en-US" dirty="0" smtClean="0"/>
              <a:t>Only one additional formula required for each parallel mediator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4724400" y="3787170"/>
            <a:ext cx="4191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M</a:t>
            </a:r>
            <a:r>
              <a:rPr lang="en-US" sz="3600" baseline="-25000" dirty="0"/>
              <a:t>1</a:t>
            </a:r>
            <a:r>
              <a:rPr lang="en-US" sz="3600" dirty="0" smtClean="0"/>
              <a:t> </a:t>
            </a:r>
            <a:r>
              <a:rPr lang="en-US" sz="3600" dirty="0"/>
              <a:t>= </a:t>
            </a:r>
            <a:r>
              <a:rPr lang="en-US" sz="3600" dirty="0" smtClean="0"/>
              <a:t>a</a:t>
            </a:r>
            <a:r>
              <a:rPr lang="en-US" sz="3600" baseline="-25000" dirty="0"/>
              <a:t>1</a:t>
            </a:r>
            <a:r>
              <a:rPr lang="en-US" sz="3600" dirty="0" smtClean="0"/>
              <a:t>X</a:t>
            </a:r>
            <a:endParaRPr lang="en-US" sz="3600" dirty="0"/>
          </a:p>
          <a:p>
            <a:r>
              <a:rPr lang="en-US" sz="3600" dirty="0" smtClean="0"/>
              <a:t>M</a:t>
            </a:r>
            <a:r>
              <a:rPr lang="en-US" sz="3600" baseline="-25000" dirty="0"/>
              <a:t>2</a:t>
            </a:r>
            <a:r>
              <a:rPr lang="en-US" sz="3600" dirty="0" smtClean="0"/>
              <a:t> </a:t>
            </a:r>
            <a:r>
              <a:rPr lang="en-US" sz="3600" dirty="0"/>
              <a:t>= </a:t>
            </a:r>
            <a:r>
              <a:rPr lang="en-US" sz="3600" dirty="0" smtClean="0"/>
              <a:t>a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X</a:t>
            </a:r>
            <a:endParaRPr lang="en-US" sz="3600" dirty="0"/>
          </a:p>
          <a:p>
            <a:r>
              <a:rPr lang="en-US" sz="3600" dirty="0" smtClean="0"/>
              <a:t>Y </a:t>
            </a:r>
            <a:r>
              <a:rPr lang="en-US" sz="3600" dirty="0"/>
              <a:t>= </a:t>
            </a:r>
            <a:r>
              <a:rPr lang="en-US" sz="3600" dirty="0" smtClean="0"/>
              <a:t>b</a:t>
            </a:r>
            <a:r>
              <a:rPr lang="en-US" sz="3600" baseline="-25000" dirty="0"/>
              <a:t>1</a:t>
            </a:r>
            <a:r>
              <a:rPr lang="en-US" sz="3600" dirty="0" smtClean="0"/>
              <a:t>M</a:t>
            </a:r>
            <a:r>
              <a:rPr lang="en-US" sz="3600" baseline="-25000" dirty="0" smtClean="0"/>
              <a:t>1</a:t>
            </a:r>
            <a:r>
              <a:rPr lang="en-US" sz="3600" dirty="0" smtClean="0"/>
              <a:t> </a:t>
            </a:r>
            <a:r>
              <a:rPr lang="en-US" sz="3600" dirty="0"/>
              <a:t>+ </a:t>
            </a:r>
            <a:r>
              <a:rPr lang="en-US" sz="3600" dirty="0" smtClean="0"/>
              <a:t>b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M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 </a:t>
            </a:r>
            <a:r>
              <a:rPr lang="en-US" sz="3600" dirty="0"/>
              <a:t>+ </a:t>
            </a:r>
            <a:r>
              <a:rPr lang="en-US" sz="3600" dirty="0" err="1" smtClean="0"/>
              <a:t>c'X</a:t>
            </a:r>
            <a:endParaRPr lang="en-US" sz="3600" dirty="0" smtClean="0"/>
          </a:p>
        </p:txBody>
      </p:sp>
      <p:grpSp>
        <p:nvGrpSpPr>
          <p:cNvPr id="36" name="Group 35"/>
          <p:cNvGrpSpPr/>
          <p:nvPr/>
        </p:nvGrpSpPr>
        <p:grpSpPr>
          <a:xfrm>
            <a:off x="457200" y="3305652"/>
            <a:ext cx="2971800" cy="3247548"/>
            <a:chOff x="457200" y="3305652"/>
            <a:chExt cx="2971800" cy="3247548"/>
          </a:xfrm>
        </p:grpSpPr>
        <p:sp>
          <p:nvSpPr>
            <p:cNvPr id="11" name="Content Placeholder 2"/>
            <p:cNvSpPr txBox="1">
              <a:spLocks/>
            </p:cNvSpPr>
            <p:nvPr/>
          </p:nvSpPr>
          <p:spPr>
            <a:xfrm>
              <a:off x="1582103" y="4319826"/>
              <a:ext cx="779144" cy="861774"/>
            </a:xfrm>
            <a:prstGeom prst="rect">
              <a:avLst/>
            </a:prstGeom>
          </p:spPr>
          <p:txBody>
            <a:bodyPr vert="horz" wrap="square" lIns="91440" tIns="91440" rIns="91440" bIns="91440" rtlCol="0" anchor="ctr" anchorCtr="0">
              <a:sp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4400" dirty="0" smtClean="0"/>
                <a:t>c'</a:t>
              </a:r>
              <a:endParaRPr lang="en-US" sz="4400" dirty="0"/>
            </a:p>
          </p:txBody>
        </p:sp>
        <p:sp>
          <p:nvSpPr>
            <p:cNvPr id="13" name="Content Placeholder 2"/>
            <p:cNvSpPr txBox="1">
              <a:spLocks/>
            </p:cNvSpPr>
            <p:nvPr/>
          </p:nvSpPr>
          <p:spPr>
            <a:xfrm>
              <a:off x="457200" y="4624626"/>
              <a:ext cx="274319" cy="861774"/>
            </a:xfrm>
            <a:prstGeom prst="rect">
              <a:avLst/>
            </a:prstGeom>
          </p:spPr>
          <p:txBody>
            <a:bodyPr vert="horz" wrap="square" lIns="91440" tIns="91440" rIns="91440" bIns="91440" rtlCol="0" anchor="ctr" anchorCtr="0">
              <a:sp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4400" dirty="0" smtClean="0"/>
                <a:t>X</a:t>
              </a:r>
              <a:endParaRPr lang="en-US" sz="4400" dirty="0"/>
            </a:p>
          </p:txBody>
        </p:sp>
        <p:sp>
          <p:nvSpPr>
            <p:cNvPr id="14" name="Content Placeholder 2"/>
            <p:cNvSpPr txBox="1">
              <a:spLocks/>
            </p:cNvSpPr>
            <p:nvPr/>
          </p:nvSpPr>
          <p:spPr>
            <a:xfrm>
              <a:off x="3154681" y="4624626"/>
              <a:ext cx="274319" cy="861774"/>
            </a:xfrm>
            <a:prstGeom prst="rect">
              <a:avLst/>
            </a:prstGeom>
          </p:spPr>
          <p:txBody>
            <a:bodyPr vert="horz" wrap="square" lIns="91440" tIns="91440" rIns="91440" bIns="91440" rtlCol="0" anchor="ctr" anchorCtr="0">
              <a:sp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4400" dirty="0" smtClean="0"/>
                <a:t>Y</a:t>
              </a:r>
              <a:endParaRPr lang="en-US" sz="4400" dirty="0"/>
            </a:p>
          </p:txBody>
        </p:sp>
        <p:cxnSp>
          <p:nvCxnSpPr>
            <p:cNvPr id="15" name="Straight Arrow Connector 14"/>
            <p:cNvCxnSpPr>
              <a:stCxn id="13" idx="3"/>
              <a:endCxn id="14" idx="1"/>
            </p:cNvCxnSpPr>
            <p:nvPr/>
          </p:nvCxnSpPr>
          <p:spPr>
            <a:xfrm>
              <a:off x="731519" y="5055513"/>
              <a:ext cx="2423162" cy="0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Content Placeholder 2"/>
            <p:cNvSpPr txBox="1">
              <a:spLocks/>
            </p:cNvSpPr>
            <p:nvPr/>
          </p:nvSpPr>
          <p:spPr>
            <a:xfrm>
              <a:off x="1504950" y="3305652"/>
              <a:ext cx="933450" cy="861774"/>
            </a:xfrm>
            <a:prstGeom prst="rect">
              <a:avLst/>
            </a:prstGeom>
          </p:spPr>
          <p:txBody>
            <a:bodyPr vert="horz" wrap="square" lIns="91440" tIns="91440" rIns="91440" bIns="91440" rtlCol="0" anchor="ctr" anchorCtr="0">
              <a:sp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4400" dirty="0" smtClean="0"/>
                <a:t>M</a:t>
              </a:r>
              <a:r>
                <a:rPr lang="en-US" sz="4400" baseline="-25000" dirty="0" smtClean="0"/>
                <a:t>1</a:t>
              </a:r>
              <a:endParaRPr lang="en-US" sz="4400" baseline="-25000" dirty="0"/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 flipV="1">
              <a:off x="760094" y="3962400"/>
              <a:ext cx="685800" cy="685800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2361247" y="3988713"/>
              <a:ext cx="793434" cy="762000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Content Placeholder 2"/>
            <p:cNvSpPr txBox="1">
              <a:spLocks/>
            </p:cNvSpPr>
            <p:nvPr/>
          </p:nvSpPr>
          <p:spPr>
            <a:xfrm>
              <a:off x="457200" y="3557826"/>
              <a:ext cx="779144" cy="861774"/>
            </a:xfrm>
            <a:prstGeom prst="rect">
              <a:avLst/>
            </a:prstGeom>
          </p:spPr>
          <p:txBody>
            <a:bodyPr vert="horz" wrap="square" lIns="91440" tIns="91440" rIns="91440" bIns="91440" rtlCol="0" anchor="ctr" anchorCtr="0">
              <a:sp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4400" dirty="0" smtClean="0"/>
                <a:t>a</a:t>
              </a:r>
              <a:r>
                <a:rPr lang="en-US" sz="4400" baseline="-25000" dirty="0"/>
                <a:t>1</a:t>
              </a:r>
              <a:endParaRPr lang="en-US" sz="4400" dirty="0"/>
            </a:p>
          </p:txBody>
        </p:sp>
        <p:sp>
          <p:nvSpPr>
            <p:cNvPr id="26" name="Content Placeholder 2"/>
            <p:cNvSpPr txBox="1">
              <a:spLocks/>
            </p:cNvSpPr>
            <p:nvPr/>
          </p:nvSpPr>
          <p:spPr>
            <a:xfrm>
              <a:off x="2514600" y="3557826"/>
              <a:ext cx="779144" cy="861774"/>
            </a:xfrm>
            <a:prstGeom prst="rect">
              <a:avLst/>
            </a:prstGeom>
          </p:spPr>
          <p:txBody>
            <a:bodyPr vert="horz" wrap="square" lIns="91440" tIns="91440" rIns="91440" bIns="91440" rtlCol="0" anchor="ctr" anchorCtr="0">
              <a:sp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4400" dirty="0" smtClean="0"/>
                <a:t>b</a:t>
              </a:r>
              <a:r>
                <a:rPr lang="en-US" sz="4400" baseline="-25000" dirty="0"/>
                <a:t>1</a:t>
              </a:r>
              <a:endParaRPr lang="en-US" sz="4400" dirty="0"/>
            </a:p>
          </p:txBody>
        </p:sp>
        <p:sp>
          <p:nvSpPr>
            <p:cNvPr id="18" name="Content Placeholder 2"/>
            <p:cNvSpPr txBox="1">
              <a:spLocks/>
            </p:cNvSpPr>
            <p:nvPr/>
          </p:nvSpPr>
          <p:spPr>
            <a:xfrm>
              <a:off x="1581150" y="5691426"/>
              <a:ext cx="933450" cy="861774"/>
            </a:xfrm>
            <a:prstGeom prst="rect">
              <a:avLst/>
            </a:prstGeom>
          </p:spPr>
          <p:txBody>
            <a:bodyPr vert="horz" wrap="square" lIns="91440" tIns="91440" rIns="91440" bIns="91440" rtlCol="0" anchor="ctr" anchorCtr="0">
              <a:sp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4400" dirty="0" smtClean="0"/>
                <a:t>M</a:t>
              </a:r>
              <a:r>
                <a:rPr lang="en-US" sz="4400" baseline="-25000" dirty="0" smtClean="0"/>
                <a:t>2</a:t>
              </a:r>
              <a:endParaRPr lang="en-US" sz="4400" baseline="-25000" dirty="0"/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>
              <a:off x="760094" y="5334000"/>
              <a:ext cx="822009" cy="788313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flipV="1">
              <a:off x="2286000" y="5181601"/>
              <a:ext cx="868681" cy="788312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Content Placeholder 2"/>
            <p:cNvSpPr txBox="1">
              <a:spLocks/>
            </p:cNvSpPr>
            <p:nvPr/>
          </p:nvSpPr>
          <p:spPr>
            <a:xfrm>
              <a:off x="668656" y="5410200"/>
              <a:ext cx="779144" cy="861774"/>
            </a:xfrm>
            <a:prstGeom prst="rect">
              <a:avLst/>
            </a:prstGeom>
          </p:spPr>
          <p:txBody>
            <a:bodyPr vert="horz" wrap="square" lIns="91440" tIns="91440" rIns="91440" bIns="91440" rtlCol="0" anchor="ctr" anchorCtr="0">
              <a:sp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4400" dirty="0" smtClean="0"/>
                <a:t>a</a:t>
              </a:r>
              <a:r>
                <a:rPr lang="en-US" sz="4400" baseline="-25000" dirty="0" smtClean="0"/>
                <a:t>2</a:t>
              </a:r>
              <a:endParaRPr lang="en-US" sz="4400" dirty="0"/>
            </a:p>
          </p:txBody>
        </p:sp>
        <p:sp>
          <p:nvSpPr>
            <p:cNvPr id="23" name="Content Placeholder 2"/>
            <p:cNvSpPr txBox="1">
              <a:spLocks/>
            </p:cNvSpPr>
            <p:nvPr/>
          </p:nvSpPr>
          <p:spPr>
            <a:xfrm>
              <a:off x="2573656" y="5410200"/>
              <a:ext cx="779144" cy="861774"/>
            </a:xfrm>
            <a:prstGeom prst="rect">
              <a:avLst/>
            </a:prstGeom>
          </p:spPr>
          <p:txBody>
            <a:bodyPr vert="horz" wrap="square" lIns="91440" tIns="91440" rIns="91440" bIns="91440" rtlCol="0" anchor="ctr" anchorCtr="0">
              <a:sp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4400" dirty="0" smtClean="0"/>
                <a:t>b</a:t>
              </a:r>
              <a:r>
                <a:rPr lang="en-US" sz="4400" baseline="-25000" dirty="0" smtClean="0"/>
                <a:t>2</a:t>
              </a:r>
              <a:endParaRPr lang="en-US" sz="4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485976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Serial mediators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Mediators are placed in series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2510091" y="4953000"/>
            <a:ext cx="4191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M</a:t>
            </a:r>
            <a:r>
              <a:rPr lang="en-US" sz="3600" baseline="-25000" dirty="0"/>
              <a:t>1</a:t>
            </a:r>
            <a:r>
              <a:rPr lang="en-US" sz="3600" dirty="0" smtClean="0"/>
              <a:t> </a:t>
            </a:r>
            <a:r>
              <a:rPr lang="en-US" sz="3600" dirty="0"/>
              <a:t>= </a:t>
            </a:r>
            <a:r>
              <a:rPr lang="en-US" sz="3600" dirty="0" smtClean="0"/>
              <a:t>a</a:t>
            </a:r>
            <a:r>
              <a:rPr lang="en-US" sz="3600" baseline="-25000" dirty="0"/>
              <a:t>1</a:t>
            </a:r>
            <a:r>
              <a:rPr lang="en-US" sz="3600" dirty="0" smtClean="0"/>
              <a:t>X</a:t>
            </a:r>
            <a:endParaRPr lang="en-US" sz="3600" dirty="0"/>
          </a:p>
          <a:p>
            <a:r>
              <a:rPr lang="en-US" sz="3600" dirty="0" smtClean="0"/>
              <a:t>M</a:t>
            </a:r>
            <a:r>
              <a:rPr lang="en-US" sz="3600" baseline="-25000" dirty="0"/>
              <a:t>2</a:t>
            </a:r>
            <a:r>
              <a:rPr lang="en-US" sz="3600" dirty="0" smtClean="0"/>
              <a:t> </a:t>
            </a:r>
            <a:r>
              <a:rPr lang="en-US" sz="3600" dirty="0"/>
              <a:t>= </a:t>
            </a:r>
            <a:r>
              <a:rPr lang="en-US" sz="3600" dirty="0" smtClean="0"/>
              <a:t>a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X + </a:t>
            </a:r>
            <a:r>
              <a:rPr lang="en-US" sz="3600" dirty="0"/>
              <a:t>a</a:t>
            </a:r>
            <a:r>
              <a:rPr lang="en-US" sz="3600" baseline="-25000" dirty="0"/>
              <a:t>3</a:t>
            </a:r>
            <a:r>
              <a:rPr lang="en-US" sz="3600" dirty="0"/>
              <a:t>M</a:t>
            </a:r>
            <a:r>
              <a:rPr lang="en-US" sz="3600" baseline="-25000" dirty="0"/>
              <a:t>1</a:t>
            </a:r>
            <a:r>
              <a:rPr lang="en-US" sz="3600" dirty="0"/>
              <a:t> </a:t>
            </a:r>
          </a:p>
          <a:p>
            <a:r>
              <a:rPr lang="en-US" sz="3600" dirty="0" smtClean="0"/>
              <a:t>Y </a:t>
            </a:r>
            <a:r>
              <a:rPr lang="en-US" sz="3600" dirty="0"/>
              <a:t>= </a:t>
            </a:r>
            <a:r>
              <a:rPr lang="en-US" sz="3600" dirty="0" smtClean="0"/>
              <a:t>b</a:t>
            </a:r>
            <a:r>
              <a:rPr lang="en-US" sz="3600" baseline="-25000" dirty="0"/>
              <a:t>1</a:t>
            </a:r>
            <a:r>
              <a:rPr lang="en-US" sz="3600" dirty="0" smtClean="0"/>
              <a:t>M</a:t>
            </a:r>
            <a:r>
              <a:rPr lang="en-US" sz="3600" baseline="-25000" dirty="0" smtClean="0"/>
              <a:t>1</a:t>
            </a:r>
            <a:r>
              <a:rPr lang="en-US" sz="3600" dirty="0" smtClean="0"/>
              <a:t> </a:t>
            </a:r>
            <a:r>
              <a:rPr lang="en-US" sz="3600" dirty="0"/>
              <a:t>+ </a:t>
            </a:r>
            <a:r>
              <a:rPr lang="en-US" sz="3600" dirty="0" smtClean="0"/>
              <a:t>b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M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 </a:t>
            </a:r>
            <a:r>
              <a:rPr lang="en-US" sz="3600" dirty="0"/>
              <a:t>+ </a:t>
            </a:r>
            <a:r>
              <a:rPr lang="en-US" sz="3600" dirty="0" err="1" smtClean="0"/>
              <a:t>c'X</a:t>
            </a:r>
            <a:endParaRPr lang="en-US" sz="3600" dirty="0" smtClean="0"/>
          </a:p>
        </p:txBody>
      </p:sp>
      <p:grpSp>
        <p:nvGrpSpPr>
          <p:cNvPr id="53" name="Group 52"/>
          <p:cNvGrpSpPr/>
          <p:nvPr/>
        </p:nvGrpSpPr>
        <p:grpSpPr>
          <a:xfrm>
            <a:off x="1295400" y="1905000"/>
            <a:ext cx="6172200" cy="2995374"/>
            <a:chOff x="1295400" y="1905000"/>
            <a:chExt cx="6172200" cy="2995374"/>
          </a:xfrm>
        </p:grpSpPr>
        <p:sp>
          <p:nvSpPr>
            <p:cNvPr id="11" name="Content Placeholder 2"/>
            <p:cNvSpPr txBox="1">
              <a:spLocks/>
            </p:cNvSpPr>
            <p:nvPr/>
          </p:nvSpPr>
          <p:spPr>
            <a:xfrm>
              <a:off x="3657600" y="4038600"/>
              <a:ext cx="779144" cy="861774"/>
            </a:xfrm>
            <a:prstGeom prst="rect">
              <a:avLst/>
            </a:prstGeom>
          </p:spPr>
          <p:txBody>
            <a:bodyPr vert="horz" wrap="square" lIns="91440" tIns="91440" rIns="91440" bIns="91440" rtlCol="0" anchor="ctr" anchorCtr="0">
              <a:sp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4400" dirty="0" smtClean="0"/>
                <a:t>c'</a:t>
              </a:r>
              <a:endParaRPr lang="en-US" sz="4400" dirty="0"/>
            </a:p>
          </p:txBody>
        </p:sp>
        <p:sp>
          <p:nvSpPr>
            <p:cNvPr id="13" name="Content Placeholder 2"/>
            <p:cNvSpPr txBox="1">
              <a:spLocks/>
            </p:cNvSpPr>
            <p:nvPr/>
          </p:nvSpPr>
          <p:spPr>
            <a:xfrm>
              <a:off x="1295400" y="3800573"/>
              <a:ext cx="274319" cy="861774"/>
            </a:xfrm>
            <a:prstGeom prst="rect">
              <a:avLst/>
            </a:prstGeom>
          </p:spPr>
          <p:txBody>
            <a:bodyPr vert="horz" wrap="square" lIns="91440" tIns="91440" rIns="91440" bIns="91440" rtlCol="0" anchor="ctr" anchorCtr="0">
              <a:sp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4400" dirty="0" smtClean="0"/>
                <a:t>X</a:t>
              </a:r>
              <a:endParaRPr lang="en-US" sz="4400" dirty="0"/>
            </a:p>
          </p:txBody>
        </p:sp>
        <p:sp>
          <p:nvSpPr>
            <p:cNvPr id="14" name="Content Placeholder 2"/>
            <p:cNvSpPr txBox="1">
              <a:spLocks/>
            </p:cNvSpPr>
            <p:nvPr/>
          </p:nvSpPr>
          <p:spPr>
            <a:xfrm>
              <a:off x="7193281" y="3800573"/>
              <a:ext cx="274319" cy="861774"/>
            </a:xfrm>
            <a:prstGeom prst="rect">
              <a:avLst/>
            </a:prstGeom>
          </p:spPr>
          <p:txBody>
            <a:bodyPr vert="horz" wrap="square" lIns="91440" tIns="91440" rIns="91440" bIns="91440" rtlCol="0" anchor="ctr" anchorCtr="0">
              <a:sp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4400" dirty="0" smtClean="0"/>
                <a:t>Y</a:t>
              </a:r>
              <a:endParaRPr lang="en-US" sz="4400" dirty="0"/>
            </a:p>
          </p:txBody>
        </p:sp>
        <p:cxnSp>
          <p:nvCxnSpPr>
            <p:cNvPr id="15" name="Straight Arrow Connector 14"/>
            <p:cNvCxnSpPr>
              <a:stCxn id="13" idx="3"/>
              <a:endCxn id="14" idx="1"/>
            </p:cNvCxnSpPr>
            <p:nvPr/>
          </p:nvCxnSpPr>
          <p:spPr>
            <a:xfrm>
              <a:off x="1569719" y="4231460"/>
              <a:ext cx="5623562" cy="0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Content Placeholder 2"/>
            <p:cNvSpPr txBox="1">
              <a:spLocks/>
            </p:cNvSpPr>
            <p:nvPr/>
          </p:nvSpPr>
          <p:spPr>
            <a:xfrm>
              <a:off x="2800350" y="2233374"/>
              <a:ext cx="933450" cy="861774"/>
            </a:xfrm>
            <a:prstGeom prst="rect">
              <a:avLst/>
            </a:prstGeom>
          </p:spPr>
          <p:txBody>
            <a:bodyPr vert="horz" wrap="square" lIns="91440" tIns="91440" rIns="91440" bIns="91440" rtlCol="0" anchor="ctr" anchorCtr="0">
              <a:sp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4400" dirty="0" smtClean="0"/>
                <a:t>M</a:t>
              </a:r>
              <a:r>
                <a:rPr lang="en-US" sz="4400" baseline="-25000" dirty="0" smtClean="0"/>
                <a:t>1</a:t>
              </a:r>
              <a:endParaRPr lang="en-US" sz="4400" baseline="-25000" dirty="0"/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 flipV="1">
              <a:off x="1569719" y="2853047"/>
              <a:ext cx="1325881" cy="1234805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3505200" y="2690574"/>
              <a:ext cx="1219200" cy="23797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Content Placeholder 2"/>
            <p:cNvSpPr txBox="1">
              <a:spLocks/>
            </p:cNvSpPr>
            <p:nvPr/>
          </p:nvSpPr>
          <p:spPr>
            <a:xfrm>
              <a:off x="1524000" y="2743200"/>
              <a:ext cx="779144" cy="861774"/>
            </a:xfrm>
            <a:prstGeom prst="rect">
              <a:avLst/>
            </a:prstGeom>
          </p:spPr>
          <p:txBody>
            <a:bodyPr vert="horz" wrap="square" lIns="91440" tIns="91440" rIns="91440" bIns="91440" rtlCol="0" anchor="ctr" anchorCtr="0">
              <a:sp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4400" dirty="0" smtClean="0"/>
                <a:t>a</a:t>
              </a:r>
              <a:r>
                <a:rPr lang="en-US" sz="4400" baseline="-25000" dirty="0"/>
                <a:t>1</a:t>
              </a:r>
              <a:endParaRPr lang="en-US" sz="4400" dirty="0"/>
            </a:p>
          </p:txBody>
        </p:sp>
        <p:sp>
          <p:nvSpPr>
            <p:cNvPr id="26" name="Content Placeholder 2"/>
            <p:cNvSpPr txBox="1">
              <a:spLocks/>
            </p:cNvSpPr>
            <p:nvPr/>
          </p:nvSpPr>
          <p:spPr>
            <a:xfrm>
              <a:off x="4707256" y="3300174"/>
              <a:ext cx="779144" cy="861774"/>
            </a:xfrm>
            <a:prstGeom prst="rect">
              <a:avLst/>
            </a:prstGeom>
          </p:spPr>
          <p:txBody>
            <a:bodyPr vert="horz" wrap="square" lIns="91440" tIns="91440" rIns="91440" bIns="91440" rtlCol="0" anchor="ctr" anchorCtr="0">
              <a:sp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4400" dirty="0" smtClean="0"/>
                <a:t>b</a:t>
              </a:r>
              <a:r>
                <a:rPr lang="en-US" sz="4400" baseline="-25000" dirty="0"/>
                <a:t>1</a:t>
              </a:r>
              <a:endParaRPr lang="en-US" sz="4400" dirty="0"/>
            </a:p>
          </p:txBody>
        </p:sp>
        <p:sp>
          <p:nvSpPr>
            <p:cNvPr id="18" name="Content Placeholder 2"/>
            <p:cNvSpPr txBox="1">
              <a:spLocks/>
            </p:cNvSpPr>
            <p:nvPr/>
          </p:nvSpPr>
          <p:spPr>
            <a:xfrm>
              <a:off x="4648200" y="2233374"/>
              <a:ext cx="933450" cy="861774"/>
            </a:xfrm>
            <a:prstGeom prst="rect">
              <a:avLst/>
            </a:prstGeom>
          </p:spPr>
          <p:txBody>
            <a:bodyPr vert="horz" wrap="square" lIns="91440" tIns="91440" rIns="91440" bIns="91440" rtlCol="0" anchor="ctr" anchorCtr="0">
              <a:sp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4400" dirty="0" smtClean="0"/>
                <a:t>M</a:t>
              </a:r>
              <a:r>
                <a:rPr lang="en-US" sz="4400" baseline="-25000" dirty="0" smtClean="0"/>
                <a:t>2</a:t>
              </a:r>
              <a:endParaRPr lang="en-US" sz="4400" baseline="-25000" dirty="0"/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flipV="1">
              <a:off x="1754579" y="2995374"/>
              <a:ext cx="3122221" cy="1092481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Content Placeholder 2"/>
            <p:cNvSpPr txBox="1">
              <a:spLocks/>
            </p:cNvSpPr>
            <p:nvPr/>
          </p:nvSpPr>
          <p:spPr>
            <a:xfrm>
              <a:off x="2971800" y="3276600"/>
              <a:ext cx="779144" cy="861774"/>
            </a:xfrm>
            <a:prstGeom prst="rect">
              <a:avLst/>
            </a:prstGeom>
          </p:spPr>
          <p:txBody>
            <a:bodyPr vert="horz" wrap="square" lIns="91440" tIns="91440" rIns="91440" bIns="91440" rtlCol="0" anchor="ctr" anchorCtr="0">
              <a:sp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4400" dirty="0" smtClean="0"/>
                <a:t>a</a:t>
              </a:r>
              <a:r>
                <a:rPr lang="en-US" sz="4400" baseline="-25000" dirty="0" smtClean="0"/>
                <a:t>2</a:t>
              </a:r>
              <a:endParaRPr lang="en-US" sz="4400" dirty="0"/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>
              <a:off x="5491237" y="2995374"/>
              <a:ext cx="1595363" cy="1092478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>
              <a:off x="3657600" y="2995374"/>
              <a:ext cx="3141344" cy="1092478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Content Placeholder 2"/>
            <p:cNvSpPr txBox="1">
              <a:spLocks/>
            </p:cNvSpPr>
            <p:nvPr/>
          </p:nvSpPr>
          <p:spPr>
            <a:xfrm>
              <a:off x="3733800" y="1905000"/>
              <a:ext cx="779144" cy="861774"/>
            </a:xfrm>
            <a:prstGeom prst="rect">
              <a:avLst/>
            </a:prstGeom>
          </p:spPr>
          <p:txBody>
            <a:bodyPr vert="horz" wrap="square" lIns="91440" tIns="91440" rIns="91440" bIns="91440" rtlCol="0" anchor="ctr" anchorCtr="0">
              <a:sp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4400" dirty="0" smtClean="0"/>
                <a:t>a</a:t>
              </a:r>
              <a:r>
                <a:rPr lang="en-US" sz="4400" baseline="-25000" dirty="0" smtClean="0"/>
                <a:t>3</a:t>
              </a:r>
              <a:endParaRPr lang="en-US" sz="4400" dirty="0"/>
            </a:p>
          </p:txBody>
        </p:sp>
        <p:sp>
          <p:nvSpPr>
            <p:cNvPr id="35" name="Content Placeholder 2"/>
            <p:cNvSpPr txBox="1">
              <a:spLocks/>
            </p:cNvSpPr>
            <p:nvPr/>
          </p:nvSpPr>
          <p:spPr>
            <a:xfrm>
              <a:off x="5943600" y="2743200"/>
              <a:ext cx="779144" cy="861774"/>
            </a:xfrm>
            <a:prstGeom prst="rect">
              <a:avLst/>
            </a:prstGeom>
          </p:spPr>
          <p:txBody>
            <a:bodyPr vert="horz" wrap="square" lIns="91440" tIns="91440" rIns="91440" bIns="91440" rtlCol="0" anchor="ctr" anchorCtr="0">
              <a:sp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4400" dirty="0" smtClean="0"/>
                <a:t>b</a:t>
              </a:r>
              <a:r>
                <a:rPr lang="en-US" sz="4400" baseline="-25000" dirty="0" smtClean="0"/>
                <a:t>2</a:t>
              </a:r>
              <a:endParaRPr lang="en-US" sz="4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101121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Serial mediators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Creates an additional path</a:t>
            </a:r>
            <a:endParaRPr lang="en-US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3657600" y="4038600"/>
            <a:ext cx="779144" cy="861774"/>
          </a:xfrm>
          <a:prstGeom prst="rect">
            <a:avLst/>
          </a:prstGeom>
        </p:spPr>
        <p:txBody>
          <a:bodyPr vert="horz" wrap="square" lIns="91440" tIns="91440" rIns="91440" bIns="91440" rtlCol="0"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400" dirty="0" smtClean="0"/>
              <a:t>c'</a:t>
            </a:r>
            <a:endParaRPr lang="en-US" sz="44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1295400" y="3800573"/>
            <a:ext cx="274319" cy="861774"/>
          </a:xfrm>
          <a:prstGeom prst="rect">
            <a:avLst/>
          </a:prstGeom>
        </p:spPr>
        <p:txBody>
          <a:bodyPr vert="horz" wrap="square" lIns="91440" tIns="91440" rIns="91440" bIns="91440" rtlCol="0"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400" dirty="0" smtClean="0"/>
              <a:t>X</a:t>
            </a:r>
            <a:endParaRPr lang="en-US" sz="4400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7193281" y="3800573"/>
            <a:ext cx="274319" cy="861774"/>
          </a:xfrm>
          <a:prstGeom prst="rect">
            <a:avLst/>
          </a:prstGeom>
        </p:spPr>
        <p:txBody>
          <a:bodyPr vert="horz" wrap="square" lIns="91440" tIns="91440" rIns="91440" bIns="91440" rtlCol="0"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400" dirty="0" smtClean="0"/>
              <a:t>Y</a:t>
            </a:r>
            <a:endParaRPr lang="en-US" sz="4400" dirty="0"/>
          </a:p>
        </p:txBody>
      </p:sp>
      <p:cxnSp>
        <p:nvCxnSpPr>
          <p:cNvPr id="15" name="Straight Arrow Connector 14"/>
          <p:cNvCxnSpPr>
            <a:stCxn id="13" idx="3"/>
            <a:endCxn id="14" idx="1"/>
          </p:cNvCxnSpPr>
          <p:nvPr/>
        </p:nvCxnSpPr>
        <p:spPr>
          <a:xfrm>
            <a:off x="1569719" y="4231460"/>
            <a:ext cx="5623562" cy="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2"/>
          <p:cNvSpPr txBox="1">
            <a:spLocks/>
          </p:cNvSpPr>
          <p:nvPr/>
        </p:nvSpPr>
        <p:spPr>
          <a:xfrm>
            <a:off x="2800350" y="2233374"/>
            <a:ext cx="933450" cy="861774"/>
          </a:xfrm>
          <a:prstGeom prst="rect">
            <a:avLst/>
          </a:prstGeom>
        </p:spPr>
        <p:txBody>
          <a:bodyPr vert="horz" wrap="square" lIns="91440" tIns="91440" rIns="91440" bIns="91440" rtlCol="0"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400" dirty="0" smtClean="0"/>
              <a:t>M</a:t>
            </a:r>
            <a:r>
              <a:rPr lang="en-US" sz="4400" baseline="-25000" dirty="0" smtClean="0"/>
              <a:t>1</a:t>
            </a:r>
            <a:endParaRPr lang="en-US" sz="4400" baseline="-25000" dirty="0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1569719" y="2853047"/>
            <a:ext cx="1325881" cy="1234805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3505200" y="2690574"/>
            <a:ext cx="1219200" cy="23797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ontent Placeholder 2"/>
          <p:cNvSpPr txBox="1">
            <a:spLocks/>
          </p:cNvSpPr>
          <p:nvPr/>
        </p:nvSpPr>
        <p:spPr>
          <a:xfrm>
            <a:off x="1524000" y="2743200"/>
            <a:ext cx="779144" cy="861774"/>
          </a:xfrm>
          <a:prstGeom prst="rect">
            <a:avLst/>
          </a:prstGeom>
        </p:spPr>
        <p:txBody>
          <a:bodyPr vert="horz" wrap="square" lIns="91440" tIns="91440" rIns="91440" bIns="91440" rtlCol="0"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400" dirty="0" smtClean="0"/>
              <a:t>a</a:t>
            </a:r>
            <a:r>
              <a:rPr lang="en-US" sz="4400" baseline="-25000" dirty="0"/>
              <a:t>1</a:t>
            </a:r>
            <a:endParaRPr lang="en-US" sz="4400" dirty="0"/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4707256" y="3300174"/>
            <a:ext cx="779144" cy="861774"/>
          </a:xfrm>
          <a:prstGeom prst="rect">
            <a:avLst/>
          </a:prstGeom>
        </p:spPr>
        <p:txBody>
          <a:bodyPr vert="horz" wrap="square" lIns="91440" tIns="91440" rIns="91440" bIns="91440" rtlCol="0"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400" dirty="0" smtClean="0"/>
              <a:t>b</a:t>
            </a:r>
            <a:r>
              <a:rPr lang="en-US" sz="4400" baseline="-25000" dirty="0"/>
              <a:t>1</a:t>
            </a:r>
            <a:endParaRPr lang="en-US" sz="4400" dirty="0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4648200" y="2233374"/>
            <a:ext cx="933450" cy="861774"/>
          </a:xfrm>
          <a:prstGeom prst="rect">
            <a:avLst/>
          </a:prstGeom>
        </p:spPr>
        <p:txBody>
          <a:bodyPr vert="horz" wrap="square" lIns="91440" tIns="91440" rIns="91440" bIns="91440" rtlCol="0"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400" dirty="0" smtClean="0"/>
              <a:t>M</a:t>
            </a:r>
            <a:r>
              <a:rPr lang="en-US" sz="4400" baseline="-25000" dirty="0" smtClean="0"/>
              <a:t>2</a:t>
            </a:r>
            <a:endParaRPr lang="en-US" sz="4400" baseline="-25000" dirty="0"/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1754579" y="2995374"/>
            <a:ext cx="3122221" cy="1092481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ontent Placeholder 2"/>
          <p:cNvSpPr txBox="1">
            <a:spLocks/>
          </p:cNvSpPr>
          <p:nvPr/>
        </p:nvSpPr>
        <p:spPr>
          <a:xfrm>
            <a:off x="2971800" y="3276600"/>
            <a:ext cx="779144" cy="861774"/>
          </a:xfrm>
          <a:prstGeom prst="rect">
            <a:avLst/>
          </a:prstGeom>
        </p:spPr>
        <p:txBody>
          <a:bodyPr vert="horz" wrap="square" lIns="91440" tIns="91440" rIns="91440" bIns="91440" rtlCol="0"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400" dirty="0" smtClean="0"/>
              <a:t>a</a:t>
            </a:r>
            <a:r>
              <a:rPr lang="en-US" sz="4400" baseline="-25000" dirty="0" smtClean="0"/>
              <a:t>2</a:t>
            </a:r>
            <a:endParaRPr lang="en-US" sz="4400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5491237" y="2995374"/>
            <a:ext cx="1595363" cy="1092478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3657600" y="2995374"/>
            <a:ext cx="3141344" cy="1092478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ontent Placeholder 2"/>
          <p:cNvSpPr txBox="1">
            <a:spLocks/>
          </p:cNvSpPr>
          <p:nvPr/>
        </p:nvSpPr>
        <p:spPr>
          <a:xfrm>
            <a:off x="3733800" y="1905000"/>
            <a:ext cx="779144" cy="861774"/>
          </a:xfrm>
          <a:prstGeom prst="rect">
            <a:avLst/>
          </a:prstGeom>
        </p:spPr>
        <p:txBody>
          <a:bodyPr vert="horz" wrap="square" lIns="91440" tIns="91440" rIns="91440" bIns="91440" rtlCol="0"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400" dirty="0" smtClean="0"/>
              <a:t>a</a:t>
            </a:r>
            <a:r>
              <a:rPr lang="en-US" sz="4400" baseline="-25000" dirty="0" smtClean="0"/>
              <a:t>3</a:t>
            </a:r>
            <a:endParaRPr lang="en-US" sz="4400" dirty="0"/>
          </a:p>
        </p:txBody>
      </p:sp>
      <p:sp>
        <p:nvSpPr>
          <p:cNvPr id="35" name="Content Placeholder 2"/>
          <p:cNvSpPr txBox="1">
            <a:spLocks/>
          </p:cNvSpPr>
          <p:nvPr/>
        </p:nvSpPr>
        <p:spPr>
          <a:xfrm>
            <a:off x="5943600" y="2743200"/>
            <a:ext cx="779144" cy="861774"/>
          </a:xfrm>
          <a:prstGeom prst="rect">
            <a:avLst/>
          </a:prstGeom>
        </p:spPr>
        <p:txBody>
          <a:bodyPr vert="horz" wrap="square" lIns="91440" tIns="91440" rIns="91440" bIns="91440" rtlCol="0"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400" dirty="0" smtClean="0"/>
              <a:t>b</a:t>
            </a:r>
            <a:r>
              <a:rPr lang="en-US" sz="4400" baseline="-25000" dirty="0" smtClean="0"/>
              <a:t>2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95963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Serial mediators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Creates an additional path</a:t>
            </a:r>
            <a:endParaRPr lang="en-US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3657600" y="4038600"/>
            <a:ext cx="779144" cy="861774"/>
          </a:xfrm>
          <a:prstGeom prst="rect">
            <a:avLst/>
          </a:prstGeom>
        </p:spPr>
        <p:txBody>
          <a:bodyPr vert="horz" wrap="square" lIns="91440" tIns="91440" rIns="91440" bIns="91440" rtlCol="0"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400" dirty="0" smtClean="0"/>
              <a:t>c'</a:t>
            </a:r>
            <a:endParaRPr lang="en-US" sz="44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1295400" y="3800573"/>
            <a:ext cx="274319" cy="861774"/>
          </a:xfrm>
          <a:prstGeom prst="rect">
            <a:avLst/>
          </a:prstGeom>
        </p:spPr>
        <p:txBody>
          <a:bodyPr vert="horz" wrap="square" lIns="91440" tIns="91440" rIns="91440" bIns="91440" rtlCol="0"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400" dirty="0" smtClean="0"/>
              <a:t>X</a:t>
            </a:r>
            <a:endParaRPr lang="en-US" sz="4400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7193281" y="3800573"/>
            <a:ext cx="274319" cy="861774"/>
          </a:xfrm>
          <a:prstGeom prst="rect">
            <a:avLst/>
          </a:prstGeom>
        </p:spPr>
        <p:txBody>
          <a:bodyPr vert="horz" wrap="square" lIns="91440" tIns="91440" rIns="91440" bIns="91440" rtlCol="0"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400" dirty="0" smtClean="0"/>
              <a:t>Y</a:t>
            </a:r>
            <a:endParaRPr lang="en-US" sz="4400" dirty="0"/>
          </a:p>
        </p:txBody>
      </p:sp>
      <p:cxnSp>
        <p:nvCxnSpPr>
          <p:cNvPr id="15" name="Straight Arrow Connector 14"/>
          <p:cNvCxnSpPr>
            <a:stCxn id="13" idx="3"/>
            <a:endCxn id="14" idx="1"/>
          </p:cNvCxnSpPr>
          <p:nvPr/>
        </p:nvCxnSpPr>
        <p:spPr>
          <a:xfrm>
            <a:off x="1569719" y="4231460"/>
            <a:ext cx="5623562" cy="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2"/>
          <p:cNvSpPr txBox="1">
            <a:spLocks/>
          </p:cNvSpPr>
          <p:nvPr/>
        </p:nvSpPr>
        <p:spPr>
          <a:xfrm>
            <a:off x="2800350" y="2233374"/>
            <a:ext cx="933450" cy="861774"/>
          </a:xfrm>
          <a:prstGeom prst="rect">
            <a:avLst/>
          </a:prstGeom>
        </p:spPr>
        <p:txBody>
          <a:bodyPr vert="horz" wrap="square" lIns="91440" tIns="91440" rIns="91440" bIns="91440" rtlCol="0"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400" dirty="0" smtClean="0"/>
              <a:t>M</a:t>
            </a:r>
            <a:r>
              <a:rPr lang="en-US" sz="4400" baseline="-25000" dirty="0" smtClean="0"/>
              <a:t>1</a:t>
            </a:r>
            <a:endParaRPr lang="en-US" sz="4400" baseline="-25000" dirty="0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1569719" y="2853047"/>
            <a:ext cx="1325881" cy="1234805"/>
          </a:xfrm>
          <a:prstGeom prst="straightConnector1">
            <a:avLst/>
          </a:prstGeom>
          <a:ln w="508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3505200" y="2690574"/>
            <a:ext cx="1219200" cy="23797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ontent Placeholder 2"/>
          <p:cNvSpPr txBox="1">
            <a:spLocks/>
          </p:cNvSpPr>
          <p:nvPr/>
        </p:nvSpPr>
        <p:spPr>
          <a:xfrm>
            <a:off x="1524000" y="2743200"/>
            <a:ext cx="779144" cy="861774"/>
          </a:xfrm>
          <a:prstGeom prst="rect">
            <a:avLst/>
          </a:prstGeom>
        </p:spPr>
        <p:txBody>
          <a:bodyPr vert="horz" wrap="square" lIns="91440" tIns="91440" rIns="91440" bIns="91440" rtlCol="0"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400" dirty="0" smtClean="0">
                <a:solidFill>
                  <a:srgbClr val="C00000"/>
                </a:solidFill>
              </a:rPr>
              <a:t>a</a:t>
            </a:r>
            <a:r>
              <a:rPr lang="en-US" sz="4400" baseline="-25000" dirty="0">
                <a:solidFill>
                  <a:srgbClr val="C00000"/>
                </a:solidFill>
              </a:rPr>
              <a:t>1</a:t>
            </a:r>
            <a:endParaRPr lang="en-US" sz="4400" dirty="0">
              <a:solidFill>
                <a:srgbClr val="C00000"/>
              </a:solidFill>
            </a:endParaRPr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4707256" y="3300174"/>
            <a:ext cx="779144" cy="861774"/>
          </a:xfrm>
          <a:prstGeom prst="rect">
            <a:avLst/>
          </a:prstGeom>
        </p:spPr>
        <p:txBody>
          <a:bodyPr vert="horz" wrap="square" lIns="91440" tIns="91440" rIns="91440" bIns="91440" rtlCol="0"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400" dirty="0" smtClean="0">
                <a:solidFill>
                  <a:srgbClr val="C00000"/>
                </a:solidFill>
              </a:rPr>
              <a:t>b</a:t>
            </a:r>
            <a:r>
              <a:rPr lang="en-US" sz="4400" baseline="-25000" dirty="0">
                <a:solidFill>
                  <a:srgbClr val="C00000"/>
                </a:solidFill>
              </a:rPr>
              <a:t>1</a:t>
            </a:r>
            <a:endParaRPr lang="en-US" sz="4400" dirty="0">
              <a:solidFill>
                <a:srgbClr val="C0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510091" y="4953000"/>
            <a:ext cx="419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arenR"/>
            </a:pPr>
            <a:r>
              <a:rPr lang="en-US" sz="3600" dirty="0" smtClean="0">
                <a:solidFill>
                  <a:srgbClr val="C00000"/>
                </a:solidFill>
              </a:rPr>
              <a:t>a</a:t>
            </a:r>
            <a:r>
              <a:rPr lang="en-US" sz="3600" baseline="-25000" dirty="0" smtClean="0">
                <a:solidFill>
                  <a:srgbClr val="C00000"/>
                </a:solidFill>
              </a:rPr>
              <a:t>1</a:t>
            </a:r>
            <a:r>
              <a:rPr lang="en-US" sz="3600" dirty="0" smtClean="0">
                <a:solidFill>
                  <a:srgbClr val="C00000"/>
                </a:solidFill>
              </a:rPr>
              <a:t>b</a:t>
            </a:r>
            <a:r>
              <a:rPr lang="en-US" sz="3600" baseline="-25000" dirty="0" smtClean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4648200" y="2233374"/>
            <a:ext cx="933450" cy="861774"/>
          </a:xfrm>
          <a:prstGeom prst="rect">
            <a:avLst/>
          </a:prstGeom>
        </p:spPr>
        <p:txBody>
          <a:bodyPr vert="horz" wrap="square" lIns="91440" tIns="91440" rIns="91440" bIns="91440" rtlCol="0"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400" dirty="0" smtClean="0"/>
              <a:t>M</a:t>
            </a:r>
            <a:r>
              <a:rPr lang="en-US" sz="4400" baseline="-25000" dirty="0" smtClean="0"/>
              <a:t>2</a:t>
            </a:r>
            <a:endParaRPr lang="en-US" sz="4400" baseline="-25000" dirty="0"/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1754579" y="2995374"/>
            <a:ext cx="3122221" cy="1092481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ontent Placeholder 2"/>
          <p:cNvSpPr txBox="1">
            <a:spLocks/>
          </p:cNvSpPr>
          <p:nvPr/>
        </p:nvSpPr>
        <p:spPr>
          <a:xfrm>
            <a:off x="2971800" y="3276600"/>
            <a:ext cx="779144" cy="861774"/>
          </a:xfrm>
          <a:prstGeom prst="rect">
            <a:avLst/>
          </a:prstGeom>
        </p:spPr>
        <p:txBody>
          <a:bodyPr vert="horz" wrap="square" lIns="91440" tIns="91440" rIns="91440" bIns="91440" rtlCol="0"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400" dirty="0" smtClean="0"/>
              <a:t>a</a:t>
            </a:r>
            <a:r>
              <a:rPr lang="en-US" sz="4400" baseline="-25000" dirty="0" smtClean="0"/>
              <a:t>2</a:t>
            </a:r>
            <a:endParaRPr lang="en-US" sz="4400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5491237" y="2995374"/>
            <a:ext cx="1595363" cy="1092478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3657600" y="2995374"/>
            <a:ext cx="3141344" cy="1092478"/>
          </a:xfrm>
          <a:prstGeom prst="straightConnector1">
            <a:avLst/>
          </a:prstGeom>
          <a:ln w="508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ontent Placeholder 2"/>
          <p:cNvSpPr txBox="1">
            <a:spLocks/>
          </p:cNvSpPr>
          <p:nvPr/>
        </p:nvSpPr>
        <p:spPr>
          <a:xfrm>
            <a:off x="3733800" y="1905000"/>
            <a:ext cx="779144" cy="861774"/>
          </a:xfrm>
          <a:prstGeom prst="rect">
            <a:avLst/>
          </a:prstGeom>
        </p:spPr>
        <p:txBody>
          <a:bodyPr vert="horz" wrap="square" lIns="91440" tIns="91440" rIns="91440" bIns="91440" rtlCol="0"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400" dirty="0" smtClean="0"/>
              <a:t>a</a:t>
            </a:r>
            <a:r>
              <a:rPr lang="en-US" sz="4400" baseline="-25000" dirty="0" smtClean="0"/>
              <a:t>3</a:t>
            </a:r>
            <a:endParaRPr lang="en-US" sz="4400" dirty="0"/>
          </a:p>
        </p:txBody>
      </p:sp>
      <p:sp>
        <p:nvSpPr>
          <p:cNvPr id="35" name="Content Placeholder 2"/>
          <p:cNvSpPr txBox="1">
            <a:spLocks/>
          </p:cNvSpPr>
          <p:nvPr/>
        </p:nvSpPr>
        <p:spPr>
          <a:xfrm>
            <a:off x="5943600" y="2743200"/>
            <a:ext cx="779144" cy="861774"/>
          </a:xfrm>
          <a:prstGeom prst="rect">
            <a:avLst/>
          </a:prstGeom>
        </p:spPr>
        <p:txBody>
          <a:bodyPr vert="horz" wrap="square" lIns="91440" tIns="91440" rIns="91440" bIns="91440" rtlCol="0"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400" dirty="0" smtClean="0"/>
              <a:t>b</a:t>
            </a:r>
            <a:r>
              <a:rPr lang="en-US" sz="4400" baseline="-25000" dirty="0" smtClean="0"/>
              <a:t>2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542666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Serial mediators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Creates an additional path</a:t>
            </a:r>
            <a:endParaRPr lang="en-US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3657600" y="4038600"/>
            <a:ext cx="779144" cy="861774"/>
          </a:xfrm>
          <a:prstGeom prst="rect">
            <a:avLst/>
          </a:prstGeom>
        </p:spPr>
        <p:txBody>
          <a:bodyPr vert="horz" wrap="square" lIns="91440" tIns="91440" rIns="91440" bIns="91440" rtlCol="0"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400" dirty="0" smtClean="0"/>
              <a:t>c'</a:t>
            </a:r>
            <a:endParaRPr lang="en-US" sz="44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1295400" y="3800573"/>
            <a:ext cx="274319" cy="861774"/>
          </a:xfrm>
          <a:prstGeom prst="rect">
            <a:avLst/>
          </a:prstGeom>
        </p:spPr>
        <p:txBody>
          <a:bodyPr vert="horz" wrap="square" lIns="91440" tIns="91440" rIns="91440" bIns="91440" rtlCol="0"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400" dirty="0" smtClean="0"/>
              <a:t>X</a:t>
            </a:r>
            <a:endParaRPr lang="en-US" sz="4400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7193281" y="3800573"/>
            <a:ext cx="274319" cy="861774"/>
          </a:xfrm>
          <a:prstGeom prst="rect">
            <a:avLst/>
          </a:prstGeom>
        </p:spPr>
        <p:txBody>
          <a:bodyPr vert="horz" wrap="square" lIns="91440" tIns="91440" rIns="91440" bIns="91440" rtlCol="0"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400" dirty="0" smtClean="0"/>
              <a:t>Y</a:t>
            </a:r>
            <a:endParaRPr lang="en-US" sz="4400" dirty="0"/>
          </a:p>
        </p:txBody>
      </p:sp>
      <p:cxnSp>
        <p:nvCxnSpPr>
          <p:cNvPr id="15" name="Straight Arrow Connector 14"/>
          <p:cNvCxnSpPr>
            <a:stCxn id="13" idx="3"/>
            <a:endCxn id="14" idx="1"/>
          </p:cNvCxnSpPr>
          <p:nvPr/>
        </p:nvCxnSpPr>
        <p:spPr>
          <a:xfrm>
            <a:off x="1569719" y="4231460"/>
            <a:ext cx="5623562" cy="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2"/>
          <p:cNvSpPr txBox="1">
            <a:spLocks/>
          </p:cNvSpPr>
          <p:nvPr/>
        </p:nvSpPr>
        <p:spPr>
          <a:xfrm>
            <a:off x="2800350" y="2233374"/>
            <a:ext cx="933450" cy="861774"/>
          </a:xfrm>
          <a:prstGeom prst="rect">
            <a:avLst/>
          </a:prstGeom>
        </p:spPr>
        <p:txBody>
          <a:bodyPr vert="horz" wrap="square" lIns="91440" tIns="91440" rIns="91440" bIns="91440" rtlCol="0"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400" dirty="0" smtClean="0"/>
              <a:t>M</a:t>
            </a:r>
            <a:r>
              <a:rPr lang="en-US" sz="4400" baseline="-25000" dirty="0" smtClean="0"/>
              <a:t>1</a:t>
            </a:r>
            <a:endParaRPr lang="en-US" sz="4400" baseline="-25000" dirty="0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1569719" y="2853047"/>
            <a:ext cx="1325881" cy="1234805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3505200" y="2690574"/>
            <a:ext cx="1219200" cy="23797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ontent Placeholder 2"/>
          <p:cNvSpPr txBox="1">
            <a:spLocks/>
          </p:cNvSpPr>
          <p:nvPr/>
        </p:nvSpPr>
        <p:spPr>
          <a:xfrm>
            <a:off x="1524000" y="2743200"/>
            <a:ext cx="779144" cy="861774"/>
          </a:xfrm>
          <a:prstGeom prst="rect">
            <a:avLst/>
          </a:prstGeom>
        </p:spPr>
        <p:txBody>
          <a:bodyPr vert="horz" wrap="square" lIns="91440" tIns="91440" rIns="91440" bIns="91440" rtlCol="0"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400" dirty="0" smtClean="0"/>
              <a:t>a</a:t>
            </a:r>
            <a:r>
              <a:rPr lang="en-US" sz="4400" baseline="-25000" dirty="0"/>
              <a:t>1</a:t>
            </a:r>
            <a:endParaRPr lang="en-US" sz="4400" dirty="0"/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4707256" y="3300174"/>
            <a:ext cx="779144" cy="861774"/>
          </a:xfrm>
          <a:prstGeom prst="rect">
            <a:avLst/>
          </a:prstGeom>
        </p:spPr>
        <p:txBody>
          <a:bodyPr vert="horz" wrap="square" lIns="91440" tIns="91440" rIns="91440" bIns="91440" rtlCol="0"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400" dirty="0" smtClean="0"/>
              <a:t>b</a:t>
            </a:r>
            <a:r>
              <a:rPr lang="en-US" sz="4400" baseline="-25000" dirty="0"/>
              <a:t>1</a:t>
            </a:r>
            <a:endParaRPr lang="en-US" sz="4400" dirty="0"/>
          </a:p>
        </p:txBody>
      </p:sp>
      <p:sp>
        <p:nvSpPr>
          <p:cNvPr id="30" name="TextBox 29"/>
          <p:cNvSpPr txBox="1"/>
          <p:nvPr/>
        </p:nvSpPr>
        <p:spPr>
          <a:xfrm>
            <a:off x="2510091" y="4953000"/>
            <a:ext cx="419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arenR"/>
            </a:pPr>
            <a:r>
              <a:rPr lang="en-US" sz="3600" dirty="0" smtClean="0"/>
              <a:t>a</a:t>
            </a:r>
            <a:r>
              <a:rPr lang="en-US" sz="3600" baseline="-25000" dirty="0" smtClean="0"/>
              <a:t>1</a:t>
            </a:r>
            <a:r>
              <a:rPr lang="en-US" sz="3600" dirty="0" smtClean="0"/>
              <a:t>b</a:t>
            </a:r>
            <a:r>
              <a:rPr lang="en-US" sz="3600" baseline="-25000" dirty="0" smtClean="0"/>
              <a:t>1</a:t>
            </a:r>
          </a:p>
          <a:p>
            <a:pPr marL="742950" indent="-742950">
              <a:buFontTx/>
              <a:buAutoNum type="arabicParenR"/>
            </a:pPr>
            <a:r>
              <a:rPr lang="en-US" sz="3600" dirty="0" smtClean="0">
                <a:solidFill>
                  <a:srgbClr val="C00000"/>
                </a:solidFill>
              </a:rPr>
              <a:t>a</a:t>
            </a:r>
            <a:r>
              <a:rPr lang="en-US" sz="3600" baseline="-25000" dirty="0" smtClean="0">
                <a:solidFill>
                  <a:srgbClr val="C00000"/>
                </a:solidFill>
              </a:rPr>
              <a:t>2</a:t>
            </a:r>
            <a:r>
              <a:rPr lang="en-US" sz="3600" dirty="0" smtClean="0">
                <a:solidFill>
                  <a:srgbClr val="C00000"/>
                </a:solidFill>
              </a:rPr>
              <a:t>b</a:t>
            </a:r>
            <a:r>
              <a:rPr lang="en-US" sz="3600" baseline="-25000" dirty="0" smtClean="0">
                <a:solidFill>
                  <a:srgbClr val="C00000"/>
                </a:solidFill>
              </a:rPr>
              <a:t>2</a:t>
            </a:r>
            <a:endParaRPr lang="en-US" sz="3600" baseline="-25000" dirty="0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4648200" y="2233374"/>
            <a:ext cx="933450" cy="861774"/>
          </a:xfrm>
          <a:prstGeom prst="rect">
            <a:avLst/>
          </a:prstGeom>
        </p:spPr>
        <p:txBody>
          <a:bodyPr vert="horz" wrap="square" lIns="91440" tIns="91440" rIns="91440" bIns="91440" rtlCol="0"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400" dirty="0" smtClean="0"/>
              <a:t>M</a:t>
            </a:r>
            <a:r>
              <a:rPr lang="en-US" sz="4400" baseline="-25000" dirty="0" smtClean="0"/>
              <a:t>2</a:t>
            </a:r>
            <a:endParaRPr lang="en-US" sz="4400" baseline="-25000" dirty="0"/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1754579" y="2995374"/>
            <a:ext cx="3122221" cy="1092481"/>
          </a:xfrm>
          <a:prstGeom prst="straightConnector1">
            <a:avLst/>
          </a:prstGeom>
          <a:ln w="508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ontent Placeholder 2"/>
          <p:cNvSpPr txBox="1">
            <a:spLocks/>
          </p:cNvSpPr>
          <p:nvPr/>
        </p:nvSpPr>
        <p:spPr>
          <a:xfrm>
            <a:off x="2971800" y="3276600"/>
            <a:ext cx="779144" cy="861774"/>
          </a:xfrm>
          <a:prstGeom prst="rect">
            <a:avLst/>
          </a:prstGeom>
        </p:spPr>
        <p:txBody>
          <a:bodyPr vert="horz" wrap="square" lIns="91440" tIns="91440" rIns="91440" bIns="91440" rtlCol="0"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400" dirty="0" smtClean="0">
                <a:solidFill>
                  <a:srgbClr val="C00000"/>
                </a:solidFill>
              </a:rPr>
              <a:t>a</a:t>
            </a:r>
            <a:r>
              <a:rPr lang="en-US" sz="4400" baseline="-25000" dirty="0" smtClean="0">
                <a:solidFill>
                  <a:srgbClr val="C00000"/>
                </a:solidFill>
              </a:rPr>
              <a:t>2</a:t>
            </a:r>
            <a:endParaRPr lang="en-US" sz="4400" dirty="0">
              <a:solidFill>
                <a:srgbClr val="C00000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5491237" y="2995374"/>
            <a:ext cx="1595363" cy="1092478"/>
          </a:xfrm>
          <a:prstGeom prst="straightConnector1">
            <a:avLst/>
          </a:prstGeom>
          <a:ln w="508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3657600" y="2995374"/>
            <a:ext cx="3141344" cy="1092478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ontent Placeholder 2"/>
          <p:cNvSpPr txBox="1">
            <a:spLocks/>
          </p:cNvSpPr>
          <p:nvPr/>
        </p:nvSpPr>
        <p:spPr>
          <a:xfrm>
            <a:off x="3733800" y="1905000"/>
            <a:ext cx="779144" cy="861774"/>
          </a:xfrm>
          <a:prstGeom prst="rect">
            <a:avLst/>
          </a:prstGeom>
        </p:spPr>
        <p:txBody>
          <a:bodyPr vert="horz" wrap="square" lIns="91440" tIns="91440" rIns="91440" bIns="91440" rtlCol="0"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400" dirty="0" smtClean="0"/>
              <a:t>a</a:t>
            </a:r>
            <a:r>
              <a:rPr lang="en-US" sz="4400" baseline="-25000" dirty="0" smtClean="0"/>
              <a:t>3</a:t>
            </a:r>
            <a:endParaRPr lang="en-US" sz="4400" dirty="0"/>
          </a:p>
        </p:txBody>
      </p:sp>
      <p:sp>
        <p:nvSpPr>
          <p:cNvPr id="35" name="Content Placeholder 2"/>
          <p:cNvSpPr txBox="1">
            <a:spLocks/>
          </p:cNvSpPr>
          <p:nvPr/>
        </p:nvSpPr>
        <p:spPr>
          <a:xfrm>
            <a:off x="5943600" y="2743200"/>
            <a:ext cx="779144" cy="861774"/>
          </a:xfrm>
          <a:prstGeom prst="rect">
            <a:avLst/>
          </a:prstGeom>
        </p:spPr>
        <p:txBody>
          <a:bodyPr vert="horz" wrap="square" lIns="91440" tIns="91440" rIns="91440" bIns="91440" rtlCol="0"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400" dirty="0" smtClean="0">
                <a:solidFill>
                  <a:srgbClr val="C00000"/>
                </a:solidFill>
              </a:rPr>
              <a:t>b</a:t>
            </a:r>
            <a:r>
              <a:rPr lang="en-US" sz="4400" baseline="-25000" dirty="0" smtClean="0">
                <a:solidFill>
                  <a:srgbClr val="C00000"/>
                </a:solidFill>
              </a:rPr>
              <a:t>2</a:t>
            </a:r>
            <a:endParaRPr lang="en-US" sz="4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481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Serial mediators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Creates an additional path</a:t>
            </a:r>
            <a:endParaRPr lang="en-US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3657600" y="4038600"/>
            <a:ext cx="779144" cy="861774"/>
          </a:xfrm>
          <a:prstGeom prst="rect">
            <a:avLst/>
          </a:prstGeom>
        </p:spPr>
        <p:txBody>
          <a:bodyPr vert="horz" wrap="square" lIns="91440" tIns="91440" rIns="91440" bIns="91440" rtlCol="0"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400" dirty="0" smtClean="0"/>
              <a:t>c'</a:t>
            </a:r>
            <a:endParaRPr lang="en-US" sz="44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1295400" y="3800573"/>
            <a:ext cx="274319" cy="861774"/>
          </a:xfrm>
          <a:prstGeom prst="rect">
            <a:avLst/>
          </a:prstGeom>
        </p:spPr>
        <p:txBody>
          <a:bodyPr vert="horz" wrap="square" lIns="91440" tIns="91440" rIns="91440" bIns="91440" rtlCol="0"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400" dirty="0" smtClean="0"/>
              <a:t>X</a:t>
            </a:r>
            <a:endParaRPr lang="en-US" sz="4400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7193281" y="3800573"/>
            <a:ext cx="274319" cy="861774"/>
          </a:xfrm>
          <a:prstGeom prst="rect">
            <a:avLst/>
          </a:prstGeom>
        </p:spPr>
        <p:txBody>
          <a:bodyPr vert="horz" wrap="square" lIns="91440" tIns="91440" rIns="91440" bIns="91440" rtlCol="0"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400" dirty="0" smtClean="0"/>
              <a:t>Y</a:t>
            </a:r>
            <a:endParaRPr lang="en-US" sz="4400" dirty="0"/>
          </a:p>
        </p:txBody>
      </p:sp>
      <p:cxnSp>
        <p:nvCxnSpPr>
          <p:cNvPr id="15" name="Straight Arrow Connector 14"/>
          <p:cNvCxnSpPr>
            <a:stCxn id="13" idx="3"/>
            <a:endCxn id="14" idx="1"/>
          </p:cNvCxnSpPr>
          <p:nvPr/>
        </p:nvCxnSpPr>
        <p:spPr>
          <a:xfrm>
            <a:off x="1569719" y="4231460"/>
            <a:ext cx="5623562" cy="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2"/>
          <p:cNvSpPr txBox="1">
            <a:spLocks/>
          </p:cNvSpPr>
          <p:nvPr/>
        </p:nvSpPr>
        <p:spPr>
          <a:xfrm>
            <a:off x="2800350" y="2233374"/>
            <a:ext cx="933450" cy="861774"/>
          </a:xfrm>
          <a:prstGeom prst="rect">
            <a:avLst/>
          </a:prstGeom>
        </p:spPr>
        <p:txBody>
          <a:bodyPr vert="horz" wrap="square" lIns="91440" tIns="91440" rIns="91440" bIns="91440" rtlCol="0"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400" dirty="0" smtClean="0"/>
              <a:t>M</a:t>
            </a:r>
            <a:r>
              <a:rPr lang="en-US" sz="4400" baseline="-25000" dirty="0" smtClean="0"/>
              <a:t>1</a:t>
            </a:r>
            <a:endParaRPr lang="en-US" sz="4400" baseline="-25000" dirty="0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1569719" y="2853047"/>
            <a:ext cx="1325881" cy="1234805"/>
          </a:xfrm>
          <a:prstGeom prst="straightConnector1">
            <a:avLst/>
          </a:prstGeom>
          <a:ln w="508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3505200" y="2690574"/>
            <a:ext cx="1219200" cy="23797"/>
          </a:xfrm>
          <a:prstGeom prst="straightConnector1">
            <a:avLst/>
          </a:prstGeom>
          <a:ln w="508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ontent Placeholder 2"/>
          <p:cNvSpPr txBox="1">
            <a:spLocks/>
          </p:cNvSpPr>
          <p:nvPr/>
        </p:nvSpPr>
        <p:spPr>
          <a:xfrm>
            <a:off x="1524000" y="2743200"/>
            <a:ext cx="779144" cy="861774"/>
          </a:xfrm>
          <a:prstGeom prst="rect">
            <a:avLst/>
          </a:prstGeom>
        </p:spPr>
        <p:txBody>
          <a:bodyPr vert="horz" wrap="square" lIns="91440" tIns="91440" rIns="91440" bIns="91440" rtlCol="0"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400" dirty="0" smtClean="0">
                <a:solidFill>
                  <a:srgbClr val="C00000"/>
                </a:solidFill>
              </a:rPr>
              <a:t>a</a:t>
            </a:r>
            <a:r>
              <a:rPr lang="en-US" sz="4400" baseline="-25000" dirty="0">
                <a:solidFill>
                  <a:srgbClr val="C00000"/>
                </a:solidFill>
              </a:rPr>
              <a:t>1</a:t>
            </a:r>
            <a:endParaRPr lang="en-US" sz="4400" dirty="0">
              <a:solidFill>
                <a:srgbClr val="C00000"/>
              </a:solidFill>
            </a:endParaRPr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4707256" y="3300174"/>
            <a:ext cx="779144" cy="861774"/>
          </a:xfrm>
          <a:prstGeom prst="rect">
            <a:avLst/>
          </a:prstGeom>
        </p:spPr>
        <p:txBody>
          <a:bodyPr vert="horz" wrap="square" lIns="91440" tIns="91440" rIns="91440" bIns="91440" rtlCol="0"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400" dirty="0" smtClean="0"/>
              <a:t>b</a:t>
            </a:r>
            <a:r>
              <a:rPr lang="en-US" sz="4400" baseline="-25000" dirty="0"/>
              <a:t>1</a:t>
            </a:r>
            <a:endParaRPr lang="en-US" sz="4400" dirty="0"/>
          </a:p>
        </p:txBody>
      </p:sp>
      <p:sp>
        <p:nvSpPr>
          <p:cNvPr id="30" name="TextBox 29"/>
          <p:cNvSpPr txBox="1"/>
          <p:nvPr/>
        </p:nvSpPr>
        <p:spPr>
          <a:xfrm>
            <a:off x="2510091" y="4953000"/>
            <a:ext cx="4191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arenR"/>
            </a:pPr>
            <a:r>
              <a:rPr lang="en-US" sz="3600" dirty="0" smtClean="0"/>
              <a:t>a</a:t>
            </a:r>
            <a:r>
              <a:rPr lang="en-US" sz="3600" baseline="-25000" dirty="0" smtClean="0"/>
              <a:t>1</a:t>
            </a:r>
            <a:r>
              <a:rPr lang="en-US" sz="3600" dirty="0" smtClean="0"/>
              <a:t>b</a:t>
            </a:r>
            <a:r>
              <a:rPr lang="en-US" sz="3600" baseline="-25000" dirty="0" smtClean="0"/>
              <a:t>1</a:t>
            </a:r>
          </a:p>
          <a:p>
            <a:pPr marL="742950" indent="-742950">
              <a:buFontTx/>
              <a:buAutoNum type="arabicParenR"/>
            </a:pPr>
            <a:r>
              <a:rPr lang="en-US" sz="3600" dirty="0" smtClean="0"/>
              <a:t>a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b</a:t>
            </a:r>
            <a:r>
              <a:rPr lang="en-US" sz="3600" baseline="-25000" dirty="0" smtClean="0"/>
              <a:t>2</a:t>
            </a:r>
          </a:p>
          <a:p>
            <a:pPr marL="742950" indent="-742950">
              <a:buFontTx/>
              <a:buAutoNum type="arabicParenR"/>
            </a:pPr>
            <a:r>
              <a:rPr lang="en-US" sz="3600" dirty="0" smtClean="0">
                <a:solidFill>
                  <a:srgbClr val="C00000"/>
                </a:solidFill>
              </a:rPr>
              <a:t>a</a:t>
            </a:r>
            <a:r>
              <a:rPr lang="en-US" sz="3600" baseline="-25000" dirty="0" smtClean="0">
                <a:solidFill>
                  <a:srgbClr val="C00000"/>
                </a:solidFill>
              </a:rPr>
              <a:t>1</a:t>
            </a:r>
            <a:r>
              <a:rPr lang="en-US" sz="3600" dirty="0" smtClean="0">
                <a:solidFill>
                  <a:srgbClr val="C00000"/>
                </a:solidFill>
              </a:rPr>
              <a:t>a</a:t>
            </a:r>
            <a:r>
              <a:rPr lang="en-US" sz="3600" baseline="-25000" dirty="0" smtClean="0">
                <a:solidFill>
                  <a:srgbClr val="C00000"/>
                </a:solidFill>
              </a:rPr>
              <a:t>3</a:t>
            </a:r>
            <a:r>
              <a:rPr lang="en-US" sz="3600" dirty="0" smtClean="0">
                <a:solidFill>
                  <a:srgbClr val="C00000"/>
                </a:solidFill>
              </a:rPr>
              <a:t>b</a:t>
            </a:r>
            <a:r>
              <a:rPr lang="en-US" sz="3600" baseline="-25000" dirty="0" smtClean="0">
                <a:solidFill>
                  <a:srgbClr val="C00000"/>
                </a:solidFill>
              </a:rPr>
              <a:t>2</a:t>
            </a:r>
            <a:endParaRPr lang="en-US" sz="3600" baseline="-25000" dirty="0">
              <a:solidFill>
                <a:srgbClr val="C00000"/>
              </a:solidFill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4648200" y="2233374"/>
            <a:ext cx="933450" cy="861774"/>
          </a:xfrm>
          <a:prstGeom prst="rect">
            <a:avLst/>
          </a:prstGeom>
        </p:spPr>
        <p:txBody>
          <a:bodyPr vert="horz" wrap="square" lIns="91440" tIns="91440" rIns="91440" bIns="91440" rtlCol="0"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400" dirty="0" smtClean="0"/>
              <a:t>M</a:t>
            </a:r>
            <a:r>
              <a:rPr lang="en-US" sz="4400" baseline="-25000" dirty="0" smtClean="0"/>
              <a:t>2</a:t>
            </a:r>
            <a:endParaRPr lang="en-US" sz="4400" baseline="-25000" dirty="0"/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1754579" y="2995374"/>
            <a:ext cx="3122221" cy="1092481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ontent Placeholder 2"/>
          <p:cNvSpPr txBox="1">
            <a:spLocks/>
          </p:cNvSpPr>
          <p:nvPr/>
        </p:nvSpPr>
        <p:spPr>
          <a:xfrm>
            <a:off x="2971800" y="3276600"/>
            <a:ext cx="779144" cy="861774"/>
          </a:xfrm>
          <a:prstGeom prst="rect">
            <a:avLst/>
          </a:prstGeom>
        </p:spPr>
        <p:txBody>
          <a:bodyPr vert="horz" wrap="square" lIns="91440" tIns="91440" rIns="91440" bIns="91440" rtlCol="0"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400" dirty="0" smtClean="0"/>
              <a:t>a</a:t>
            </a:r>
            <a:r>
              <a:rPr lang="en-US" sz="4400" baseline="-25000" dirty="0" smtClean="0"/>
              <a:t>2</a:t>
            </a:r>
            <a:endParaRPr lang="en-US" sz="4400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5491237" y="2995374"/>
            <a:ext cx="1595363" cy="1092478"/>
          </a:xfrm>
          <a:prstGeom prst="straightConnector1">
            <a:avLst/>
          </a:prstGeom>
          <a:ln w="508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3657600" y="2995374"/>
            <a:ext cx="3141344" cy="1092478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ontent Placeholder 2"/>
          <p:cNvSpPr txBox="1">
            <a:spLocks/>
          </p:cNvSpPr>
          <p:nvPr/>
        </p:nvSpPr>
        <p:spPr>
          <a:xfrm>
            <a:off x="3733800" y="1905000"/>
            <a:ext cx="779144" cy="861774"/>
          </a:xfrm>
          <a:prstGeom prst="rect">
            <a:avLst/>
          </a:prstGeom>
        </p:spPr>
        <p:txBody>
          <a:bodyPr vert="horz" wrap="square" lIns="91440" tIns="91440" rIns="91440" bIns="91440" rtlCol="0"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400" dirty="0" smtClean="0">
                <a:solidFill>
                  <a:srgbClr val="C00000"/>
                </a:solidFill>
              </a:rPr>
              <a:t>a</a:t>
            </a:r>
            <a:r>
              <a:rPr lang="en-US" sz="4400" baseline="-25000" dirty="0" smtClean="0">
                <a:solidFill>
                  <a:srgbClr val="C00000"/>
                </a:solidFill>
              </a:rPr>
              <a:t>3</a:t>
            </a:r>
            <a:endParaRPr lang="en-US" sz="4400" dirty="0">
              <a:solidFill>
                <a:srgbClr val="C00000"/>
              </a:solidFill>
            </a:endParaRPr>
          </a:p>
        </p:txBody>
      </p:sp>
      <p:sp>
        <p:nvSpPr>
          <p:cNvPr id="35" name="Content Placeholder 2"/>
          <p:cNvSpPr txBox="1">
            <a:spLocks/>
          </p:cNvSpPr>
          <p:nvPr/>
        </p:nvSpPr>
        <p:spPr>
          <a:xfrm>
            <a:off x="5943600" y="2743200"/>
            <a:ext cx="779144" cy="861774"/>
          </a:xfrm>
          <a:prstGeom prst="rect">
            <a:avLst/>
          </a:prstGeom>
        </p:spPr>
        <p:txBody>
          <a:bodyPr vert="horz" wrap="square" lIns="91440" tIns="91440" rIns="91440" bIns="91440" rtlCol="0"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400" dirty="0" smtClean="0">
                <a:solidFill>
                  <a:srgbClr val="C00000"/>
                </a:solidFill>
              </a:rPr>
              <a:t>b</a:t>
            </a:r>
            <a:r>
              <a:rPr lang="en-US" sz="4400" baseline="-25000" dirty="0" smtClean="0">
                <a:solidFill>
                  <a:srgbClr val="C00000"/>
                </a:solidFill>
              </a:rPr>
              <a:t>2</a:t>
            </a:r>
            <a:endParaRPr lang="en-US" sz="4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7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&amp;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Points for this talk:</a:t>
            </a:r>
          </a:p>
          <a:p>
            <a:pPr lvl="1"/>
            <a:r>
              <a:rPr lang="en-US" dirty="0" smtClean="0"/>
              <a:t>What is mediation?</a:t>
            </a:r>
          </a:p>
          <a:p>
            <a:pPr lvl="1"/>
            <a:r>
              <a:rPr lang="en-US" dirty="0" smtClean="0"/>
              <a:t>Why are people (researchers) interested?</a:t>
            </a:r>
          </a:p>
          <a:p>
            <a:pPr lvl="1"/>
            <a:r>
              <a:rPr lang="en-US" dirty="0" smtClean="0"/>
              <a:t>How is (simple) mediation assessed?</a:t>
            </a:r>
          </a:p>
          <a:p>
            <a:pPr lvl="1"/>
            <a:r>
              <a:rPr lang="en-US" dirty="0" smtClean="0"/>
              <a:t>Extension to more complex models.</a:t>
            </a:r>
          </a:p>
          <a:p>
            <a:pPr lvl="1"/>
            <a:r>
              <a:rPr lang="en-US" dirty="0" smtClean="0"/>
              <a:t>Example from a project at MDA.</a:t>
            </a:r>
          </a:p>
          <a:p>
            <a:pPr lvl="1"/>
            <a:r>
              <a:rPr lang="en-US" dirty="0" smtClean="0"/>
              <a:t>Available software.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10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Sun protection intervention</a:t>
            </a:r>
          </a:p>
          <a:p>
            <a:r>
              <a:rPr lang="en-US" dirty="0" smtClean="0"/>
              <a:t>Target population:</a:t>
            </a:r>
          </a:p>
          <a:p>
            <a:pPr lvl="1"/>
            <a:r>
              <a:rPr lang="en-US" dirty="0" smtClean="0"/>
              <a:t>Melanoma </a:t>
            </a:r>
            <a:r>
              <a:rPr lang="en-US" dirty="0"/>
              <a:t>survivors with a child ≤ 12 years-old</a:t>
            </a:r>
            <a:endParaRPr lang="en-US" dirty="0" smtClean="0"/>
          </a:p>
          <a:p>
            <a:pPr lvl="1"/>
            <a:r>
              <a:rPr lang="en-US" dirty="0" smtClean="0"/>
              <a:t>N </a:t>
            </a:r>
            <a:r>
              <a:rPr lang="en-US" dirty="0"/>
              <a:t>= </a:t>
            </a:r>
            <a:r>
              <a:rPr lang="en-US" dirty="0" smtClean="0"/>
              <a:t>281</a:t>
            </a:r>
            <a:endParaRPr lang="en-US" dirty="0"/>
          </a:p>
          <a:p>
            <a:r>
              <a:rPr lang="en-US" dirty="0" smtClean="0"/>
              <a:t>Primary outcome:</a:t>
            </a:r>
          </a:p>
          <a:p>
            <a:pPr lvl="1"/>
            <a:r>
              <a:rPr lang="en-US" dirty="0" smtClean="0"/>
              <a:t>Children’s </a:t>
            </a:r>
            <a:r>
              <a:rPr lang="en-US" dirty="0"/>
              <a:t>wide-brimmed hat use</a:t>
            </a:r>
          </a:p>
          <a:p>
            <a:endParaRPr lang="en-US" dirty="0"/>
          </a:p>
        </p:txBody>
      </p:sp>
      <p:pic>
        <p:nvPicPr>
          <p:cNvPr id="4" name="Picture 3" descr="2242017_Baby_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4873187"/>
            <a:ext cx="2514600" cy="16800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2951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X: Treatment (vs. Control)</a:t>
            </a:r>
          </a:p>
          <a:p>
            <a:r>
              <a:rPr lang="en-US" dirty="0" smtClean="0"/>
              <a:t>Mediators:</a:t>
            </a:r>
          </a:p>
          <a:p>
            <a:pPr lvl="1"/>
            <a:r>
              <a:rPr lang="en-US" dirty="0" smtClean="0"/>
              <a:t>Self-Efficacy</a:t>
            </a:r>
          </a:p>
          <a:p>
            <a:pPr lvl="1"/>
            <a:r>
              <a:rPr lang="en-US" dirty="0" smtClean="0"/>
              <a:t>Expectancy</a:t>
            </a:r>
          </a:p>
          <a:p>
            <a:pPr lvl="1"/>
            <a:r>
              <a:rPr lang="en-US" dirty="0" smtClean="0"/>
              <a:t>Intention</a:t>
            </a:r>
          </a:p>
          <a:p>
            <a:pPr lvl="1"/>
            <a:r>
              <a:rPr lang="en-US" dirty="0" smtClean="0"/>
              <a:t>Knowledge</a:t>
            </a:r>
          </a:p>
          <a:p>
            <a:r>
              <a:rPr lang="en-US" dirty="0" smtClean="0"/>
              <a:t>Y</a:t>
            </a:r>
            <a:r>
              <a:rPr lang="en-US" dirty="0"/>
              <a:t>: </a:t>
            </a:r>
            <a:r>
              <a:rPr lang="en-US" dirty="0" smtClean="0"/>
              <a:t>Hat </a:t>
            </a:r>
            <a:r>
              <a:rPr lang="en-US" dirty="0"/>
              <a:t>use</a:t>
            </a:r>
          </a:p>
        </p:txBody>
      </p:sp>
      <p:sp>
        <p:nvSpPr>
          <p:cNvPr id="5" name="Right Arrow 4"/>
          <p:cNvSpPr/>
          <p:nvPr/>
        </p:nvSpPr>
        <p:spPr>
          <a:xfrm rot="10800000">
            <a:off x="3124200" y="2743199"/>
            <a:ext cx="1066800" cy="609600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519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Mediators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93043" y="3159443"/>
            <a:ext cx="1290803" cy="4924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tIns="91440" bIns="91440" rtlCol="0" anchor="ctr" anchorCtr="0">
            <a:spAutoFit/>
          </a:bodyPr>
          <a:lstStyle/>
          <a:p>
            <a:r>
              <a:rPr lang="en-US" sz="2000" b="1" dirty="0" smtClean="0"/>
              <a:t>Treatment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113625" y="3159443"/>
            <a:ext cx="1382814" cy="4924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tIns="91440" bIns="91440" rtlCol="0" anchor="ctr" anchorCtr="0">
            <a:spAutoFit/>
          </a:bodyPr>
          <a:lstStyle/>
          <a:p>
            <a:r>
              <a:rPr lang="en-US" sz="2000" b="1" dirty="0" smtClean="0"/>
              <a:t>Expectancy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123645" y="3159443"/>
            <a:ext cx="558999" cy="4924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tIns="91440" bIns="91440" rtlCol="0" anchor="ctr" anchorCtr="0">
            <a:spAutoFit/>
          </a:bodyPr>
          <a:lstStyle/>
          <a:p>
            <a:r>
              <a:rPr lang="en-US" sz="2000" b="1" dirty="0" smtClean="0"/>
              <a:t>Hat</a:t>
            </a:r>
            <a:endParaRPr lang="en-US" sz="2000" b="1" dirty="0"/>
          </a:p>
        </p:txBody>
      </p:sp>
      <p:cxnSp>
        <p:nvCxnSpPr>
          <p:cNvPr id="8" name="Straight Arrow Connector 7"/>
          <p:cNvCxnSpPr>
            <a:stCxn id="5" idx="3"/>
            <a:endCxn id="6" idx="1"/>
          </p:cNvCxnSpPr>
          <p:nvPr/>
        </p:nvCxnSpPr>
        <p:spPr>
          <a:xfrm>
            <a:off x="3283846" y="3405665"/>
            <a:ext cx="829779" cy="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6" idx="3"/>
            <a:endCxn id="7" idx="1"/>
          </p:cNvCxnSpPr>
          <p:nvPr/>
        </p:nvCxnSpPr>
        <p:spPr>
          <a:xfrm>
            <a:off x="5496439" y="3405665"/>
            <a:ext cx="627206" cy="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210606" y="4302443"/>
            <a:ext cx="1165832" cy="4924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tIns="91440" bIns="91440" rtlCol="0" anchor="ctr" anchorCtr="0">
            <a:spAutoFit/>
          </a:bodyPr>
          <a:lstStyle/>
          <a:p>
            <a:r>
              <a:rPr lang="en-US" sz="2000" b="1" dirty="0" smtClean="0"/>
              <a:t>Intention</a:t>
            </a:r>
            <a:endParaRPr lang="en-US" sz="2000" b="1" dirty="0"/>
          </a:p>
        </p:txBody>
      </p:sp>
      <p:cxnSp>
        <p:nvCxnSpPr>
          <p:cNvPr id="12" name="Straight Arrow Connector 11"/>
          <p:cNvCxnSpPr>
            <a:stCxn id="14" idx="3"/>
            <a:endCxn id="11" idx="1"/>
          </p:cNvCxnSpPr>
          <p:nvPr/>
        </p:nvCxnSpPr>
        <p:spPr>
          <a:xfrm>
            <a:off x="3306801" y="4548665"/>
            <a:ext cx="903805" cy="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11" idx="3"/>
            <a:endCxn id="15" idx="1"/>
          </p:cNvCxnSpPr>
          <p:nvPr/>
        </p:nvCxnSpPr>
        <p:spPr>
          <a:xfrm>
            <a:off x="5376438" y="4548665"/>
            <a:ext cx="770163" cy="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015998" y="4302443"/>
            <a:ext cx="1290803" cy="4924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tIns="91440" bIns="91440" rtlCol="0" anchor="ctr" anchorCtr="0">
            <a:spAutoFit/>
          </a:bodyPr>
          <a:lstStyle/>
          <a:p>
            <a:r>
              <a:rPr lang="en-US" sz="2000" b="1" dirty="0" smtClean="0"/>
              <a:t>Treatment</a:t>
            </a:r>
            <a:endParaRPr lang="en-US" sz="2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146601" y="4302443"/>
            <a:ext cx="558999" cy="4924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tIns="91440" bIns="91440" rtlCol="0" anchor="ctr" anchorCtr="0">
            <a:spAutoFit/>
          </a:bodyPr>
          <a:lstStyle/>
          <a:p>
            <a:r>
              <a:rPr lang="en-US" sz="2000" b="1" dirty="0" smtClean="0"/>
              <a:t>Hat</a:t>
            </a:r>
            <a:endParaRPr lang="en-US" sz="2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076211" y="2039779"/>
            <a:ext cx="1465145" cy="4924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tIns="91440" bIns="91440" rtlCol="0" anchor="ctr" anchorCtr="0">
            <a:spAutoFit/>
          </a:bodyPr>
          <a:lstStyle/>
          <a:p>
            <a:r>
              <a:rPr lang="en-US" sz="2000" b="1" dirty="0" smtClean="0"/>
              <a:t>Self-Efficacy</a:t>
            </a:r>
            <a:endParaRPr lang="en-US" sz="2000" b="1" dirty="0"/>
          </a:p>
        </p:txBody>
      </p:sp>
      <p:cxnSp>
        <p:nvCxnSpPr>
          <p:cNvPr id="17" name="Straight Arrow Connector 16"/>
          <p:cNvCxnSpPr>
            <a:stCxn id="19" idx="3"/>
            <a:endCxn id="16" idx="1"/>
          </p:cNvCxnSpPr>
          <p:nvPr/>
        </p:nvCxnSpPr>
        <p:spPr>
          <a:xfrm>
            <a:off x="3306801" y="2274635"/>
            <a:ext cx="769410" cy="11366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6" idx="3"/>
            <a:endCxn id="20" idx="1"/>
          </p:cNvCxnSpPr>
          <p:nvPr/>
        </p:nvCxnSpPr>
        <p:spPr>
          <a:xfrm flipV="1">
            <a:off x="5541356" y="2274635"/>
            <a:ext cx="605245" cy="11366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015998" y="2028413"/>
            <a:ext cx="1290803" cy="4924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tIns="91440" bIns="91440" rtlCol="0" anchor="ctr" anchorCtr="0">
            <a:spAutoFit/>
          </a:bodyPr>
          <a:lstStyle/>
          <a:p>
            <a:r>
              <a:rPr lang="en-US" sz="2000" b="1" dirty="0" smtClean="0"/>
              <a:t>Treatment</a:t>
            </a:r>
            <a:endParaRPr lang="en-US" sz="20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6146601" y="2028413"/>
            <a:ext cx="558999" cy="4924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tIns="91440" bIns="91440" rtlCol="0" anchor="ctr" anchorCtr="0">
            <a:spAutoFit/>
          </a:bodyPr>
          <a:lstStyle/>
          <a:p>
            <a:r>
              <a:rPr lang="en-US" sz="2000" b="1" dirty="0" smtClean="0"/>
              <a:t>Hat</a:t>
            </a:r>
            <a:endParaRPr lang="en-US" sz="2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2931957" y="1600200"/>
            <a:ext cx="3457366" cy="492443"/>
          </a:xfrm>
          <a:prstGeom prst="rect">
            <a:avLst/>
          </a:prstGeom>
          <a:noFill/>
          <a:ln w="12700">
            <a:noFill/>
          </a:ln>
        </p:spPr>
        <p:txBody>
          <a:bodyPr wrap="square" tIns="91440" bIns="91440" rtlCol="0" anchor="ctr" anchorCtr="0">
            <a:spAutoFit/>
          </a:bodyPr>
          <a:lstStyle/>
          <a:p>
            <a:pPr algn="ctr"/>
            <a:r>
              <a:rPr lang="pt-BR" sz="2000" b="1" dirty="0"/>
              <a:t>B = 0.069; </a:t>
            </a:r>
            <a:r>
              <a:rPr lang="pt-BR" sz="2000" b="1" dirty="0" smtClean="0"/>
              <a:t>Pm </a:t>
            </a:r>
            <a:r>
              <a:rPr lang="pt-BR" sz="2000" b="1" dirty="0"/>
              <a:t>= </a:t>
            </a:r>
            <a:r>
              <a:rPr lang="pt-BR" sz="2000" b="1" dirty="0" smtClean="0"/>
              <a:t>0.337</a:t>
            </a:r>
            <a:endParaRPr lang="pt-BR" sz="2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2920480" y="3886200"/>
            <a:ext cx="3480320" cy="492443"/>
          </a:xfrm>
          <a:prstGeom prst="rect">
            <a:avLst/>
          </a:prstGeom>
          <a:noFill/>
          <a:ln w="12700">
            <a:noFill/>
          </a:ln>
        </p:spPr>
        <p:txBody>
          <a:bodyPr wrap="square" tIns="91440" bIns="91440" rtlCol="0" anchor="ctr" anchorCtr="0">
            <a:spAutoFit/>
          </a:bodyPr>
          <a:lstStyle/>
          <a:p>
            <a:pPr algn="ctr"/>
            <a:r>
              <a:rPr lang="en-US" sz="2000" b="1" dirty="0" smtClean="0"/>
              <a:t>B = 0.089; Pm = 0.382</a:t>
            </a:r>
            <a:endParaRPr lang="en-US" sz="20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2937879" y="2743200"/>
            <a:ext cx="3445522" cy="492443"/>
          </a:xfrm>
          <a:prstGeom prst="rect">
            <a:avLst/>
          </a:prstGeom>
          <a:noFill/>
          <a:ln w="12700">
            <a:noFill/>
          </a:ln>
        </p:spPr>
        <p:txBody>
          <a:bodyPr wrap="square" tIns="91440" bIns="91440" rtlCol="0" anchor="ctr" anchorCtr="0">
            <a:spAutoFit/>
          </a:bodyPr>
          <a:lstStyle/>
          <a:p>
            <a:pPr algn="ctr"/>
            <a:r>
              <a:rPr lang="en-US" sz="2000" b="1" dirty="0"/>
              <a:t>B = 0.138; Pm = </a:t>
            </a:r>
            <a:r>
              <a:rPr lang="en-US" sz="2000" b="1" dirty="0" smtClean="0"/>
              <a:t>0.729</a:t>
            </a:r>
            <a:endParaRPr lang="en-US" sz="20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4120838" y="5451157"/>
            <a:ext cx="1368067" cy="4924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tIns="91440" bIns="91440" rtlCol="0" anchor="ctr" anchorCtr="0">
            <a:spAutoFit/>
          </a:bodyPr>
          <a:lstStyle/>
          <a:p>
            <a:r>
              <a:rPr lang="en-US" sz="2000" b="1" dirty="0" smtClean="0"/>
              <a:t>Knowledge</a:t>
            </a:r>
            <a:endParaRPr lang="en-US" sz="2000" b="1" dirty="0"/>
          </a:p>
        </p:txBody>
      </p:sp>
      <p:cxnSp>
        <p:nvCxnSpPr>
          <p:cNvPr id="25" name="Straight Arrow Connector 24"/>
          <p:cNvCxnSpPr>
            <a:stCxn id="27" idx="3"/>
            <a:endCxn id="24" idx="1"/>
          </p:cNvCxnSpPr>
          <p:nvPr/>
        </p:nvCxnSpPr>
        <p:spPr>
          <a:xfrm>
            <a:off x="3272003" y="5697379"/>
            <a:ext cx="848835" cy="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24" idx="3"/>
            <a:endCxn id="28" idx="1"/>
          </p:cNvCxnSpPr>
          <p:nvPr/>
        </p:nvCxnSpPr>
        <p:spPr>
          <a:xfrm>
            <a:off x="5488905" y="5697379"/>
            <a:ext cx="622898" cy="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981200" y="5451157"/>
            <a:ext cx="1290803" cy="4924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tIns="91440" bIns="91440" rtlCol="0" anchor="ctr" anchorCtr="0">
            <a:spAutoFit/>
          </a:bodyPr>
          <a:lstStyle/>
          <a:p>
            <a:r>
              <a:rPr lang="en-US" sz="2000" b="1" dirty="0" smtClean="0"/>
              <a:t>Treatment</a:t>
            </a:r>
            <a:endParaRPr lang="en-US" sz="20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6111803" y="5451157"/>
            <a:ext cx="558999" cy="4924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tIns="91440" bIns="91440" rtlCol="0" anchor="ctr" anchorCtr="0">
            <a:spAutoFit/>
          </a:bodyPr>
          <a:lstStyle/>
          <a:p>
            <a:r>
              <a:rPr lang="en-US" sz="2000" b="1" dirty="0" smtClean="0"/>
              <a:t>Hat</a:t>
            </a:r>
            <a:endParaRPr lang="en-US" sz="20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2937879" y="5011578"/>
            <a:ext cx="3445522" cy="492443"/>
          </a:xfrm>
          <a:prstGeom prst="rect">
            <a:avLst/>
          </a:prstGeom>
          <a:noFill/>
          <a:ln w="12700">
            <a:noFill/>
          </a:ln>
        </p:spPr>
        <p:txBody>
          <a:bodyPr wrap="square" tIns="91440" bIns="91440" rtlCol="0" anchor="ctr" anchorCtr="0">
            <a:spAutoFit/>
          </a:bodyPr>
          <a:lstStyle/>
          <a:p>
            <a:pPr algn="ctr"/>
            <a:r>
              <a:rPr lang="en-US" sz="2000" b="1" dirty="0" smtClean="0"/>
              <a:t>B = 0.033; Pm = 0.179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48735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Mediators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890318"/>
            <a:ext cx="1319287" cy="4924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tIns="91440" bIns="91440" rtlCol="0" anchor="ctr" anchorCtr="0">
            <a:spAutoFit/>
          </a:bodyPr>
          <a:lstStyle/>
          <a:p>
            <a:r>
              <a:rPr lang="en-US" sz="2000" b="1" dirty="0" smtClean="0"/>
              <a:t>Treatment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954210" y="2177593"/>
            <a:ext cx="1482465" cy="4924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tIns="91440" bIns="91440" rtlCol="0" anchor="ctr" anchorCtr="0">
            <a:spAutoFit/>
          </a:bodyPr>
          <a:lstStyle/>
          <a:p>
            <a:r>
              <a:rPr lang="en-US" sz="2000" b="1" dirty="0" smtClean="0"/>
              <a:t>Self-Efficacy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993231" y="3289802"/>
            <a:ext cx="1404422" cy="4924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tIns="91440" bIns="91440" rtlCol="0" anchor="ctr" anchorCtr="0">
            <a:spAutoFit/>
          </a:bodyPr>
          <a:lstStyle/>
          <a:p>
            <a:r>
              <a:rPr lang="en-US" sz="2000" b="1" dirty="0" smtClean="0"/>
              <a:t>Expectancy</a:t>
            </a:r>
            <a:endParaRPr lang="en-US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105719" y="4433413"/>
            <a:ext cx="1179447" cy="4924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tIns="91440" bIns="91440" rtlCol="0" anchor="ctr" anchorCtr="0">
            <a:spAutoFit/>
          </a:bodyPr>
          <a:lstStyle/>
          <a:p>
            <a:r>
              <a:rPr lang="en-US" sz="2000" b="1" dirty="0" smtClean="0"/>
              <a:t>Intention</a:t>
            </a:r>
            <a:endParaRPr lang="en-US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581978" y="3936427"/>
            <a:ext cx="571422" cy="4924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tIns="91440" bIns="91440" rtlCol="0" anchor="ctr" anchorCtr="0">
            <a:spAutoFit/>
          </a:bodyPr>
          <a:lstStyle/>
          <a:p>
            <a:r>
              <a:rPr lang="en-US" sz="2000" b="1" dirty="0" smtClean="0"/>
              <a:t>Hat</a:t>
            </a:r>
            <a:endParaRPr lang="en-US" sz="2000" b="1" dirty="0"/>
          </a:p>
        </p:txBody>
      </p:sp>
      <p:cxnSp>
        <p:nvCxnSpPr>
          <p:cNvPr id="10" name="Straight Arrow Connector 9"/>
          <p:cNvCxnSpPr>
            <a:stCxn id="5" idx="3"/>
            <a:endCxn id="6" idx="1"/>
          </p:cNvCxnSpPr>
          <p:nvPr/>
        </p:nvCxnSpPr>
        <p:spPr>
          <a:xfrm flipV="1">
            <a:off x="1852687" y="2423815"/>
            <a:ext cx="2101523" cy="1712725"/>
          </a:xfrm>
          <a:prstGeom prst="straightConnector1">
            <a:avLst/>
          </a:prstGeom>
          <a:ln w="508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3"/>
            <a:endCxn id="7" idx="1"/>
          </p:cNvCxnSpPr>
          <p:nvPr/>
        </p:nvCxnSpPr>
        <p:spPr>
          <a:xfrm flipV="1">
            <a:off x="1852687" y="3536024"/>
            <a:ext cx="2140544" cy="600516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5" idx="3"/>
            <a:endCxn id="8" idx="1"/>
          </p:cNvCxnSpPr>
          <p:nvPr/>
        </p:nvCxnSpPr>
        <p:spPr>
          <a:xfrm>
            <a:off x="1852687" y="4136540"/>
            <a:ext cx="2253032" cy="543095"/>
          </a:xfrm>
          <a:prstGeom prst="straightConnector1">
            <a:avLst/>
          </a:prstGeom>
          <a:ln w="508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6" idx="3"/>
            <a:endCxn id="9" idx="1"/>
          </p:cNvCxnSpPr>
          <p:nvPr/>
        </p:nvCxnSpPr>
        <p:spPr>
          <a:xfrm>
            <a:off x="5436675" y="2423815"/>
            <a:ext cx="2145303" cy="1758834"/>
          </a:xfrm>
          <a:prstGeom prst="straightConnector1">
            <a:avLst/>
          </a:prstGeom>
          <a:ln w="508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7" idx="3"/>
            <a:endCxn id="9" idx="1"/>
          </p:cNvCxnSpPr>
          <p:nvPr/>
        </p:nvCxnSpPr>
        <p:spPr>
          <a:xfrm>
            <a:off x="5397653" y="3536024"/>
            <a:ext cx="2184325" cy="646625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8" idx="3"/>
            <a:endCxn id="9" idx="1"/>
          </p:cNvCxnSpPr>
          <p:nvPr/>
        </p:nvCxnSpPr>
        <p:spPr>
          <a:xfrm flipV="1">
            <a:off x="5285166" y="4182649"/>
            <a:ext cx="2296812" cy="496986"/>
          </a:xfrm>
          <a:prstGeom prst="straightConnector1">
            <a:avLst/>
          </a:prstGeom>
          <a:ln w="508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006094" y="5663860"/>
            <a:ext cx="1378696" cy="4924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tIns="91440" bIns="91440" rtlCol="0" anchor="ctr" anchorCtr="0">
            <a:spAutoFit/>
          </a:bodyPr>
          <a:lstStyle/>
          <a:p>
            <a:r>
              <a:rPr lang="en-US" sz="2000" b="1" dirty="0" smtClean="0"/>
              <a:t>Knowledge</a:t>
            </a:r>
            <a:endParaRPr lang="en-US" sz="2000" b="1" dirty="0"/>
          </a:p>
        </p:txBody>
      </p:sp>
      <p:cxnSp>
        <p:nvCxnSpPr>
          <p:cNvPr id="17" name="Straight Arrow Connector 16"/>
          <p:cNvCxnSpPr>
            <a:stCxn id="5" idx="3"/>
            <a:endCxn id="16" idx="1"/>
          </p:cNvCxnSpPr>
          <p:nvPr/>
        </p:nvCxnSpPr>
        <p:spPr>
          <a:xfrm>
            <a:off x="1852687" y="4136540"/>
            <a:ext cx="2153407" cy="1773542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6" idx="3"/>
            <a:endCxn id="9" idx="1"/>
          </p:cNvCxnSpPr>
          <p:nvPr/>
        </p:nvCxnSpPr>
        <p:spPr>
          <a:xfrm flipV="1">
            <a:off x="5384790" y="4182649"/>
            <a:ext cx="2197188" cy="1727433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304285" y="1621894"/>
            <a:ext cx="4782315" cy="492443"/>
          </a:xfrm>
          <a:prstGeom prst="rect">
            <a:avLst/>
          </a:prstGeom>
          <a:noFill/>
          <a:ln w="12700">
            <a:noFill/>
          </a:ln>
        </p:spPr>
        <p:txBody>
          <a:bodyPr wrap="square" tIns="91440" bIns="91440" rtlCol="0" anchor="ctr" anchorCtr="0">
            <a:spAutoFit/>
          </a:bodyPr>
          <a:lstStyle/>
          <a:p>
            <a:pPr algn="ctr"/>
            <a:r>
              <a:rPr lang="en-US" sz="2000" b="1" dirty="0" smtClean="0"/>
              <a:t>B = -0.016; Pm = 0.066</a:t>
            </a:r>
            <a:endParaRPr lang="en-US" sz="20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2304285" y="2792816"/>
            <a:ext cx="4782315" cy="492443"/>
          </a:xfrm>
          <a:prstGeom prst="rect">
            <a:avLst/>
          </a:prstGeom>
          <a:noFill/>
          <a:ln w="12700">
            <a:noFill/>
          </a:ln>
        </p:spPr>
        <p:txBody>
          <a:bodyPr wrap="square" tIns="91440" bIns="91440" rtlCol="0" anchor="ctr" anchorCtr="0">
            <a:spAutoFit/>
          </a:bodyPr>
          <a:lstStyle/>
          <a:p>
            <a:pPr algn="ctr"/>
            <a:r>
              <a:rPr lang="en-US" sz="2000" b="1" dirty="0" smtClean="0"/>
              <a:t>B </a:t>
            </a:r>
            <a:r>
              <a:rPr lang="en-US" sz="2000" b="1" dirty="0"/>
              <a:t>= </a:t>
            </a:r>
            <a:r>
              <a:rPr lang="en-US" sz="2000" b="1" dirty="0" smtClean="0"/>
              <a:t>0.116; Pm = 0.479</a:t>
            </a:r>
            <a:endParaRPr lang="en-US" sz="2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2304285" y="3920726"/>
            <a:ext cx="4782315" cy="492443"/>
          </a:xfrm>
          <a:prstGeom prst="rect">
            <a:avLst/>
          </a:prstGeom>
          <a:noFill/>
          <a:ln w="12700">
            <a:noFill/>
          </a:ln>
        </p:spPr>
        <p:txBody>
          <a:bodyPr wrap="square" tIns="91440" bIns="91440" rtlCol="0" anchor="ctr" anchorCtr="0">
            <a:spAutoFit/>
          </a:bodyPr>
          <a:lstStyle/>
          <a:p>
            <a:pPr algn="ctr"/>
            <a:r>
              <a:rPr lang="en-US" sz="2000" b="1" dirty="0" smtClean="0"/>
              <a:t>B </a:t>
            </a:r>
            <a:r>
              <a:rPr lang="en-US" sz="2000" b="1" dirty="0"/>
              <a:t>= </a:t>
            </a:r>
            <a:r>
              <a:rPr lang="en-US" sz="2000" b="1" dirty="0" smtClean="0"/>
              <a:t>0.062; Pm = 0.255</a:t>
            </a:r>
            <a:endParaRPr lang="en-US" sz="2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2304285" y="5135473"/>
            <a:ext cx="4782315" cy="492443"/>
          </a:xfrm>
          <a:prstGeom prst="rect">
            <a:avLst/>
          </a:prstGeom>
          <a:noFill/>
          <a:ln w="12700">
            <a:noFill/>
          </a:ln>
        </p:spPr>
        <p:txBody>
          <a:bodyPr wrap="square" tIns="91440" bIns="91440" rtlCol="0" anchor="ctr" anchorCtr="0">
            <a:spAutoFit/>
          </a:bodyPr>
          <a:lstStyle/>
          <a:p>
            <a:pPr algn="ctr"/>
            <a:r>
              <a:rPr lang="en-US" sz="2000" b="1" dirty="0" smtClean="0"/>
              <a:t>B </a:t>
            </a:r>
            <a:r>
              <a:rPr lang="en-US" sz="2000" b="1" dirty="0"/>
              <a:t>= </a:t>
            </a:r>
            <a:r>
              <a:rPr lang="en-US" sz="2000" b="1" dirty="0" smtClean="0"/>
              <a:t>0.031; Pm = 0.127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62502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Serial Mediators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3282172"/>
            <a:ext cx="1290803" cy="4924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tIns="91440" bIns="91440" rtlCol="0" anchor="ctr" anchorCtr="0">
            <a:spAutoFit/>
          </a:bodyPr>
          <a:lstStyle/>
          <a:p>
            <a:r>
              <a:rPr lang="en-US" sz="2000" b="1" dirty="0" smtClean="0"/>
              <a:t>Treatment</a:t>
            </a:r>
            <a:endParaRPr lang="en-US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030655" y="3144679"/>
            <a:ext cx="1465145" cy="4924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tIns="91440" bIns="91440" rtlCol="0" anchor="ctr" anchorCtr="0">
            <a:spAutoFit/>
          </a:bodyPr>
          <a:lstStyle/>
          <a:p>
            <a:r>
              <a:rPr lang="en-US" sz="2000" b="1" dirty="0" smtClean="0"/>
              <a:t>Self-Efficacy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459723" y="3337774"/>
            <a:ext cx="558999" cy="4924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tIns="91440" bIns="91440" rtlCol="0" anchor="ctr" anchorCtr="0">
            <a:spAutoFit/>
          </a:bodyPr>
          <a:lstStyle/>
          <a:p>
            <a:r>
              <a:rPr lang="en-US" sz="2000" b="1" dirty="0" smtClean="0"/>
              <a:t>Hat</a:t>
            </a:r>
            <a:endParaRPr lang="en-US" sz="2000" b="1" dirty="0"/>
          </a:p>
        </p:txBody>
      </p:sp>
      <p:cxnSp>
        <p:nvCxnSpPr>
          <p:cNvPr id="7" name="Straight Arrow Connector 6"/>
          <p:cNvCxnSpPr>
            <a:stCxn id="4" idx="3"/>
            <a:endCxn id="5" idx="1"/>
          </p:cNvCxnSpPr>
          <p:nvPr/>
        </p:nvCxnSpPr>
        <p:spPr>
          <a:xfrm flipV="1">
            <a:off x="1595603" y="3390901"/>
            <a:ext cx="1435052" cy="137493"/>
          </a:xfrm>
          <a:prstGeom prst="straightConnector1">
            <a:avLst/>
          </a:prstGeom>
          <a:ln w="508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12" idx="3"/>
            <a:endCxn id="6" idx="1"/>
          </p:cNvCxnSpPr>
          <p:nvPr/>
        </p:nvCxnSpPr>
        <p:spPr>
          <a:xfrm>
            <a:off x="5943600" y="2253735"/>
            <a:ext cx="1516123" cy="1330261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14" idx="3"/>
            <a:endCxn id="6" idx="1"/>
          </p:cNvCxnSpPr>
          <p:nvPr/>
        </p:nvCxnSpPr>
        <p:spPr>
          <a:xfrm flipV="1">
            <a:off x="5835109" y="3583996"/>
            <a:ext cx="1624614" cy="700826"/>
          </a:xfrm>
          <a:prstGeom prst="straightConnector1">
            <a:avLst/>
          </a:prstGeom>
          <a:ln w="508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4" idx="3"/>
            <a:endCxn id="15" idx="1"/>
          </p:cNvCxnSpPr>
          <p:nvPr/>
        </p:nvCxnSpPr>
        <p:spPr>
          <a:xfrm>
            <a:off x="1595603" y="3528394"/>
            <a:ext cx="2972557" cy="2204228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15" idx="3"/>
            <a:endCxn id="6" idx="1"/>
          </p:cNvCxnSpPr>
          <p:nvPr/>
        </p:nvCxnSpPr>
        <p:spPr>
          <a:xfrm flipV="1">
            <a:off x="5936227" y="3583996"/>
            <a:ext cx="1523496" cy="2148626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560786" y="2007513"/>
            <a:ext cx="1382814" cy="4924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tIns="91440" bIns="91440" rtlCol="0" anchor="ctr" anchorCtr="0">
            <a:spAutoFit/>
          </a:bodyPr>
          <a:lstStyle/>
          <a:p>
            <a:r>
              <a:rPr lang="en-US" sz="2000" b="1" dirty="0" smtClean="0"/>
              <a:t>Expectancy</a:t>
            </a:r>
            <a:endParaRPr lang="en-US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495800" y="3048000"/>
            <a:ext cx="1371600" cy="685800"/>
          </a:xfrm>
          <a:prstGeom prst="rect">
            <a:avLst/>
          </a:prstGeom>
          <a:noFill/>
          <a:ln w="12700">
            <a:noFill/>
          </a:ln>
        </p:spPr>
        <p:txBody>
          <a:bodyPr wrap="square" tIns="91440" bIns="91440" rtlCol="0" anchor="ctr" anchorCtr="0">
            <a:spAutoFit/>
          </a:bodyPr>
          <a:lstStyle/>
          <a:p>
            <a:pPr algn="ctr"/>
            <a:r>
              <a:rPr lang="en-US" sz="2000" b="1" dirty="0" smtClean="0"/>
              <a:t>B </a:t>
            </a:r>
            <a:r>
              <a:rPr lang="en-US" sz="2000" b="1" dirty="0"/>
              <a:t>= </a:t>
            </a:r>
            <a:r>
              <a:rPr lang="pl-PL" sz="2000" b="1" dirty="0" smtClean="0"/>
              <a:t>0.040</a:t>
            </a:r>
            <a:r>
              <a:rPr lang="en-US" sz="2000" b="1" dirty="0" smtClean="0"/>
              <a:t>;</a:t>
            </a:r>
            <a:br>
              <a:rPr lang="en-US" sz="2000" b="1" dirty="0" smtClean="0"/>
            </a:br>
            <a:r>
              <a:rPr lang="en-US" sz="2000" b="1" dirty="0" smtClean="0"/>
              <a:t>Pm = </a:t>
            </a:r>
            <a:r>
              <a:rPr lang="pl-PL" sz="2000" b="1" dirty="0" smtClean="0"/>
              <a:t>0.162</a:t>
            </a:r>
            <a:endParaRPr lang="pl-PL" sz="2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669277" y="4038600"/>
            <a:ext cx="1165832" cy="4924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tIns="91440" bIns="91440" rtlCol="0" anchor="ctr" anchorCtr="0">
            <a:spAutoFit/>
          </a:bodyPr>
          <a:lstStyle/>
          <a:p>
            <a:r>
              <a:rPr lang="en-US" sz="2000" b="1" dirty="0" smtClean="0"/>
              <a:t>Intention</a:t>
            </a:r>
            <a:endParaRPr lang="en-US" sz="2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568160" y="5486400"/>
            <a:ext cx="1368067" cy="4924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tIns="91440" bIns="91440" rtlCol="0" anchor="ctr" anchorCtr="0">
            <a:spAutoFit/>
          </a:bodyPr>
          <a:lstStyle/>
          <a:p>
            <a:r>
              <a:rPr lang="en-US" sz="2000" b="1" dirty="0" smtClean="0"/>
              <a:t>Knowledge</a:t>
            </a:r>
            <a:endParaRPr lang="en-US" sz="2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566393" y="5943600"/>
            <a:ext cx="1371600" cy="685800"/>
          </a:xfrm>
          <a:prstGeom prst="rect">
            <a:avLst/>
          </a:prstGeom>
          <a:noFill/>
          <a:ln w="12700">
            <a:noFill/>
          </a:ln>
        </p:spPr>
        <p:txBody>
          <a:bodyPr wrap="square" tIns="91440" bIns="91440" rtlCol="0" anchor="ctr" anchorCtr="0">
            <a:spAutoFit/>
          </a:bodyPr>
          <a:lstStyle/>
          <a:p>
            <a:pPr algn="ctr"/>
            <a:r>
              <a:rPr lang="en-US" sz="2000" b="1" dirty="0" smtClean="0"/>
              <a:t>B </a:t>
            </a:r>
            <a:r>
              <a:rPr lang="en-US" sz="2000" b="1" dirty="0"/>
              <a:t>= </a:t>
            </a:r>
            <a:r>
              <a:rPr lang="en-US" sz="2000" b="1" dirty="0" smtClean="0"/>
              <a:t>0.031;</a:t>
            </a:r>
            <a:br>
              <a:rPr lang="en-US" sz="2000" b="1" dirty="0" smtClean="0"/>
            </a:br>
            <a:r>
              <a:rPr lang="en-US" sz="2000" b="1" dirty="0" smtClean="0"/>
              <a:t>Pm = 0.126</a:t>
            </a:r>
            <a:endParaRPr lang="en-US" sz="2000" b="1" dirty="0"/>
          </a:p>
        </p:txBody>
      </p:sp>
      <p:cxnSp>
        <p:nvCxnSpPr>
          <p:cNvPr id="17" name="Straight Arrow Connector 16"/>
          <p:cNvCxnSpPr>
            <a:stCxn id="5" idx="0"/>
            <a:endCxn id="12" idx="1"/>
          </p:cNvCxnSpPr>
          <p:nvPr/>
        </p:nvCxnSpPr>
        <p:spPr>
          <a:xfrm flipV="1">
            <a:off x="3763228" y="2253735"/>
            <a:ext cx="797558" cy="890944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5" idx="2"/>
            <a:endCxn id="14" idx="1"/>
          </p:cNvCxnSpPr>
          <p:nvPr/>
        </p:nvCxnSpPr>
        <p:spPr>
          <a:xfrm>
            <a:off x="3763228" y="3637122"/>
            <a:ext cx="906049" cy="647700"/>
          </a:xfrm>
          <a:prstGeom prst="straightConnector1">
            <a:avLst/>
          </a:prstGeom>
          <a:ln w="508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566393" y="4481155"/>
            <a:ext cx="1371600" cy="685800"/>
          </a:xfrm>
          <a:prstGeom prst="rect">
            <a:avLst/>
          </a:prstGeom>
          <a:noFill/>
          <a:ln w="12700">
            <a:noFill/>
          </a:ln>
        </p:spPr>
        <p:txBody>
          <a:bodyPr wrap="square" tIns="91440" bIns="91440" rtlCol="0" anchor="ctr" anchorCtr="0">
            <a:spAutoFit/>
          </a:bodyPr>
          <a:lstStyle/>
          <a:p>
            <a:pPr algn="ctr"/>
            <a:r>
              <a:rPr lang="en-US" sz="2000" b="1" dirty="0" smtClean="0"/>
              <a:t>B </a:t>
            </a:r>
            <a:r>
              <a:rPr lang="en-US" sz="2000" b="1" dirty="0"/>
              <a:t>= </a:t>
            </a:r>
            <a:r>
              <a:rPr lang="pl-PL" sz="2000" b="1" dirty="0" smtClean="0"/>
              <a:t>0.025</a:t>
            </a:r>
            <a:r>
              <a:rPr lang="en-US" sz="2000" b="1" dirty="0" smtClean="0"/>
              <a:t>;</a:t>
            </a:r>
            <a:br>
              <a:rPr lang="en-US" sz="2000" b="1" dirty="0" smtClean="0"/>
            </a:br>
            <a:r>
              <a:rPr lang="en-US" sz="2000" b="1" dirty="0" smtClean="0"/>
              <a:t>Pm = </a:t>
            </a:r>
            <a:r>
              <a:rPr lang="pl-PL" sz="2000" b="1" dirty="0" smtClean="0"/>
              <a:t>0.103</a:t>
            </a:r>
            <a:endParaRPr lang="pl-PL" sz="2000" b="1" dirty="0"/>
          </a:p>
        </p:txBody>
      </p:sp>
      <p:cxnSp>
        <p:nvCxnSpPr>
          <p:cNvPr id="20" name="Straight Arrow Connector 19"/>
          <p:cNvCxnSpPr>
            <a:stCxn id="4" idx="3"/>
            <a:endCxn id="12" idx="1"/>
          </p:cNvCxnSpPr>
          <p:nvPr/>
        </p:nvCxnSpPr>
        <p:spPr>
          <a:xfrm flipV="1">
            <a:off x="1595603" y="2253735"/>
            <a:ext cx="2965183" cy="1274659"/>
          </a:xfrm>
          <a:prstGeom prst="straightConnector1">
            <a:avLst/>
          </a:prstGeom>
          <a:ln w="508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566393" y="1324690"/>
            <a:ext cx="1371600" cy="685800"/>
          </a:xfrm>
          <a:prstGeom prst="rect">
            <a:avLst/>
          </a:prstGeom>
          <a:noFill/>
          <a:ln w="12700">
            <a:noFill/>
          </a:ln>
        </p:spPr>
        <p:txBody>
          <a:bodyPr wrap="square" tIns="91440" bIns="91440" rtlCol="0" anchor="ctr" anchorCtr="0">
            <a:spAutoFit/>
          </a:bodyPr>
          <a:lstStyle/>
          <a:p>
            <a:pPr algn="ctr"/>
            <a:r>
              <a:rPr lang="en-US" sz="2000" b="1" dirty="0" smtClean="0"/>
              <a:t>B </a:t>
            </a:r>
            <a:r>
              <a:rPr lang="en-US" sz="2000" b="1" dirty="0"/>
              <a:t>= </a:t>
            </a:r>
            <a:r>
              <a:rPr lang="pl-PL" sz="2000" b="1" dirty="0" smtClean="0"/>
              <a:t>0.084</a:t>
            </a:r>
            <a:r>
              <a:rPr lang="en-US" sz="2000" b="1" dirty="0" smtClean="0"/>
              <a:t>; Pm = </a:t>
            </a:r>
            <a:r>
              <a:rPr lang="pl-PL" sz="2000" b="1" dirty="0" smtClean="0"/>
              <a:t>0.341</a:t>
            </a:r>
            <a:endParaRPr lang="pl-PL" sz="2000" b="1" dirty="0"/>
          </a:p>
        </p:txBody>
      </p:sp>
    </p:spTree>
    <p:extLst>
      <p:ext uri="{BB962C8B-B14F-4D97-AF65-F5344CB8AC3E}">
        <p14:creationId xmlns:p14="http://schemas.microsoft.com/office/powerpoint/2010/main" val="3512735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Serial Mediators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3282172"/>
            <a:ext cx="1290803" cy="4924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tIns="91440" bIns="91440" rtlCol="0" anchor="ctr" anchorCtr="0">
            <a:spAutoFit/>
          </a:bodyPr>
          <a:lstStyle/>
          <a:p>
            <a:r>
              <a:rPr lang="en-US" sz="2000" b="1" dirty="0" smtClean="0"/>
              <a:t>Treatment</a:t>
            </a:r>
            <a:endParaRPr lang="en-US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030655" y="3144679"/>
            <a:ext cx="1465145" cy="4924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tIns="91440" bIns="91440" rtlCol="0" anchor="ctr" anchorCtr="0">
            <a:spAutoFit/>
          </a:bodyPr>
          <a:lstStyle/>
          <a:p>
            <a:r>
              <a:rPr lang="en-US" sz="2000" b="1" dirty="0" smtClean="0"/>
              <a:t>Self-Efficacy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459723" y="3337774"/>
            <a:ext cx="558999" cy="4924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tIns="91440" bIns="91440" rtlCol="0" anchor="ctr" anchorCtr="0">
            <a:spAutoFit/>
          </a:bodyPr>
          <a:lstStyle/>
          <a:p>
            <a:r>
              <a:rPr lang="en-US" sz="2000" b="1" dirty="0" smtClean="0"/>
              <a:t>Hat</a:t>
            </a:r>
            <a:endParaRPr lang="en-US" sz="2000" b="1" dirty="0"/>
          </a:p>
        </p:txBody>
      </p:sp>
      <p:cxnSp>
        <p:nvCxnSpPr>
          <p:cNvPr id="7" name="Straight Arrow Connector 6"/>
          <p:cNvCxnSpPr>
            <a:stCxn id="4" idx="3"/>
            <a:endCxn id="5" idx="1"/>
          </p:cNvCxnSpPr>
          <p:nvPr/>
        </p:nvCxnSpPr>
        <p:spPr>
          <a:xfrm flipV="1">
            <a:off x="1595603" y="3390901"/>
            <a:ext cx="1435052" cy="137493"/>
          </a:xfrm>
          <a:prstGeom prst="straightConnector1">
            <a:avLst/>
          </a:prstGeom>
          <a:ln w="508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12" idx="3"/>
            <a:endCxn id="6" idx="1"/>
          </p:cNvCxnSpPr>
          <p:nvPr/>
        </p:nvCxnSpPr>
        <p:spPr>
          <a:xfrm>
            <a:off x="5943600" y="2253735"/>
            <a:ext cx="1516123" cy="1330261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14" idx="3"/>
            <a:endCxn id="6" idx="1"/>
          </p:cNvCxnSpPr>
          <p:nvPr/>
        </p:nvCxnSpPr>
        <p:spPr>
          <a:xfrm flipV="1">
            <a:off x="5835109" y="3583996"/>
            <a:ext cx="1624614" cy="700826"/>
          </a:xfrm>
          <a:prstGeom prst="straightConnector1">
            <a:avLst/>
          </a:prstGeom>
          <a:ln w="508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4" idx="3"/>
            <a:endCxn id="15" idx="1"/>
          </p:cNvCxnSpPr>
          <p:nvPr/>
        </p:nvCxnSpPr>
        <p:spPr>
          <a:xfrm>
            <a:off x="1595603" y="3528394"/>
            <a:ext cx="2972557" cy="2204228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15" idx="3"/>
            <a:endCxn id="6" idx="1"/>
          </p:cNvCxnSpPr>
          <p:nvPr/>
        </p:nvCxnSpPr>
        <p:spPr>
          <a:xfrm flipV="1">
            <a:off x="5936227" y="3583996"/>
            <a:ext cx="1523496" cy="2148626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560786" y="2007513"/>
            <a:ext cx="1382814" cy="4924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tIns="91440" bIns="91440" rtlCol="0" anchor="ctr" anchorCtr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Expectancy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95800" y="3048000"/>
            <a:ext cx="1371600" cy="685800"/>
          </a:xfrm>
          <a:prstGeom prst="rect">
            <a:avLst/>
          </a:prstGeom>
          <a:noFill/>
          <a:ln w="12700">
            <a:noFill/>
          </a:ln>
        </p:spPr>
        <p:txBody>
          <a:bodyPr wrap="square" tIns="91440" bIns="91440" rtlCol="0" anchor="ctr" anchorCtr="0">
            <a:spAutoFit/>
          </a:bodyPr>
          <a:lstStyle/>
          <a:p>
            <a:pPr algn="ctr"/>
            <a:r>
              <a:rPr lang="en-US" sz="2000" b="1" dirty="0" smtClean="0"/>
              <a:t>B </a:t>
            </a:r>
            <a:r>
              <a:rPr lang="en-US" sz="2000" b="1" dirty="0"/>
              <a:t>= </a:t>
            </a:r>
            <a:r>
              <a:rPr lang="pl-PL" sz="2000" b="1" dirty="0" smtClean="0"/>
              <a:t>0.040</a:t>
            </a:r>
            <a:r>
              <a:rPr lang="en-US" sz="2000" b="1" dirty="0" smtClean="0"/>
              <a:t>;</a:t>
            </a:r>
            <a:br>
              <a:rPr lang="en-US" sz="2000" b="1" dirty="0" smtClean="0"/>
            </a:br>
            <a:r>
              <a:rPr lang="en-US" sz="2000" b="1" dirty="0" smtClean="0"/>
              <a:t>Pm = </a:t>
            </a:r>
            <a:r>
              <a:rPr lang="pl-PL" sz="2000" b="1" dirty="0" smtClean="0"/>
              <a:t>0.162</a:t>
            </a:r>
            <a:endParaRPr lang="pl-PL" sz="2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669277" y="4038600"/>
            <a:ext cx="1165832" cy="4924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tIns="91440" bIns="91440" rtlCol="0" anchor="ctr" anchorCtr="0">
            <a:spAutoFit/>
          </a:bodyPr>
          <a:lstStyle/>
          <a:p>
            <a:r>
              <a:rPr lang="en-US" sz="2000" b="1" dirty="0" smtClean="0"/>
              <a:t>Intention</a:t>
            </a:r>
            <a:endParaRPr lang="en-US" sz="2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568160" y="5486400"/>
            <a:ext cx="1368067" cy="4924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tIns="91440" bIns="91440" rtlCol="0" anchor="ctr" anchorCtr="0">
            <a:spAutoFit/>
          </a:bodyPr>
          <a:lstStyle/>
          <a:p>
            <a:r>
              <a:rPr lang="en-US" sz="2000" b="1" dirty="0" smtClean="0"/>
              <a:t>Knowledge</a:t>
            </a:r>
            <a:endParaRPr lang="en-US" sz="2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566393" y="5943600"/>
            <a:ext cx="1371600" cy="685800"/>
          </a:xfrm>
          <a:prstGeom prst="rect">
            <a:avLst/>
          </a:prstGeom>
          <a:noFill/>
          <a:ln w="12700">
            <a:noFill/>
          </a:ln>
        </p:spPr>
        <p:txBody>
          <a:bodyPr wrap="square" tIns="91440" bIns="91440" rtlCol="0" anchor="ctr" anchorCtr="0">
            <a:spAutoFit/>
          </a:bodyPr>
          <a:lstStyle/>
          <a:p>
            <a:pPr algn="ctr"/>
            <a:r>
              <a:rPr lang="en-US" sz="2000" b="1" dirty="0" smtClean="0"/>
              <a:t>B </a:t>
            </a:r>
            <a:r>
              <a:rPr lang="en-US" sz="2000" b="1" dirty="0"/>
              <a:t>= </a:t>
            </a:r>
            <a:r>
              <a:rPr lang="en-US" sz="2000" b="1" dirty="0" smtClean="0"/>
              <a:t>0.031;</a:t>
            </a:r>
            <a:br>
              <a:rPr lang="en-US" sz="2000" b="1" dirty="0" smtClean="0"/>
            </a:br>
            <a:r>
              <a:rPr lang="en-US" sz="2000" b="1" dirty="0" smtClean="0"/>
              <a:t>Pm = 0.126</a:t>
            </a:r>
            <a:endParaRPr lang="en-US" sz="2000" b="1" dirty="0"/>
          </a:p>
        </p:txBody>
      </p:sp>
      <p:cxnSp>
        <p:nvCxnSpPr>
          <p:cNvPr id="17" name="Straight Arrow Connector 16"/>
          <p:cNvCxnSpPr>
            <a:stCxn id="5" idx="0"/>
            <a:endCxn id="12" idx="1"/>
          </p:cNvCxnSpPr>
          <p:nvPr/>
        </p:nvCxnSpPr>
        <p:spPr>
          <a:xfrm flipV="1">
            <a:off x="3763228" y="2253735"/>
            <a:ext cx="797558" cy="890944"/>
          </a:xfrm>
          <a:prstGeom prst="straightConnector1">
            <a:avLst/>
          </a:prstGeom>
          <a:ln w="508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5" idx="2"/>
            <a:endCxn id="14" idx="1"/>
          </p:cNvCxnSpPr>
          <p:nvPr/>
        </p:nvCxnSpPr>
        <p:spPr>
          <a:xfrm>
            <a:off x="3763228" y="3637122"/>
            <a:ext cx="906049" cy="647700"/>
          </a:xfrm>
          <a:prstGeom prst="straightConnector1">
            <a:avLst/>
          </a:prstGeom>
          <a:ln w="508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566393" y="4481155"/>
            <a:ext cx="1371600" cy="685800"/>
          </a:xfrm>
          <a:prstGeom prst="rect">
            <a:avLst/>
          </a:prstGeom>
          <a:noFill/>
          <a:ln w="12700">
            <a:noFill/>
          </a:ln>
        </p:spPr>
        <p:txBody>
          <a:bodyPr wrap="square" tIns="91440" bIns="91440" rtlCol="0" anchor="ctr" anchorCtr="0">
            <a:spAutoFit/>
          </a:bodyPr>
          <a:lstStyle/>
          <a:p>
            <a:pPr algn="ctr"/>
            <a:r>
              <a:rPr lang="en-US" sz="2000" b="1" dirty="0" smtClean="0"/>
              <a:t>B </a:t>
            </a:r>
            <a:r>
              <a:rPr lang="en-US" sz="2000" b="1" dirty="0"/>
              <a:t>= </a:t>
            </a:r>
            <a:r>
              <a:rPr lang="pl-PL" sz="2000" b="1" dirty="0" smtClean="0"/>
              <a:t>0.025</a:t>
            </a:r>
            <a:r>
              <a:rPr lang="en-US" sz="2000" b="1" dirty="0" smtClean="0"/>
              <a:t>;</a:t>
            </a:r>
            <a:br>
              <a:rPr lang="en-US" sz="2000" b="1" dirty="0" smtClean="0"/>
            </a:br>
            <a:r>
              <a:rPr lang="en-US" sz="2000" b="1" dirty="0" smtClean="0"/>
              <a:t>Pm = </a:t>
            </a:r>
            <a:r>
              <a:rPr lang="pl-PL" sz="2000" b="1" dirty="0" smtClean="0"/>
              <a:t>0.103</a:t>
            </a:r>
            <a:endParaRPr lang="pl-PL" sz="2000" b="1" dirty="0"/>
          </a:p>
        </p:txBody>
      </p:sp>
      <p:cxnSp>
        <p:nvCxnSpPr>
          <p:cNvPr id="20" name="Straight Arrow Connector 19"/>
          <p:cNvCxnSpPr>
            <a:stCxn id="4" idx="3"/>
            <a:endCxn id="12" idx="1"/>
          </p:cNvCxnSpPr>
          <p:nvPr/>
        </p:nvCxnSpPr>
        <p:spPr>
          <a:xfrm flipV="1">
            <a:off x="1595603" y="2253735"/>
            <a:ext cx="2965183" cy="1274659"/>
          </a:xfrm>
          <a:prstGeom prst="straightConnector1">
            <a:avLst/>
          </a:prstGeom>
          <a:ln w="50800">
            <a:solidFill>
              <a:srgbClr val="C0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566393" y="1324690"/>
            <a:ext cx="1371600" cy="685800"/>
          </a:xfrm>
          <a:prstGeom prst="rect">
            <a:avLst/>
          </a:prstGeom>
          <a:noFill/>
          <a:ln w="12700">
            <a:noFill/>
          </a:ln>
        </p:spPr>
        <p:txBody>
          <a:bodyPr wrap="square" tIns="91440" bIns="91440" rtlCol="0" anchor="ctr" anchorCtr="0">
            <a:spAutoFit/>
          </a:bodyPr>
          <a:lstStyle/>
          <a:p>
            <a:pPr algn="ctr"/>
            <a:r>
              <a:rPr lang="en-US" sz="2000" b="1" dirty="0" smtClean="0"/>
              <a:t>B </a:t>
            </a:r>
            <a:r>
              <a:rPr lang="en-US" sz="2000" b="1" dirty="0"/>
              <a:t>= </a:t>
            </a:r>
            <a:r>
              <a:rPr lang="pl-PL" sz="2000" b="1" dirty="0" smtClean="0"/>
              <a:t>0.084</a:t>
            </a:r>
            <a:r>
              <a:rPr lang="en-US" sz="2000" b="1" dirty="0" smtClean="0"/>
              <a:t>; Pm = </a:t>
            </a:r>
            <a:r>
              <a:rPr lang="pl-PL" sz="2000" b="1" dirty="0" smtClean="0"/>
              <a:t>0.341</a:t>
            </a:r>
            <a:endParaRPr lang="pl-PL" sz="2000" b="1" dirty="0"/>
          </a:p>
        </p:txBody>
      </p:sp>
    </p:spTree>
    <p:extLst>
      <p:ext uri="{BB962C8B-B14F-4D97-AF65-F5344CB8AC3E}">
        <p14:creationId xmlns:p14="http://schemas.microsoft.com/office/powerpoint/2010/main" val="157434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Serial Mediators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3282172"/>
            <a:ext cx="1290803" cy="4924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tIns="91440" bIns="91440" rtlCol="0" anchor="ctr" anchorCtr="0">
            <a:spAutoFit/>
          </a:bodyPr>
          <a:lstStyle/>
          <a:p>
            <a:r>
              <a:rPr lang="en-US" sz="2000" b="1" dirty="0" smtClean="0"/>
              <a:t>Treatment</a:t>
            </a:r>
            <a:endParaRPr lang="en-US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030655" y="3144679"/>
            <a:ext cx="1465145" cy="4924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tIns="91440" bIns="91440" rtlCol="0" anchor="ctr" anchorCtr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Self-Efficacy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59723" y="3337774"/>
            <a:ext cx="558999" cy="4924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tIns="91440" bIns="91440" rtlCol="0" anchor="ctr" anchorCtr="0">
            <a:spAutoFit/>
          </a:bodyPr>
          <a:lstStyle/>
          <a:p>
            <a:r>
              <a:rPr lang="en-US" sz="2000" b="1" dirty="0" smtClean="0"/>
              <a:t>Hat</a:t>
            </a:r>
            <a:endParaRPr lang="en-US" sz="2000" b="1" dirty="0"/>
          </a:p>
        </p:txBody>
      </p:sp>
      <p:cxnSp>
        <p:nvCxnSpPr>
          <p:cNvPr id="7" name="Straight Arrow Connector 6"/>
          <p:cNvCxnSpPr>
            <a:stCxn id="4" idx="3"/>
            <a:endCxn id="5" idx="1"/>
          </p:cNvCxnSpPr>
          <p:nvPr/>
        </p:nvCxnSpPr>
        <p:spPr>
          <a:xfrm flipV="1">
            <a:off x="1595603" y="3390901"/>
            <a:ext cx="1435052" cy="137493"/>
          </a:xfrm>
          <a:prstGeom prst="straightConnector1">
            <a:avLst/>
          </a:prstGeom>
          <a:ln w="50800">
            <a:solidFill>
              <a:srgbClr val="C0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12" idx="3"/>
            <a:endCxn id="6" idx="1"/>
          </p:cNvCxnSpPr>
          <p:nvPr/>
        </p:nvCxnSpPr>
        <p:spPr>
          <a:xfrm>
            <a:off x="5943600" y="2253735"/>
            <a:ext cx="1516123" cy="1330261"/>
          </a:xfrm>
          <a:prstGeom prst="straightConnector1">
            <a:avLst/>
          </a:prstGeom>
          <a:ln w="508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14" idx="3"/>
            <a:endCxn id="6" idx="1"/>
          </p:cNvCxnSpPr>
          <p:nvPr/>
        </p:nvCxnSpPr>
        <p:spPr>
          <a:xfrm flipV="1">
            <a:off x="5835109" y="3583996"/>
            <a:ext cx="1624614" cy="700826"/>
          </a:xfrm>
          <a:prstGeom prst="straightConnector1">
            <a:avLst/>
          </a:prstGeom>
          <a:ln w="508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4" idx="3"/>
            <a:endCxn id="15" idx="1"/>
          </p:cNvCxnSpPr>
          <p:nvPr/>
        </p:nvCxnSpPr>
        <p:spPr>
          <a:xfrm>
            <a:off x="1595603" y="3528394"/>
            <a:ext cx="2972557" cy="2204228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15" idx="3"/>
            <a:endCxn id="6" idx="1"/>
          </p:cNvCxnSpPr>
          <p:nvPr/>
        </p:nvCxnSpPr>
        <p:spPr>
          <a:xfrm flipV="1">
            <a:off x="5936227" y="3583996"/>
            <a:ext cx="1523496" cy="2148626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560786" y="2007513"/>
            <a:ext cx="1382814" cy="4924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tIns="91440" bIns="91440" rtlCol="0" anchor="ctr" anchorCtr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Expectancy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95800" y="3048000"/>
            <a:ext cx="1371600" cy="685800"/>
          </a:xfrm>
          <a:prstGeom prst="rect">
            <a:avLst/>
          </a:prstGeom>
          <a:noFill/>
          <a:ln w="12700">
            <a:noFill/>
          </a:ln>
        </p:spPr>
        <p:txBody>
          <a:bodyPr wrap="square" tIns="91440" bIns="91440" rtlCol="0" anchor="ctr" anchorCtr="0">
            <a:spAutoFit/>
          </a:bodyPr>
          <a:lstStyle/>
          <a:p>
            <a:pPr algn="ctr"/>
            <a:r>
              <a:rPr lang="en-US" sz="2000" b="1" dirty="0" smtClean="0"/>
              <a:t>B </a:t>
            </a:r>
            <a:r>
              <a:rPr lang="en-US" sz="2000" b="1" dirty="0"/>
              <a:t>= </a:t>
            </a:r>
            <a:r>
              <a:rPr lang="pl-PL" sz="2000" b="1" dirty="0" smtClean="0"/>
              <a:t>0.040</a:t>
            </a:r>
            <a:r>
              <a:rPr lang="en-US" sz="2000" b="1" dirty="0" smtClean="0"/>
              <a:t>;</a:t>
            </a:r>
            <a:br>
              <a:rPr lang="en-US" sz="2000" b="1" dirty="0" smtClean="0"/>
            </a:br>
            <a:r>
              <a:rPr lang="en-US" sz="2000" b="1" dirty="0" smtClean="0"/>
              <a:t>Pm = </a:t>
            </a:r>
            <a:r>
              <a:rPr lang="pl-PL" sz="2000" b="1" dirty="0" smtClean="0"/>
              <a:t>0.162</a:t>
            </a:r>
            <a:endParaRPr lang="pl-PL" sz="2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669277" y="4038600"/>
            <a:ext cx="1165832" cy="4924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tIns="91440" bIns="91440" rtlCol="0" anchor="ctr" anchorCtr="0">
            <a:spAutoFit/>
          </a:bodyPr>
          <a:lstStyle/>
          <a:p>
            <a:r>
              <a:rPr lang="en-US" sz="2000" b="1" dirty="0" smtClean="0"/>
              <a:t>Intention</a:t>
            </a:r>
            <a:endParaRPr lang="en-US" sz="2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568160" y="5486400"/>
            <a:ext cx="1368067" cy="4924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tIns="91440" bIns="91440" rtlCol="0" anchor="ctr" anchorCtr="0">
            <a:spAutoFit/>
          </a:bodyPr>
          <a:lstStyle/>
          <a:p>
            <a:r>
              <a:rPr lang="en-US" sz="2000" b="1" dirty="0" smtClean="0"/>
              <a:t>Knowledge</a:t>
            </a:r>
            <a:endParaRPr lang="en-US" sz="2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566393" y="5943600"/>
            <a:ext cx="1371600" cy="685800"/>
          </a:xfrm>
          <a:prstGeom prst="rect">
            <a:avLst/>
          </a:prstGeom>
          <a:noFill/>
          <a:ln w="12700">
            <a:noFill/>
          </a:ln>
        </p:spPr>
        <p:txBody>
          <a:bodyPr wrap="square" tIns="91440" bIns="91440" rtlCol="0" anchor="ctr" anchorCtr="0">
            <a:spAutoFit/>
          </a:bodyPr>
          <a:lstStyle/>
          <a:p>
            <a:pPr algn="ctr"/>
            <a:r>
              <a:rPr lang="en-US" sz="2000" b="1" dirty="0" smtClean="0"/>
              <a:t>B </a:t>
            </a:r>
            <a:r>
              <a:rPr lang="en-US" sz="2000" b="1" dirty="0"/>
              <a:t>= </a:t>
            </a:r>
            <a:r>
              <a:rPr lang="en-US" sz="2000" b="1" dirty="0" smtClean="0"/>
              <a:t>0.031;</a:t>
            </a:r>
            <a:br>
              <a:rPr lang="en-US" sz="2000" b="1" dirty="0" smtClean="0"/>
            </a:br>
            <a:r>
              <a:rPr lang="en-US" sz="2000" b="1" dirty="0" smtClean="0"/>
              <a:t>Pm = 0.126</a:t>
            </a:r>
            <a:endParaRPr lang="en-US" sz="2000" b="1" dirty="0"/>
          </a:p>
        </p:txBody>
      </p:sp>
      <p:cxnSp>
        <p:nvCxnSpPr>
          <p:cNvPr id="17" name="Straight Arrow Connector 16"/>
          <p:cNvCxnSpPr>
            <a:stCxn id="5" idx="0"/>
            <a:endCxn id="12" idx="1"/>
          </p:cNvCxnSpPr>
          <p:nvPr/>
        </p:nvCxnSpPr>
        <p:spPr>
          <a:xfrm flipV="1">
            <a:off x="3763228" y="2253735"/>
            <a:ext cx="797558" cy="890944"/>
          </a:xfrm>
          <a:prstGeom prst="straightConnector1">
            <a:avLst/>
          </a:prstGeom>
          <a:ln w="50800">
            <a:solidFill>
              <a:srgbClr val="C0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5" idx="2"/>
            <a:endCxn id="14" idx="1"/>
          </p:cNvCxnSpPr>
          <p:nvPr/>
        </p:nvCxnSpPr>
        <p:spPr>
          <a:xfrm>
            <a:off x="3763228" y="3637122"/>
            <a:ext cx="906049" cy="647700"/>
          </a:xfrm>
          <a:prstGeom prst="straightConnector1">
            <a:avLst/>
          </a:prstGeom>
          <a:ln w="508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566393" y="4481155"/>
            <a:ext cx="1371600" cy="685800"/>
          </a:xfrm>
          <a:prstGeom prst="rect">
            <a:avLst/>
          </a:prstGeom>
          <a:noFill/>
          <a:ln w="12700">
            <a:noFill/>
          </a:ln>
        </p:spPr>
        <p:txBody>
          <a:bodyPr wrap="square" tIns="91440" bIns="91440" rtlCol="0" anchor="ctr" anchorCtr="0">
            <a:spAutoFit/>
          </a:bodyPr>
          <a:lstStyle/>
          <a:p>
            <a:pPr algn="ctr"/>
            <a:r>
              <a:rPr lang="en-US" sz="2000" b="1" dirty="0" smtClean="0"/>
              <a:t>B </a:t>
            </a:r>
            <a:r>
              <a:rPr lang="en-US" sz="2000" b="1" dirty="0"/>
              <a:t>= </a:t>
            </a:r>
            <a:r>
              <a:rPr lang="pl-PL" sz="2000" b="1" dirty="0" smtClean="0"/>
              <a:t>0.025</a:t>
            </a:r>
            <a:r>
              <a:rPr lang="en-US" sz="2000" b="1" dirty="0" smtClean="0"/>
              <a:t>;</a:t>
            </a:r>
            <a:br>
              <a:rPr lang="en-US" sz="2000" b="1" dirty="0" smtClean="0"/>
            </a:br>
            <a:r>
              <a:rPr lang="en-US" sz="2000" b="1" dirty="0" smtClean="0"/>
              <a:t>Pm = </a:t>
            </a:r>
            <a:r>
              <a:rPr lang="pl-PL" sz="2000" b="1" dirty="0" smtClean="0"/>
              <a:t>0.103</a:t>
            </a:r>
            <a:endParaRPr lang="pl-PL" sz="2000" b="1" dirty="0"/>
          </a:p>
        </p:txBody>
      </p:sp>
      <p:cxnSp>
        <p:nvCxnSpPr>
          <p:cNvPr id="20" name="Straight Arrow Connector 19"/>
          <p:cNvCxnSpPr>
            <a:stCxn id="4" idx="3"/>
            <a:endCxn id="12" idx="1"/>
          </p:cNvCxnSpPr>
          <p:nvPr/>
        </p:nvCxnSpPr>
        <p:spPr>
          <a:xfrm flipV="1">
            <a:off x="1595603" y="2253735"/>
            <a:ext cx="2965183" cy="1274659"/>
          </a:xfrm>
          <a:prstGeom prst="straightConnector1">
            <a:avLst/>
          </a:prstGeom>
          <a:ln w="508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566393" y="1324690"/>
            <a:ext cx="1371600" cy="685800"/>
          </a:xfrm>
          <a:prstGeom prst="rect">
            <a:avLst/>
          </a:prstGeom>
          <a:noFill/>
          <a:ln w="12700">
            <a:noFill/>
          </a:ln>
        </p:spPr>
        <p:txBody>
          <a:bodyPr wrap="square" tIns="91440" bIns="91440" rtlCol="0" anchor="ctr" anchorCtr="0">
            <a:spAutoFit/>
          </a:bodyPr>
          <a:lstStyle/>
          <a:p>
            <a:pPr algn="ctr"/>
            <a:r>
              <a:rPr lang="en-US" sz="2000" b="1" dirty="0" smtClean="0"/>
              <a:t>B </a:t>
            </a:r>
            <a:r>
              <a:rPr lang="en-US" sz="2000" b="1" dirty="0"/>
              <a:t>= </a:t>
            </a:r>
            <a:r>
              <a:rPr lang="pl-PL" sz="2000" b="1" dirty="0" smtClean="0"/>
              <a:t>0.084</a:t>
            </a:r>
            <a:r>
              <a:rPr lang="en-US" sz="2000" b="1" dirty="0" smtClean="0"/>
              <a:t>; Pm = </a:t>
            </a:r>
            <a:r>
              <a:rPr lang="pl-PL" sz="2000" b="1" dirty="0" smtClean="0"/>
              <a:t>0.341</a:t>
            </a:r>
            <a:endParaRPr lang="pl-PL" sz="2000" b="1" dirty="0"/>
          </a:p>
        </p:txBody>
      </p:sp>
    </p:spTree>
    <p:extLst>
      <p:ext uri="{BB962C8B-B14F-4D97-AF65-F5344CB8AC3E}">
        <p14:creationId xmlns:p14="http://schemas.microsoft.com/office/powerpoint/2010/main" val="3675008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Serial Mediators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3282172"/>
            <a:ext cx="1290803" cy="4924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tIns="91440" bIns="91440" rtlCol="0" anchor="ctr" anchorCtr="0">
            <a:spAutoFit/>
          </a:bodyPr>
          <a:lstStyle/>
          <a:p>
            <a:r>
              <a:rPr lang="en-US" sz="2000" b="1" dirty="0" smtClean="0"/>
              <a:t>Treatment</a:t>
            </a:r>
            <a:endParaRPr lang="en-US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030655" y="3144679"/>
            <a:ext cx="1465145" cy="4924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tIns="91440" bIns="91440" rtlCol="0" anchor="ctr" anchorCtr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Self-Efficacy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59723" y="3337774"/>
            <a:ext cx="558999" cy="4924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tIns="91440" bIns="91440" rtlCol="0" anchor="ctr" anchorCtr="0">
            <a:spAutoFit/>
          </a:bodyPr>
          <a:lstStyle/>
          <a:p>
            <a:r>
              <a:rPr lang="en-US" sz="2000" b="1" dirty="0" smtClean="0"/>
              <a:t>Hat</a:t>
            </a:r>
            <a:endParaRPr lang="en-US" sz="2000" b="1" dirty="0"/>
          </a:p>
        </p:txBody>
      </p:sp>
      <p:cxnSp>
        <p:nvCxnSpPr>
          <p:cNvPr id="7" name="Straight Arrow Connector 6"/>
          <p:cNvCxnSpPr>
            <a:stCxn id="4" idx="3"/>
            <a:endCxn id="5" idx="1"/>
          </p:cNvCxnSpPr>
          <p:nvPr/>
        </p:nvCxnSpPr>
        <p:spPr>
          <a:xfrm flipV="1">
            <a:off x="1595603" y="3390901"/>
            <a:ext cx="1435052" cy="137493"/>
          </a:xfrm>
          <a:prstGeom prst="straightConnector1">
            <a:avLst/>
          </a:prstGeom>
          <a:ln w="50800">
            <a:solidFill>
              <a:srgbClr val="C0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12" idx="3"/>
            <a:endCxn id="6" idx="1"/>
          </p:cNvCxnSpPr>
          <p:nvPr/>
        </p:nvCxnSpPr>
        <p:spPr>
          <a:xfrm>
            <a:off x="5943600" y="2253735"/>
            <a:ext cx="1516123" cy="1330261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14" idx="3"/>
            <a:endCxn id="6" idx="1"/>
          </p:cNvCxnSpPr>
          <p:nvPr/>
        </p:nvCxnSpPr>
        <p:spPr>
          <a:xfrm flipV="1">
            <a:off x="5835109" y="3583996"/>
            <a:ext cx="1624614" cy="700826"/>
          </a:xfrm>
          <a:prstGeom prst="straightConnector1">
            <a:avLst/>
          </a:prstGeom>
          <a:ln w="50800">
            <a:solidFill>
              <a:srgbClr val="C0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4" idx="3"/>
            <a:endCxn id="15" idx="1"/>
          </p:cNvCxnSpPr>
          <p:nvPr/>
        </p:nvCxnSpPr>
        <p:spPr>
          <a:xfrm>
            <a:off x="1595603" y="3528394"/>
            <a:ext cx="2972557" cy="2204228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15" idx="3"/>
            <a:endCxn id="6" idx="1"/>
          </p:cNvCxnSpPr>
          <p:nvPr/>
        </p:nvCxnSpPr>
        <p:spPr>
          <a:xfrm flipV="1">
            <a:off x="5936227" y="3583996"/>
            <a:ext cx="1523496" cy="2148626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560786" y="2007513"/>
            <a:ext cx="1382814" cy="4924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tIns="91440" bIns="91440" rtlCol="0" anchor="ctr" anchorCtr="0">
            <a:spAutoFit/>
          </a:bodyPr>
          <a:lstStyle/>
          <a:p>
            <a:r>
              <a:rPr lang="en-US" sz="2000" b="1" dirty="0" smtClean="0"/>
              <a:t>Expectancy</a:t>
            </a:r>
            <a:endParaRPr lang="en-US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495800" y="3048000"/>
            <a:ext cx="1371600" cy="685800"/>
          </a:xfrm>
          <a:prstGeom prst="rect">
            <a:avLst/>
          </a:prstGeom>
          <a:noFill/>
          <a:ln w="12700">
            <a:noFill/>
          </a:ln>
        </p:spPr>
        <p:txBody>
          <a:bodyPr wrap="square" tIns="91440" bIns="91440" rtlCol="0" anchor="ctr" anchorCtr="0">
            <a:spAutoFit/>
          </a:bodyPr>
          <a:lstStyle/>
          <a:p>
            <a:pPr algn="ctr"/>
            <a:r>
              <a:rPr lang="en-US" sz="2000" b="1" dirty="0" smtClean="0"/>
              <a:t>B </a:t>
            </a:r>
            <a:r>
              <a:rPr lang="en-US" sz="2000" b="1" dirty="0"/>
              <a:t>= </a:t>
            </a:r>
            <a:r>
              <a:rPr lang="pl-PL" sz="2000" b="1" dirty="0" smtClean="0"/>
              <a:t>0.040</a:t>
            </a:r>
            <a:r>
              <a:rPr lang="en-US" sz="2000" b="1" dirty="0" smtClean="0"/>
              <a:t>;</a:t>
            </a:r>
            <a:br>
              <a:rPr lang="en-US" sz="2000" b="1" dirty="0" smtClean="0"/>
            </a:br>
            <a:r>
              <a:rPr lang="en-US" sz="2000" b="1" dirty="0" smtClean="0"/>
              <a:t>Pm = </a:t>
            </a:r>
            <a:r>
              <a:rPr lang="pl-PL" sz="2000" b="1" dirty="0" smtClean="0"/>
              <a:t>0.162</a:t>
            </a:r>
            <a:endParaRPr lang="pl-PL" sz="2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669277" y="4038600"/>
            <a:ext cx="1165832" cy="4924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tIns="91440" bIns="91440" rtlCol="0" anchor="ctr" anchorCtr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Intention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68160" y="5486400"/>
            <a:ext cx="1368067" cy="4924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tIns="91440" bIns="91440" rtlCol="0" anchor="ctr" anchorCtr="0">
            <a:spAutoFit/>
          </a:bodyPr>
          <a:lstStyle/>
          <a:p>
            <a:r>
              <a:rPr lang="en-US" sz="2000" b="1" dirty="0" smtClean="0"/>
              <a:t>Knowledge</a:t>
            </a:r>
            <a:endParaRPr lang="en-US" sz="2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566393" y="5943600"/>
            <a:ext cx="1371600" cy="685800"/>
          </a:xfrm>
          <a:prstGeom prst="rect">
            <a:avLst/>
          </a:prstGeom>
          <a:noFill/>
          <a:ln w="12700">
            <a:noFill/>
          </a:ln>
        </p:spPr>
        <p:txBody>
          <a:bodyPr wrap="square" tIns="91440" bIns="91440" rtlCol="0" anchor="ctr" anchorCtr="0">
            <a:spAutoFit/>
          </a:bodyPr>
          <a:lstStyle/>
          <a:p>
            <a:pPr algn="ctr"/>
            <a:r>
              <a:rPr lang="en-US" sz="2000" b="1" dirty="0" smtClean="0"/>
              <a:t>B </a:t>
            </a:r>
            <a:r>
              <a:rPr lang="en-US" sz="2000" b="1" dirty="0"/>
              <a:t>= </a:t>
            </a:r>
            <a:r>
              <a:rPr lang="en-US" sz="2000" b="1" dirty="0" smtClean="0"/>
              <a:t>0.031;</a:t>
            </a:r>
            <a:br>
              <a:rPr lang="en-US" sz="2000" b="1" dirty="0" smtClean="0"/>
            </a:br>
            <a:r>
              <a:rPr lang="en-US" sz="2000" b="1" dirty="0" smtClean="0"/>
              <a:t>Pm = 0.126</a:t>
            </a:r>
            <a:endParaRPr lang="en-US" sz="2000" b="1" dirty="0"/>
          </a:p>
        </p:txBody>
      </p:sp>
      <p:cxnSp>
        <p:nvCxnSpPr>
          <p:cNvPr id="17" name="Straight Arrow Connector 16"/>
          <p:cNvCxnSpPr>
            <a:stCxn id="5" idx="0"/>
            <a:endCxn id="12" idx="1"/>
          </p:cNvCxnSpPr>
          <p:nvPr/>
        </p:nvCxnSpPr>
        <p:spPr>
          <a:xfrm flipV="1">
            <a:off x="3763228" y="2253735"/>
            <a:ext cx="797558" cy="890944"/>
          </a:xfrm>
          <a:prstGeom prst="straightConnector1">
            <a:avLst/>
          </a:prstGeom>
          <a:ln w="508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5" idx="2"/>
            <a:endCxn id="14" idx="1"/>
          </p:cNvCxnSpPr>
          <p:nvPr/>
        </p:nvCxnSpPr>
        <p:spPr>
          <a:xfrm>
            <a:off x="3763228" y="3637122"/>
            <a:ext cx="906049" cy="647700"/>
          </a:xfrm>
          <a:prstGeom prst="straightConnector1">
            <a:avLst/>
          </a:prstGeom>
          <a:ln w="50800">
            <a:solidFill>
              <a:srgbClr val="C0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566393" y="4481155"/>
            <a:ext cx="1371600" cy="685800"/>
          </a:xfrm>
          <a:prstGeom prst="rect">
            <a:avLst/>
          </a:prstGeom>
          <a:noFill/>
          <a:ln w="12700">
            <a:noFill/>
          </a:ln>
        </p:spPr>
        <p:txBody>
          <a:bodyPr wrap="square" tIns="91440" bIns="91440" rtlCol="0" anchor="ctr" anchorCtr="0">
            <a:spAutoFit/>
          </a:bodyPr>
          <a:lstStyle/>
          <a:p>
            <a:pPr algn="ctr"/>
            <a:r>
              <a:rPr lang="en-US" sz="2000" b="1" dirty="0" smtClean="0"/>
              <a:t>B </a:t>
            </a:r>
            <a:r>
              <a:rPr lang="en-US" sz="2000" b="1" dirty="0"/>
              <a:t>= </a:t>
            </a:r>
            <a:r>
              <a:rPr lang="pl-PL" sz="2000" b="1" dirty="0" smtClean="0"/>
              <a:t>0.025</a:t>
            </a:r>
            <a:r>
              <a:rPr lang="en-US" sz="2000" b="1" dirty="0" smtClean="0"/>
              <a:t>;</a:t>
            </a:r>
            <a:br>
              <a:rPr lang="en-US" sz="2000" b="1" dirty="0" smtClean="0"/>
            </a:br>
            <a:r>
              <a:rPr lang="en-US" sz="2000" b="1" dirty="0" smtClean="0"/>
              <a:t>Pm = </a:t>
            </a:r>
            <a:r>
              <a:rPr lang="pl-PL" sz="2000" b="1" dirty="0" smtClean="0"/>
              <a:t>0.103</a:t>
            </a:r>
            <a:endParaRPr lang="pl-PL" sz="2000" b="1" dirty="0"/>
          </a:p>
        </p:txBody>
      </p:sp>
      <p:cxnSp>
        <p:nvCxnSpPr>
          <p:cNvPr id="20" name="Straight Arrow Connector 19"/>
          <p:cNvCxnSpPr>
            <a:stCxn id="4" idx="3"/>
            <a:endCxn id="12" idx="1"/>
          </p:cNvCxnSpPr>
          <p:nvPr/>
        </p:nvCxnSpPr>
        <p:spPr>
          <a:xfrm flipV="1">
            <a:off x="1595603" y="2253735"/>
            <a:ext cx="2965183" cy="1274659"/>
          </a:xfrm>
          <a:prstGeom prst="straightConnector1">
            <a:avLst/>
          </a:prstGeom>
          <a:ln w="508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566393" y="1324690"/>
            <a:ext cx="1371600" cy="685800"/>
          </a:xfrm>
          <a:prstGeom prst="rect">
            <a:avLst/>
          </a:prstGeom>
          <a:noFill/>
          <a:ln w="12700">
            <a:noFill/>
          </a:ln>
        </p:spPr>
        <p:txBody>
          <a:bodyPr wrap="square" tIns="91440" bIns="91440" rtlCol="0" anchor="ctr" anchorCtr="0">
            <a:spAutoFit/>
          </a:bodyPr>
          <a:lstStyle/>
          <a:p>
            <a:pPr algn="ctr"/>
            <a:r>
              <a:rPr lang="en-US" sz="2000" b="1" dirty="0" smtClean="0"/>
              <a:t>B </a:t>
            </a:r>
            <a:r>
              <a:rPr lang="en-US" sz="2000" b="1" dirty="0"/>
              <a:t>= </a:t>
            </a:r>
            <a:r>
              <a:rPr lang="pl-PL" sz="2000" b="1" dirty="0" smtClean="0"/>
              <a:t>0.084</a:t>
            </a:r>
            <a:r>
              <a:rPr lang="en-US" sz="2000" b="1" dirty="0" smtClean="0"/>
              <a:t>; Pm = </a:t>
            </a:r>
            <a:r>
              <a:rPr lang="pl-PL" sz="2000" b="1" dirty="0" smtClean="0"/>
              <a:t>0.341</a:t>
            </a:r>
            <a:endParaRPr lang="pl-PL" sz="2000" b="1" dirty="0"/>
          </a:p>
        </p:txBody>
      </p:sp>
    </p:spTree>
    <p:extLst>
      <p:ext uri="{BB962C8B-B14F-4D97-AF65-F5344CB8AC3E}">
        <p14:creationId xmlns:p14="http://schemas.microsoft.com/office/powerpoint/2010/main" val="2728337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Serial Mediators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3282172"/>
            <a:ext cx="1290803" cy="4924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tIns="91440" bIns="91440" rtlCol="0" anchor="ctr" anchorCtr="0">
            <a:spAutoFit/>
          </a:bodyPr>
          <a:lstStyle/>
          <a:p>
            <a:r>
              <a:rPr lang="en-US" sz="2000" b="1" dirty="0" smtClean="0"/>
              <a:t>Treatment</a:t>
            </a:r>
            <a:endParaRPr lang="en-US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030655" y="3144679"/>
            <a:ext cx="1465145" cy="4924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tIns="91440" bIns="91440" rtlCol="0" anchor="ctr" anchorCtr="0">
            <a:spAutoFit/>
          </a:bodyPr>
          <a:lstStyle/>
          <a:p>
            <a:r>
              <a:rPr lang="en-US" sz="2000" b="1" dirty="0" smtClean="0"/>
              <a:t>Self-Efficacy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459723" y="3337774"/>
            <a:ext cx="558999" cy="4924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tIns="91440" bIns="91440" rtlCol="0" anchor="ctr" anchorCtr="0">
            <a:spAutoFit/>
          </a:bodyPr>
          <a:lstStyle/>
          <a:p>
            <a:r>
              <a:rPr lang="en-US" sz="2000" b="1" dirty="0" smtClean="0"/>
              <a:t>Hat</a:t>
            </a:r>
            <a:endParaRPr lang="en-US" sz="2000" b="1" dirty="0"/>
          </a:p>
        </p:txBody>
      </p:sp>
      <p:cxnSp>
        <p:nvCxnSpPr>
          <p:cNvPr id="7" name="Straight Arrow Connector 6"/>
          <p:cNvCxnSpPr>
            <a:stCxn id="4" idx="3"/>
            <a:endCxn id="5" idx="1"/>
          </p:cNvCxnSpPr>
          <p:nvPr/>
        </p:nvCxnSpPr>
        <p:spPr>
          <a:xfrm flipV="1">
            <a:off x="1595603" y="3390901"/>
            <a:ext cx="1435052" cy="137493"/>
          </a:xfrm>
          <a:prstGeom prst="straightConnector1">
            <a:avLst/>
          </a:prstGeom>
          <a:ln w="508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12" idx="3"/>
            <a:endCxn id="6" idx="1"/>
          </p:cNvCxnSpPr>
          <p:nvPr/>
        </p:nvCxnSpPr>
        <p:spPr>
          <a:xfrm>
            <a:off x="5943600" y="2253735"/>
            <a:ext cx="1516123" cy="1330261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14" idx="3"/>
            <a:endCxn id="6" idx="1"/>
          </p:cNvCxnSpPr>
          <p:nvPr/>
        </p:nvCxnSpPr>
        <p:spPr>
          <a:xfrm flipV="1">
            <a:off x="5835109" y="3583996"/>
            <a:ext cx="1624614" cy="700826"/>
          </a:xfrm>
          <a:prstGeom prst="straightConnector1">
            <a:avLst/>
          </a:prstGeom>
          <a:ln w="508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4" idx="3"/>
            <a:endCxn id="15" idx="1"/>
          </p:cNvCxnSpPr>
          <p:nvPr/>
        </p:nvCxnSpPr>
        <p:spPr>
          <a:xfrm>
            <a:off x="1595603" y="3528394"/>
            <a:ext cx="2972557" cy="2204228"/>
          </a:xfrm>
          <a:prstGeom prst="straightConnector1">
            <a:avLst/>
          </a:prstGeom>
          <a:ln w="508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15" idx="3"/>
            <a:endCxn id="6" idx="1"/>
          </p:cNvCxnSpPr>
          <p:nvPr/>
        </p:nvCxnSpPr>
        <p:spPr>
          <a:xfrm flipV="1">
            <a:off x="5936227" y="3583996"/>
            <a:ext cx="1523496" cy="2148626"/>
          </a:xfrm>
          <a:prstGeom prst="straightConnector1">
            <a:avLst/>
          </a:prstGeom>
          <a:ln w="508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560786" y="2007513"/>
            <a:ext cx="1382814" cy="4924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tIns="91440" bIns="91440" rtlCol="0" anchor="ctr" anchorCtr="0">
            <a:spAutoFit/>
          </a:bodyPr>
          <a:lstStyle/>
          <a:p>
            <a:r>
              <a:rPr lang="en-US" sz="2000" b="1" dirty="0" smtClean="0"/>
              <a:t>Expectancy</a:t>
            </a:r>
            <a:endParaRPr lang="en-US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495800" y="3048000"/>
            <a:ext cx="1371600" cy="685800"/>
          </a:xfrm>
          <a:prstGeom prst="rect">
            <a:avLst/>
          </a:prstGeom>
          <a:noFill/>
          <a:ln w="12700">
            <a:noFill/>
          </a:ln>
        </p:spPr>
        <p:txBody>
          <a:bodyPr wrap="square" tIns="91440" bIns="91440" rtlCol="0" anchor="ctr" anchorCtr="0">
            <a:spAutoFit/>
          </a:bodyPr>
          <a:lstStyle/>
          <a:p>
            <a:pPr algn="ctr"/>
            <a:r>
              <a:rPr lang="en-US" sz="2000" b="1" dirty="0" smtClean="0"/>
              <a:t>B </a:t>
            </a:r>
            <a:r>
              <a:rPr lang="en-US" sz="2000" b="1" dirty="0"/>
              <a:t>= </a:t>
            </a:r>
            <a:r>
              <a:rPr lang="pl-PL" sz="2000" b="1" dirty="0" smtClean="0"/>
              <a:t>0.040</a:t>
            </a:r>
            <a:r>
              <a:rPr lang="en-US" sz="2000" b="1" dirty="0" smtClean="0"/>
              <a:t>;</a:t>
            </a:r>
            <a:br>
              <a:rPr lang="en-US" sz="2000" b="1" dirty="0" smtClean="0"/>
            </a:br>
            <a:r>
              <a:rPr lang="en-US" sz="2000" b="1" dirty="0" smtClean="0"/>
              <a:t>Pm = </a:t>
            </a:r>
            <a:r>
              <a:rPr lang="pl-PL" sz="2000" b="1" dirty="0" smtClean="0"/>
              <a:t>0.162</a:t>
            </a:r>
            <a:endParaRPr lang="pl-PL" sz="2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669277" y="4038600"/>
            <a:ext cx="1165832" cy="4924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tIns="91440" bIns="91440" rtlCol="0" anchor="ctr" anchorCtr="0">
            <a:spAutoFit/>
          </a:bodyPr>
          <a:lstStyle/>
          <a:p>
            <a:r>
              <a:rPr lang="en-US" sz="2000" b="1" dirty="0" smtClean="0"/>
              <a:t>Intention</a:t>
            </a:r>
            <a:endParaRPr lang="en-US" sz="2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568160" y="5486400"/>
            <a:ext cx="1368067" cy="4924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tIns="91440" bIns="91440" rtlCol="0" anchor="ctr" anchorCtr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Knowledge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66393" y="5943600"/>
            <a:ext cx="1371600" cy="685800"/>
          </a:xfrm>
          <a:prstGeom prst="rect">
            <a:avLst/>
          </a:prstGeom>
          <a:noFill/>
          <a:ln w="12700">
            <a:noFill/>
          </a:ln>
        </p:spPr>
        <p:txBody>
          <a:bodyPr wrap="square" tIns="91440" bIns="91440" rtlCol="0" anchor="ctr" anchorCtr="0">
            <a:spAutoFit/>
          </a:bodyPr>
          <a:lstStyle/>
          <a:p>
            <a:pPr algn="ctr"/>
            <a:r>
              <a:rPr lang="en-US" sz="2000" b="1" dirty="0" smtClean="0"/>
              <a:t>B </a:t>
            </a:r>
            <a:r>
              <a:rPr lang="en-US" sz="2000" b="1" dirty="0"/>
              <a:t>= </a:t>
            </a:r>
            <a:r>
              <a:rPr lang="en-US" sz="2000" b="1" dirty="0" smtClean="0"/>
              <a:t>0.031;</a:t>
            </a:r>
            <a:br>
              <a:rPr lang="en-US" sz="2000" b="1" dirty="0" smtClean="0"/>
            </a:br>
            <a:r>
              <a:rPr lang="en-US" sz="2000" b="1" dirty="0" smtClean="0"/>
              <a:t>Pm = 0.126</a:t>
            </a:r>
            <a:endParaRPr lang="en-US" sz="2000" b="1" dirty="0"/>
          </a:p>
        </p:txBody>
      </p:sp>
      <p:cxnSp>
        <p:nvCxnSpPr>
          <p:cNvPr id="17" name="Straight Arrow Connector 16"/>
          <p:cNvCxnSpPr>
            <a:stCxn id="5" idx="0"/>
            <a:endCxn id="12" idx="1"/>
          </p:cNvCxnSpPr>
          <p:nvPr/>
        </p:nvCxnSpPr>
        <p:spPr>
          <a:xfrm flipV="1">
            <a:off x="3763228" y="2253735"/>
            <a:ext cx="797558" cy="890944"/>
          </a:xfrm>
          <a:prstGeom prst="straightConnector1">
            <a:avLst/>
          </a:prstGeom>
          <a:ln w="508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5" idx="2"/>
            <a:endCxn id="14" idx="1"/>
          </p:cNvCxnSpPr>
          <p:nvPr/>
        </p:nvCxnSpPr>
        <p:spPr>
          <a:xfrm>
            <a:off x="3763228" y="3637122"/>
            <a:ext cx="906049" cy="647700"/>
          </a:xfrm>
          <a:prstGeom prst="straightConnector1">
            <a:avLst/>
          </a:prstGeom>
          <a:ln w="508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566393" y="4481155"/>
            <a:ext cx="1371600" cy="685800"/>
          </a:xfrm>
          <a:prstGeom prst="rect">
            <a:avLst/>
          </a:prstGeom>
          <a:noFill/>
          <a:ln w="12700">
            <a:noFill/>
          </a:ln>
        </p:spPr>
        <p:txBody>
          <a:bodyPr wrap="square" tIns="91440" bIns="91440" rtlCol="0" anchor="ctr" anchorCtr="0">
            <a:spAutoFit/>
          </a:bodyPr>
          <a:lstStyle/>
          <a:p>
            <a:pPr algn="ctr"/>
            <a:r>
              <a:rPr lang="en-US" sz="2000" b="1" dirty="0" smtClean="0"/>
              <a:t>B </a:t>
            </a:r>
            <a:r>
              <a:rPr lang="en-US" sz="2000" b="1" dirty="0"/>
              <a:t>= </a:t>
            </a:r>
            <a:r>
              <a:rPr lang="pl-PL" sz="2000" b="1" dirty="0" smtClean="0"/>
              <a:t>0.025</a:t>
            </a:r>
            <a:r>
              <a:rPr lang="en-US" sz="2000" b="1" dirty="0" smtClean="0"/>
              <a:t>;</a:t>
            </a:r>
            <a:br>
              <a:rPr lang="en-US" sz="2000" b="1" dirty="0" smtClean="0"/>
            </a:br>
            <a:r>
              <a:rPr lang="en-US" sz="2000" b="1" dirty="0" smtClean="0"/>
              <a:t>Pm = </a:t>
            </a:r>
            <a:r>
              <a:rPr lang="pl-PL" sz="2000" b="1" dirty="0" smtClean="0"/>
              <a:t>0.103</a:t>
            </a:r>
            <a:endParaRPr lang="pl-PL" sz="2000" b="1" dirty="0"/>
          </a:p>
        </p:txBody>
      </p:sp>
      <p:cxnSp>
        <p:nvCxnSpPr>
          <p:cNvPr id="20" name="Straight Arrow Connector 19"/>
          <p:cNvCxnSpPr>
            <a:stCxn id="4" idx="3"/>
            <a:endCxn id="12" idx="1"/>
          </p:cNvCxnSpPr>
          <p:nvPr/>
        </p:nvCxnSpPr>
        <p:spPr>
          <a:xfrm flipV="1">
            <a:off x="1595603" y="2253735"/>
            <a:ext cx="2965183" cy="1274659"/>
          </a:xfrm>
          <a:prstGeom prst="straightConnector1">
            <a:avLst/>
          </a:prstGeom>
          <a:ln w="508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566393" y="1324690"/>
            <a:ext cx="1371600" cy="685800"/>
          </a:xfrm>
          <a:prstGeom prst="rect">
            <a:avLst/>
          </a:prstGeom>
          <a:noFill/>
          <a:ln w="12700">
            <a:noFill/>
          </a:ln>
        </p:spPr>
        <p:txBody>
          <a:bodyPr wrap="square" tIns="91440" bIns="91440" rtlCol="0" anchor="ctr" anchorCtr="0">
            <a:spAutoFit/>
          </a:bodyPr>
          <a:lstStyle/>
          <a:p>
            <a:pPr algn="ctr"/>
            <a:r>
              <a:rPr lang="en-US" sz="2000" b="1" dirty="0" smtClean="0"/>
              <a:t>B </a:t>
            </a:r>
            <a:r>
              <a:rPr lang="en-US" sz="2000" b="1" dirty="0"/>
              <a:t>= </a:t>
            </a:r>
            <a:r>
              <a:rPr lang="pl-PL" sz="2000" b="1" dirty="0" smtClean="0"/>
              <a:t>0.084</a:t>
            </a:r>
            <a:r>
              <a:rPr lang="en-US" sz="2000" b="1" dirty="0" smtClean="0"/>
              <a:t>; Pm = </a:t>
            </a:r>
            <a:r>
              <a:rPr lang="pl-PL" sz="2000" b="1" dirty="0" smtClean="0"/>
              <a:t>0.341</a:t>
            </a:r>
            <a:endParaRPr lang="pl-PL" sz="2000" b="1" dirty="0"/>
          </a:p>
        </p:txBody>
      </p:sp>
    </p:spTree>
    <p:extLst>
      <p:ext uri="{BB962C8B-B14F-4D97-AF65-F5344CB8AC3E}">
        <p14:creationId xmlns:p14="http://schemas.microsoft.com/office/powerpoint/2010/main" val="1392394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Available Software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PROCESS for SPSS and </a:t>
            </a:r>
            <a:r>
              <a:rPr lang="en-US" dirty="0" smtClean="0"/>
              <a:t>SAS</a:t>
            </a:r>
            <a:r>
              <a:rPr lang="en-US" baseline="30000" dirty="0" smtClean="0"/>
              <a:t>1</a:t>
            </a:r>
          </a:p>
          <a:p>
            <a:r>
              <a:rPr lang="en-US" dirty="0" smtClean="0"/>
              <a:t>mediation package in R</a:t>
            </a:r>
            <a:r>
              <a:rPr lang="en-US" baseline="30000" dirty="0" smtClean="0"/>
              <a:t>2</a:t>
            </a:r>
          </a:p>
          <a:p>
            <a:r>
              <a:rPr lang="en-US" dirty="0" smtClean="0"/>
              <a:t>Online resources</a:t>
            </a:r>
            <a:r>
              <a:rPr lang="en-US" baseline="30000" dirty="0" smtClean="0"/>
              <a:t>3</a:t>
            </a:r>
          </a:p>
          <a:p>
            <a:r>
              <a:rPr lang="en-US" dirty="0" smtClean="0"/>
              <a:t>Any number of packages for SEM</a:t>
            </a:r>
          </a:p>
          <a:p>
            <a:r>
              <a:rPr lang="en-US" dirty="0" smtClean="0"/>
              <a:t>Of course, not that hard to code...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410200" y="5417606"/>
            <a:ext cx="3733800" cy="1440394"/>
          </a:xfrm>
          <a:prstGeom prst="rect">
            <a:avLst/>
          </a:prstGeom>
        </p:spPr>
        <p:txBody>
          <a:bodyPr vert="horz" wrap="square" lIns="91440" tIns="91440" rIns="91440" bIns="91440" rtlCol="0" anchor="b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2400" baseline="30000" dirty="0" smtClean="0"/>
              <a:t>1</a:t>
            </a:r>
            <a:r>
              <a:rPr lang="en-US" sz="2400" dirty="0" smtClean="0"/>
              <a:t>Hayes (2013)</a:t>
            </a:r>
          </a:p>
          <a:p>
            <a:pPr marL="0" indent="0" algn="r">
              <a:buNone/>
            </a:pPr>
            <a:r>
              <a:rPr lang="en-US" sz="2400" baseline="30000" dirty="0" smtClean="0"/>
              <a:t>2</a:t>
            </a:r>
            <a:r>
              <a:rPr lang="en-US" sz="2400" dirty="0" smtClean="0"/>
              <a:t>Imai </a:t>
            </a:r>
            <a:r>
              <a:rPr lang="en-US" sz="2400" dirty="0"/>
              <a:t>(</a:t>
            </a:r>
            <a:r>
              <a:rPr lang="en-US" sz="2400" dirty="0" smtClean="0"/>
              <a:t>2014)</a:t>
            </a:r>
          </a:p>
          <a:p>
            <a:pPr marL="0" indent="0" algn="r">
              <a:buNone/>
            </a:pPr>
            <a:r>
              <a:rPr lang="en-US" sz="2400" baseline="30000" dirty="0" smtClean="0"/>
              <a:t>3</a:t>
            </a:r>
            <a:r>
              <a:rPr lang="en-US" sz="2400" dirty="0" smtClean="0"/>
              <a:t>Selig &amp; Preacher </a:t>
            </a:r>
            <a:r>
              <a:rPr lang="en-US" sz="2400" dirty="0"/>
              <a:t>(</a:t>
            </a:r>
            <a:r>
              <a:rPr lang="en-US" sz="2400" dirty="0" smtClean="0"/>
              <a:t>2008)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40577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first...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many of you have experience with mediation?</a:t>
            </a:r>
          </a:p>
          <a:p>
            <a:r>
              <a:rPr lang="en-US" dirty="0" smtClean="0"/>
              <a:t>Requests from PI or collaborators?</a:t>
            </a:r>
          </a:p>
          <a:p>
            <a:r>
              <a:rPr lang="en-US" dirty="0" smtClean="0"/>
              <a:t>Speak up!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980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802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mediation?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752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“...represents the generative </a:t>
            </a:r>
            <a:r>
              <a:rPr lang="en-US" sz="2800" dirty="0"/>
              <a:t>mechanism </a:t>
            </a:r>
            <a:r>
              <a:rPr lang="en-US" sz="2800" dirty="0" smtClean="0"/>
              <a:t>through which </a:t>
            </a:r>
            <a:r>
              <a:rPr lang="en-US" sz="2800" dirty="0"/>
              <a:t>the focal independent variable is able to influence </a:t>
            </a:r>
            <a:r>
              <a:rPr lang="en-US" sz="2800" dirty="0" smtClean="0"/>
              <a:t>the dependent </a:t>
            </a:r>
            <a:r>
              <a:rPr lang="en-US" sz="2800" dirty="0"/>
              <a:t>variable of interest</a:t>
            </a:r>
            <a:r>
              <a:rPr lang="en-US" sz="2800" dirty="0" smtClean="0"/>
              <a:t>.”</a:t>
            </a:r>
            <a:r>
              <a:rPr lang="en-US" sz="2800" baseline="30000" dirty="0" smtClean="0"/>
              <a:t>1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410200" y="6304002"/>
            <a:ext cx="3733800" cy="553998"/>
          </a:xfrm>
          <a:prstGeom prst="rect">
            <a:avLst/>
          </a:prstGeom>
        </p:spPr>
        <p:txBody>
          <a:bodyPr vert="horz" wrap="square" lIns="91440" tIns="91440" rIns="91440" bIns="91440" rtlCol="0" anchor="b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2400" baseline="30000" dirty="0" smtClean="0"/>
              <a:t>1</a:t>
            </a:r>
            <a:r>
              <a:rPr lang="en-US" sz="2400" dirty="0" smtClean="0"/>
              <a:t>Baron &amp; Kenny (1986)</a:t>
            </a:r>
            <a:endParaRPr lang="en-US" sz="24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3238500" y="3048000"/>
            <a:ext cx="2667000" cy="1166574"/>
            <a:chOff x="3238500" y="3253026"/>
            <a:chExt cx="2667000" cy="1166574"/>
          </a:xfrm>
        </p:grpSpPr>
        <p:sp>
          <p:nvSpPr>
            <p:cNvPr id="7" name="Content Placeholder 2"/>
            <p:cNvSpPr txBox="1">
              <a:spLocks/>
            </p:cNvSpPr>
            <p:nvPr/>
          </p:nvSpPr>
          <p:spPr>
            <a:xfrm>
              <a:off x="4286250" y="3253026"/>
              <a:ext cx="571500" cy="861774"/>
            </a:xfrm>
            <a:prstGeom prst="rect">
              <a:avLst/>
            </a:prstGeom>
          </p:spPr>
          <p:txBody>
            <a:bodyPr vert="horz" wrap="square" lIns="91440" tIns="91440" rIns="91440" bIns="91440" rtlCol="0" anchor="ctr" anchorCtr="0">
              <a:sp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4400" dirty="0" smtClean="0"/>
                <a:t>?</a:t>
              </a:r>
              <a:endParaRPr lang="en-US" sz="4400" dirty="0"/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3238500" y="3557826"/>
              <a:ext cx="2667000" cy="861774"/>
              <a:chOff x="2286000" y="3657600"/>
              <a:chExt cx="2667000" cy="861774"/>
            </a:xfrm>
          </p:grpSpPr>
          <p:sp>
            <p:nvSpPr>
              <p:cNvPr id="5" name="Content Placeholder 2"/>
              <p:cNvSpPr txBox="1">
                <a:spLocks/>
              </p:cNvSpPr>
              <p:nvPr/>
            </p:nvSpPr>
            <p:spPr>
              <a:xfrm>
                <a:off x="2286000" y="3657600"/>
                <a:ext cx="274319" cy="861774"/>
              </a:xfrm>
              <a:prstGeom prst="rect">
                <a:avLst/>
              </a:prstGeom>
            </p:spPr>
            <p:txBody>
              <a:bodyPr vert="horz" wrap="square" lIns="91440" tIns="91440" rIns="91440" bIns="91440" rtlCol="0" anchor="ctr" anchorCtr="0">
                <a:sp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4400" dirty="0" smtClean="0"/>
                  <a:t>X</a:t>
                </a:r>
                <a:endParaRPr lang="en-US" sz="4400" dirty="0"/>
              </a:p>
            </p:txBody>
          </p:sp>
          <p:sp>
            <p:nvSpPr>
              <p:cNvPr id="6" name="Content Placeholder 2"/>
              <p:cNvSpPr txBox="1">
                <a:spLocks/>
              </p:cNvSpPr>
              <p:nvPr/>
            </p:nvSpPr>
            <p:spPr>
              <a:xfrm>
                <a:off x="4678681" y="3657600"/>
                <a:ext cx="274319" cy="861774"/>
              </a:xfrm>
              <a:prstGeom prst="rect">
                <a:avLst/>
              </a:prstGeom>
            </p:spPr>
            <p:txBody>
              <a:bodyPr vert="horz" wrap="square" lIns="91440" tIns="91440" rIns="91440" bIns="91440" rtlCol="0" anchor="ctr" anchorCtr="0">
                <a:sp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4400" dirty="0" smtClean="0"/>
                  <a:t>Y</a:t>
                </a:r>
                <a:endParaRPr lang="en-US" sz="4400" dirty="0"/>
              </a:p>
            </p:txBody>
          </p:sp>
          <p:cxnSp>
            <p:nvCxnSpPr>
              <p:cNvPr id="9" name="Straight Arrow Connector 8"/>
              <p:cNvCxnSpPr/>
              <p:nvPr/>
            </p:nvCxnSpPr>
            <p:spPr>
              <a:xfrm>
                <a:off x="2705100" y="4088487"/>
                <a:ext cx="1828800" cy="0"/>
              </a:xfrm>
              <a:prstGeom prst="straightConnector1">
                <a:avLst/>
              </a:prstGeom>
              <a:ln w="508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2" name="Content Placeholder 2"/>
          <p:cNvSpPr txBox="1">
            <a:spLocks/>
          </p:cNvSpPr>
          <p:nvPr/>
        </p:nvSpPr>
        <p:spPr>
          <a:xfrm>
            <a:off x="457200" y="4541837"/>
            <a:ext cx="8229600" cy="1706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Warning: There be sloppy language...</a:t>
            </a:r>
          </a:p>
        </p:txBody>
      </p:sp>
    </p:spTree>
    <p:extLst>
      <p:ext uri="{BB962C8B-B14F-4D97-AF65-F5344CB8AC3E}">
        <p14:creationId xmlns:p14="http://schemas.microsoft.com/office/powerpoint/2010/main" val="84796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are people interested?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Psychologists </a:t>
            </a:r>
            <a:r>
              <a:rPr lang="en-US" b="1" dirty="0" smtClean="0"/>
              <a:t>love</a:t>
            </a:r>
            <a:r>
              <a:rPr lang="en-US" dirty="0" smtClean="0"/>
              <a:t> mechanisms!</a:t>
            </a:r>
          </a:p>
          <a:p>
            <a:r>
              <a:rPr lang="en-US" dirty="0" smtClean="0"/>
              <a:t>Theory building &amp; Intervention design</a:t>
            </a:r>
          </a:p>
          <a:p>
            <a:r>
              <a:rPr lang="en-US" dirty="0" smtClean="0"/>
              <a:t>For example:</a:t>
            </a:r>
          </a:p>
          <a:p>
            <a:pPr lvl="1"/>
            <a:r>
              <a:rPr lang="en-US" dirty="0" smtClean="0"/>
              <a:t>Stress &amp; heart disease</a:t>
            </a:r>
          </a:p>
          <a:p>
            <a:pPr lvl="1"/>
            <a:r>
              <a:rPr lang="en-US" dirty="0" smtClean="0"/>
              <a:t>Functional brain imaging &amp; neural networks</a:t>
            </a:r>
          </a:p>
          <a:p>
            <a:pPr lvl="1"/>
            <a:r>
              <a:rPr lang="en-US" dirty="0" smtClean="0"/>
              <a:t>Intervention for sun protection</a:t>
            </a:r>
          </a:p>
          <a:p>
            <a:r>
              <a:rPr lang="en-US" dirty="0" smtClean="0"/>
              <a:t>1986 publication</a:t>
            </a:r>
            <a:r>
              <a:rPr lang="en-US" baseline="30000" dirty="0" smtClean="0"/>
              <a:t>1</a:t>
            </a:r>
            <a:r>
              <a:rPr lang="en-US" dirty="0" smtClean="0"/>
              <a:t> generally regarded as kicking off modern thinking on mediation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410200" y="6304002"/>
            <a:ext cx="3733800" cy="553998"/>
          </a:xfrm>
          <a:prstGeom prst="rect">
            <a:avLst/>
          </a:prstGeom>
        </p:spPr>
        <p:txBody>
          <a:bodyPr vert="horz" wrap="square" lIns="91440" tIns="91440" rIns="91440" bIns="91440" rtlCol="0" anchor="b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2400" baseline="30000" dirty="0" smtClean="0"/>
              <a:t>1</a:t>
            </a:r>
            <a:r>
              <a:rPr lang="en-US" sz="2400" dirty="0" smtClean="0"/>
              <a:t>Baron &amp; Kenny (1986)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9709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is mediation assessed?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Historically, three major approaches </a:t>
            </a:r>
          </a:p>
          <a:p>
            <a:r>
              <a:rPr lang="en-US" dirty="0" smtClean="0"/>
              <a:t>The “magic triangle”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457200" y="2567226"/>
            <a:ext cx="2667000" cy="1166574"/>
            <a:chOff x="3238500" y="3253026"/>
            <a:chExt cx="2667000" cy="1166574"/>
          </a:xfrm>
        </p:grpSpPr>
        <p:sp>
          <p:nvSpPr>
            <p:cNvPr id="5" name="Content Placeholder 2"/>
            <p:cNvSpPr txBox="1">
              <a:spLocks/>
            </p:cNvSpPr>
            <p:nvPr/>
          </p:nvSpPr>
          <p:spPr>
            <a:xfrm>
              <a:off x="4286250" y="3253026"/>
              <a:ext cx="571500" cy="861774"/>
            </a:xfrm>
            <a:prstGeom prst="rect">
              <a:avLst/>
            </a:prstGeom>
          </p:spPr>
          <p:txBody>
            <a:bodyPr vert="horz" wrap="square" lIns="91440" tIns="91440" rIns="91440" bIns="91440" rtlCol="0" anchor="ctr" anchorCtr="0">
              <a:sp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4400" dirty="0" smtClean="0"/>
                <a:t>c</a:t>
              </a:r>
              <a:endParaRPr lang="en-US" sz="4400" dirty="0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3238500" y="3557826"/>
              <a:ext cx="2667000" cy="861774"/>
              <a:chOff x="2286000" y="3657600"/>
              <a:chExt cx="2667000" cy="861774"/>
            </a:xfrm>
          </p:grpSpPr>
          <p:sp>
            <p:nvSpPr>
              <p:cNvPr id="7" name="Content Placeholder 2"/>
              <p:cNvSpPr txBox="1">
                <a:spLocks/>
              </p:cNvSpPr>
              <p:nvPr/>
            </p:nvSpPr>
            <p:spPr>
              <a:xfrm>
                <a:off x="2286000" y="3657600"/>
                <a:ext cx="274319" cy="861774"/>
              </a:xfrm>
              <a:prstGeom prst="rect">
                <a:avLst/>
              </a:prstGeom>
            </p:spPr>
            <p:txBody>
              <a:bodyPr vert="horz" wrap="square" lIns="91440" tIns="91440" rIns="91440" bIns="91440" rtlCol="0" anchor="ctr" anchorCtr="0">
                <a:sp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4400" dirty="0" smtClean="0"/>
                  <a:t>X</a:t>
                </a:r>
                <a:endParaRPr lang="en-US" sz="4400" dirty="0"/>
              </a:p>
            </p:txBody>
          </p:sp>
          <p:sp>
            <p:nvSpPr>
              <p:cNvPr id="8" name="Content Placeholder 2"/>
              <p:cNvSpPr txBox="1">
                <a:spLocks/>
              </p:cNvSpPr>
              <p:nvPr/>
            </p:nvSpPr>
            <p:spPr>
              <a:xfrm>
                <a:off x="4678681" y="3657600"/>
                <a:ext cx="274319" cy="861774"/>
              </a:xfrm>
              <a:prstGeom prst="rect">
                <a:avLst/>
              </a:prstGeom>
            </p:spPr>
            <p:txBody>
              <a:bodyPr vert="horz" wrap="square" lIns="91440" tIns="91440" rIns="91440" bIns="91440" rtlCol="0" anchor="ctr" anchorCtr="0">
                <a:sp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4400" dirty="0" smtClean="0"/>
                  <a:t>Y</a:t>
                </a:r>
                <a:endParaRPr lang="en-US" sz="4400" dirty="0"/>
              </a:p>
            </p:txBody>
          </p:sp>
          <p:cxnSp>
            <p:nvCxnSpPr>
              <p:cNvPr id="9" name="Straight Arrow Connector 8"/>
              <p:cNvCxnSpPr/>
              <p:nvPr/>
            </p:nvCxnSpPr>
            <p:spPr>
              <a:xfrm>
                <a:off x="2705100" y="4088487"/>
                <a:ext cx="1828800" cy="0"/>
              </a:xfrm>
              <a:prstGeom prst="straightConnector1">
                <a:avLst/>
              </a:prstGeom>
              <a:ln w="508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3" name="Group 32"/>
          <p:cNvGrpSpPr/>
          <p:nvPr/>
        </p:nvGrpSpPr>
        <p:grpSpPr>
          <a:xfrm>
            <a:off x="457200" y="3686652"/>
            <a:ext cx="2667000" cy="2028348"/>
            <a:chOff x="457200" y="3686652"/>
            <a:chExt cx="2667000" cy="2028348"/>
          </a:xfrm>
        </p:grpSpPr>
        <p:grpSp>
          <p:nvGrpSpPr>
            <p:cNvPr id="24" name="Group 23"/>
            <p:cNvGrpSpPr/>
            <p:nvPr/>
          </p:nvGrpSpPr>
          <p:grpSpPr>
            <a:xfrm>
              <a:off x="457200" y="3686652"/>
              <a:ext cx="2667000" cy="2028348"/>
              <a:chOff x="3126106" y="4220052"/>
              <a:chExt cx="2667000" cy="2028348"/>
            </a:xfrm>
          </p:grpSpPr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4116706" y="5081826"/>
                <a:ext cx="779144" cy="861774"/>
              </a:xfrm>
              <a:prstGeom prst="rect">
                <a:avLst/>
              </a:prstGeom>
            </p:spPr>
            <p:txBody>
              <a:bodyPr vert="horz" wrap="square" lIns="91440" tIns="91440" rIns="91440" bIns="91440" rtlCol="0" anchor="ctr" anchorCtr="0">
                <a:sp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4400" dirty="0" smtClean="0"/>
                  <a:t>c'</a:t>
                </a:r>
                <a:endParaRPr lang="en-US" sz="4400" dirty="0"/>
              </a:p>
            </p:txBody>
          </p:sp>
          <p:sp>
            <p:nvSpPr>
              <p:cNvPr id="13" name="Content Placeholder 2"/>
              <p:cNvSpPr txBox="1">
                <a:spLocks/>
              </p:cNvSpPr>
              <p:nvPr/>
            </p:nvSpPr>
            <p:spPr>
              <a:xfrm>
                <a:off x="3126106" y="5386626"/>
                <a:ext cx="274319" cy="861774"/>
              </a:xfrm>
              <a:prstGeom prst="rect">
                <a:avLst/>
              </a:prstGeom>
            </p:spPr>
            <p:txBody>
              <a:bodyPr vert="horz" wrap="square" lIns="91440" tIns="91440" rIns="91440" bIns="91440" rtlCol="0" anchor="ctr" anchorCtr="0">
                <a:sp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4400" dirty="0" smtClean="0"/>
                  <a:t>X</a:t>
                </a:r>
                <a:endParaRPr lang="en-US" sz="4400" dirty="0"/>
              </a:p>
            </p:txBody>
          </p:sp>
          <p:sp>
            <p:nvSpPr>
              <p:cNvPr id="14" name="Content Placeholder 2"/>
              <p:cNvSpPr txBox="1">
                <a:spLocks/>
              </p:cNvSpPr>
              <p:nvPr/>
            </p:nvSpPr>
            <p:spPr>
              <a:xfrm>
                <a:off x="5518787" y="5386626"/>
                <a:ext cx="274319" cy="861774"/>
              </a:xfrm>
              <a:prstGeom prst="rect">
                <a:avLst/>
              </a:prstGeom>
            </p:spPr>
            <p:txBody>
              <a:bodyPr vert="horz" wrap="square" lIns="91440" tIns="91440" rIns="91440" bIns="91440" rtlCol="0" anchor="ctr" anchorCtr="0">
                <a:sp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4400" dirty="0" smtClean="0"/>
                  <a:t>Y</a:t>
                </a:r>
                <a:endParaRPr lang="en-US" sz="4400" dirty="0"/>
              </a:p>
            </p:txBody>
          </p:sp>
          <p:cxnSp>
            <p:nvCxnSpPr>
              <p:cNvPr id="15" name="Straight Arrow Connector 14"/>
              <p:cNvCxnSpPr/>
              <p:nvPr/>
            </p:nvCxnSpPr>
            <p:spPr>
              <a:xfrm>
                <a:off x="3545206" y="5817513"/>
                <a:ext cx="1828800" cy="0"/>
              </a:xfrm>
              <a:prstGeom prst="straightConnector1">
                <a:avLst/>
              </a:prstGeom>
              <a:ln w="508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Content Placeholder 2"/>
              <p:cNvSpPr txBox="1">
                <a:spLocks/>
              </p:cNvSpPr>
              <p:nvPr/>
            </p:nvSpPr>
            <p:spPr>
              <a:xfrm>
                <a:off x="4171000" y="4220052"/>
                <a:ext cx="577213" cy="861774"/>
              </a:xfrm>
              <a:prstGeom prst="rect">
                <a:avLst/>
              </a:prstGeom>
            </p:spPr>
            <p:txBody>
              <a:bodyPr vert="horz" wrap="square" lIns="91440" tIns="91440" rIns="91440" bIns="91440" rtlCol="0" anchor="ctr" anchorCtr="0">
                <a:sp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4400" dirty="0" smtClean="0"/>
                  <a:t>M</a:t>
                </a:r>
                <a:endParaRPr lang="en-US" sz="4400" dirty="0"/>
              </a:p>
            </p:txBody>
          </p:sp>
        </p:grpSp>
        <p:cxnSp>
          <p:nvCxnSpPr>
            <p:cNvPr id="17" name="Straight Arrow Connector 16"/>
            <p:cNvCxnSpPr/>
            <p:nvPr/>
          </p:nvCxnSpPr>
          <p:spPr>
            <a:xfrm flipV="1">
              <a:off x="760094" y="4343400"/>
              <a:ext cx="685800" cy="685800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2106931" y="4343400"/>
              <a:ext cx="685800" cy="685800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Content Placeholder 2"/>
            <p:cNvSpPr txBox="1">
              <a:spLocks/>
            </p:cNvSpPr>
            <p:nvPr/>
          </p:nvSpPr>
          <p:spPr>
            <a:xfrm>
              <a:off x="514350" y="4091226"/>
              <a:ext cx="779144" cy="861774"/>
            </a:xfrm>
            <a:prstGeom prst="rect">
              <a:avLst/>
            </a:prstGeom>
          </p:spPr>
          <p:txBody>
            <a:bodyPr vert="horz" wrap="square" lIns="91440" tIns="91440" rIns="91440" bIns="91440" rtlCol="0" anchor="ctr" anchorCtr="0">
              <a:sp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4400" dirty="0" smtClean="0"/>
                <a:t>a</a:t>
              </a:r>
              <a:endParaRPr lang="en-US" sz="4400" dirty="0"/>
            </a:p>
          </p:txBody>
        </p:sp>
        <p:sp>
          <p:nvSpPr>
            <p:cNvPr id="26" name="Content Placeholder 2"/>
            <p:cNvSpPr txBox="1">
              <a:spLocks/>
            </p:cNvSpPr>
            <p:nvPr/>
          </p:nvSpPr>
          <p:spPr>
            <a:xfrm>
              <a:off x="2286000" y="4064913"/>
              <a:ext cx="779144" cy="861774"/>
            </a:xfrm>
            <a:prstGeom prst="rect">
              <a:avLst/>
            </a:prstGeom>
          </p:spPr>
          <p:txBody>
            <a:bodyPr vert="horz" wrap="square" lIns="91440" tIns="91440" rIns="91440" bIns="91440" rtlCol="0" anchor="ctr" anchorCtr="0">
              <a:sp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4400" dirty="0" smtClean="0"/>
                <a:t>b</a:t>
              </a:r>
              <a:endParaRPr lang="en-US" sz="4400" dirty="0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4572000" y="2935069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Y = </a:t>
            </a:r>
            <a:r>
              <a:rPr lang="en-US" sz="3600" dirty="0" err="1" smtClean="0"/>
              <a:t>cX</a:t>
            </a:r>
            <a:endParaRPr lang="en-US" sz="3600" dirty="0" smtClean="0"/>
          </a:p>
        </p:txBody>
      </p:sp>
      <p:sp>
        <p:nvSpPr>
          <p:cNvPr id="30" name="TextBox 29"/>
          <p:cNvSpPr txBox="1"/>
          <p:nvPr/>
        </p:nvSpPr>
        <p:spPr>
          <a:xfrm>
            <a:off x="4724400" y="4168170"/>
            <a:ext cx="2819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M </a:t>
            </a:r>
            <a:r>
              <a:rPr lang="en-US" sz="3600" dirty="0"/>
              <a:t>= </a:t>
            </a:r>
            <a:r>
              <a:rPr lang="en-US" sz="3600" dirty="0" err="1" smtClean="0"/>
              <a:t>aX</a:t>
            </a:r>
            <a:endParaRPr lang="en-US" sz="3600" dirty="0" smtClean="0"/>
          </a:p>
          <a:p>
            <a:r>
              <a:rPr lang="en-US" sz="3600" dirty="0"/>
              <a:t>Y = </a:t>
            </a:r>
            <a:r>
              <a:rPr lang="en-US" sz="3600" dirty="0" err="1"/>
              <a:t>bM</a:t>
            </a:r>
            <a:r>
              <a:rPr lang="en-US" sz="3600" dirty="0"/>
              <a:t> + </a:t>
            </a:r>
            <a:r>
              <a:rPr lang="en-US" sz="3600" dirty="0" err="1" smtClean="0"/>
              <a:t>c'X</a:t>
            </a:r>
            <a:endParaRPr lang="en-US" sz="3600" dirty="0"/>
          </a:p>
        </p:txBody>
      </p:sp>
      <p:sp>
        <p:nvSpPr>
          <p:cNvPr id="31" name="TextBox 30"/>
          <p:cNvSpPr txBox="1"/>
          <p:nvPr/>
        </p:nvSpPr>
        <p:spPr>
          <a:xfrm>
            <a:off x="1299686" y="5867400"/>
            <a:ext cx="6544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c </a:t>
            </a:r>
            <a:r>
              <a:rPr lang="en-US" sz="3600" dirty="0"/>
              <a:t>= </a:t>
            </a:r>
            <a:r>
              <a:rPr lang="en-US" sz="3600" dirty="0" smtClean="0"/>
              <a:t>c‘ + </a:t>
            </a:r>
            <a:r>
              <a:rPr lang="en-US" sz="3600" dirty="0" err="1" smtClean="0"/>
              <a:t>ab</a:t>
            </a:r>
            <a:r>
              <a:rPr lang="en-US" sz="3600" dirty="0" smtClean="0"/>
              <a:t>       OR       c - c‘ = </a:t>
            </a:r>
            <a:r>
              <a:rPr lang="en-US" sz="3600" dirty="0" err="1" smtClean="0"/>
              <a:t>ab</a:t>
            </a:r>
            <a:endParaRPr lang="en-US" sz="3600" dirty="0"/>
          </a:p>
        </p:txBody>
      </p:sp>
      <p:sp>
        <p:nvSpPr>
          <p:cNvPr id="32" name="Oval 31"/>
          <p:cNvSpPr/>
          <p:nvPr/>
        </p:nvSpPr>
        <p:spPr>
          <a:xfrm>
            <a:off x="6400800" y="5867400"/>
            <a:ext cx="685800" cy="685800"/>
          </a:xfrm>
          <a:prstGeom prst="ellipse">
            <a:avLst/>
          </a:prstGeom>
          <a:noFill/>
          <a:ln w="38100">
            <a:solidFill>
              <a:srgbClr val="33C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96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8" grpId="0"/>
      <p:bldP spid="30" grpId="0"/>
      <p:bldP spid="31" grpId="0"/>
      <p:bldP spid="3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is mediation assessed?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“Causal steps” method</a:t>
            </a:r>
            <a:r>
              <a:rPr lang="en-US" baseline="30000" dirty="0" smtClean="0"/>
              <a:t>1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X predicts Y (c is sig.)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X predicts M (a is sig.)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M predicts Y, controlling</a:t>
            </a:r>
            <a:br>
              <a:rPr lang="en-US" dirty="0" smtClean="0"/>
            </a:br>
            <a:r>
              <a:rPr lang="en-US" dirty="0" smtClean="0"/>
              <a:t>for X (b is sig.)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When M is in model,</a:t>
            </a:r>
            <a:br>
              <a:rPr lang="en-US" dirty="0" smtClean="0"/>
            </a:br>
            <a:r>
              <a:rPr lang="en-US" dirty="0" smtClean="0"/>
              <a:t>X no longer predicts Y</a:t>
            </a:r>
            <a:br>
              <a:rPr lang="en-US" dirty="0" smtClean="0"/>
            </a:br>
            <a:r>
              <a:rPr lang="en-US" dirty="0" smtClean="0"/>
              <a:t>(c‘ is zero)</a:t>
            </a:r>
          </a:p>
          <a:p>
            <a:r>
              <a:rPr lang="en-US" dirty="0" smtClean="0"/>
              <a:t>It’s just bad...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5943600" y="2567226"/>
            <a:ext cx="2667000" cy="1166574"/>
            <a:chOff x="3238500" y="3253026"/>
            <a:chExt cx="2667000" cy="1166574"/>
          </a:xfrm>
        </p:grpSpPr>
        <p:sp>
          <p:nvSpPr>
            <p:cNvPr id="5" name="Content Placeholder 2"/>
            <p:cNvSpPr txBox="1">
              <a:spLocks/>
            </p:cNvSpPr>
            <p:nvPr/>
          </p:nvSpPr>
          <p:spPr>
            <a:xfrm>
              <a:off x="4286250" y="3253026"/>
              <a:ext cx="571500" cy="861774"/>
            </a:xfrm>
            <a:prstGeom prst="rect">
              <a:avLst/>
            </a:prstGeom>
          </p:spPr>
          <p:txBody>
            <a:bodyPr vert="horz" wrap="square" lIns="91440" tIns="91440" rIns="91440" bIns="91440" rtlCol="0" anchor="ctr" anchorCtr="0">
              <a:sp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4400" dirty="0" smtClean="0"/>
                <a:t>c</a:t>
              </a:r>
              <a:endParaRPr lang="en-US" sz="4400" dirty="0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3238500" y="3557826"/>
              <a:ext cx="2667000" cy="861774"/>
              <a:chOff x="2286000" y="3657600"/>
              <a:chExt cx="2667000" cy="861774"/>
            </a:xfrm>
          </p:grpSpPr>
          <p:sp>
            <p:nvSpPr>
              <p:cNvPr id="7" name="Content Placeholder 2"/>
              <p:cNvSpPr txBox="1">
                <a:spLocks/>
              </p:cNvSpPr>
              <p:nvPr/>
            </p:nvSpPr>
            <p:spPr>
              <a:xfrm>
                <a:off x="2286000" y="3657600"/>
                <a:ext cx="274319" cy="861774"/>
              </a:xfrm>
              <a:prstGeom prst="rect">
                <a:avLst/>
              </a:prstGeom>
            </p:spPr>
            <p:txBody>
              <a:bodyPr vert="horz" wrap="square" lIns="91440" tIns="91440" rIns="91440" bIns="91440" rtlCol="0" anchor="ctr" anchorCtr="0">
                <a:sp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4400" dirty="0" smtClean="0"/>
                  <a:t>X</a:t>
                </a:r>
                <a:endParaRPr lang="en-US" sz="4400" dirty="0"/>
              </a:p>
            </p:txBody>
          </p:sp>
          <p:sp>
            <p:nvSpPr>
              <p:cNvPr id="8" name="Content Placeholder 2"/>
              <p:cNvSpPr txBox="1">
                <a:spLocks/>
              </p:cNvSpPr>
              <p:nvPr/>
            </p:nvSpPr>
            <p:spPr>
              <a:xfrm>
                <a:off x="4678681" y="3657600"/>
                <a:ext cx="274319" cy="861774"/>
              </a:xfrm>
              <a:prstGeom prst="rect">
                <a:avLst/>
              </a:prstGeom>
            </p:spPr>
            <p:txBody>
              <a:bodyPr vert="horz" wrap="square" lIns="91440" tIns="91440" rIns="91440" bIns="91440" rtlCol="0" anchor="ctr" anchorCtr="0">
                <a:sp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4400" dirty="0" smtClean="0"/>
                  <a:t>Y</a:t>
                </a:r>
                <a:endParaRPr lang="en-US" sz="4400" dirty="0"/>
              </a:p>
            </p:txBody>
          </p:sp>
          <p:cxnSp>
            <p:nvCxnSpPr>
              <p:cNvPr id="9" name="Straight Arrow Connector 8"/>
              <p:cNvCxnSpPr/>
              <p:nvPr/>
            </p:nvCxnSpPr>
            <p:spPr>
              <a:xfrm>
                <a:off x="2705100" y="4088487"/>
                <a:ext cx="1828800" cy="0"/>
              </a:xfrm>
              <a:prstGeom prst="straightConnector1">
                <a:avLst/>
              </a:prstGeom>
              <a:ln w="508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" name="Group 9"/>
          <p:cNvGrpSpPr/>
          <p:nvPr/>
        </p:nvGrpSpPr>
        <p:grpSpPr>
          <a:xfrm>
            <a:off x="5943600" y="3686652"/>
            <a:ext cx="2667000" cy="2028348"/>
            <a:chOff x="5943600" y="3686652"/>
            <a:chExt cx="2667000" cy="2028348"/>
          </a:xfrm>
        </p:grpSpPr>
        <p:grpSp>
          <p:nvGrpSpPr>
            <p:cNvPr id="24" name="Group 23"/>
            <p:cNvGrpSpPr/>
            <p:nvPr/>
          </p:nvGrpSpPr>
          <p:grpSpPr>
            <a:xfrm>
              <a:off x="5943600" y="3686652"/>
              <a:ext cx="2667000" cy="2028348"/>
              <a:chOff x="3126106" y="4220052"/>
              <a:chExt cx="2667000" cy="2028348"/>
            </a:xfrm>
          </p:grpSpPr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4116706" y="5081826"/>
                <a:ext cx="779144" cy="861774"/>
              </a:xfrm>
              <a:prstGeom prst="rect">
                <a:avLst/>
              </a:prstGeom>
            </p:spPr>
            <p:txBody>
              <a:bodyPr vert="horz" wrap="square" lIns="91440" tIns="91440" rIns="91440" bIns="91440" rtlCol="0" anchor="ctr" anchorCtr="0">
                <a:sp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4400" dirty="0" smtClean="0"/>
                  <a:t>c'</a:t>
                </a:r>
                <a:endParaRPr lang="en-US" sz="4400" dirty="0"/>
              </a:p>
            </p:txBody>
          </p:sp>
          <p:sp>
            <p:nvSpPr>
              <p:cNvPr id="13" name="Content Placeholder 2"/>
              <p:cNvSpPr txBox="1">
                <a:spLocks/>
              </p:cNvSpPr>
              <p:nvPr/>
            </p:nvSpPr>
            <p:spPr>
              <a:xfrm>
                <a:off x="3126106" y="5386626"/>
                <a:ext cx="274319" cy="861774"/>
              </a:xfrm>
              <a:prstGeom prst="rect">
                <a:avLst/>
              </a:prstGeom>
            </p:spPr>
            <p:txBody>
              <a:bodyPr vert="horz" wrap="square" lIns="91440" tIns="91440" rIns="91440" bIns="91440" rtlCol="0" anchor="ctr" anchorCtr="0">
                <a:sp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4400" dirty="0" smtClean="0"/>
                  <a:t>X</a:t>
                </a:r>
                <a:endParaRPr lang="en-US" sz="4400" dirty="0"/>
              </a:p>
            </p:txBody>
          </p:sp>
          <p:sp>
            <p:nvSpPr>
              <p:cNvPr id="14" name="Content Placeholder 2"/>
              <p:cNvSpPr txBox="1">
                <a:spLocks/>
              </p:cNvSpPr>
              <p:nvPr/>
            </p:nvSpPr>
            <p:spPr>
              <a:xfrm>
                <a:off x="5518787" y="5386626"/>
                <a:ext cx="274319" cy="861774"/>
              </a:xfrm>
              <a:prstGeom prst="rect">
                <a:avLst/>
              </a:prstGeom>
            </p:spPr>
            <p:txBody>
              <a:bodyPr vert="horz" wrap="square" lIns="91440" tIns="91440" rIns="91440" bIns="91440" rtlCol="0" anchor="ctr" anchorCtr="0">
                <a:sp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4400" dirty="0" smtClean="0"/>
                  <a:t>Y</a:t>
                </a:r>
                <a:endParaRPr lang="en-US" sz="4400" dirty="0"/>
              </a:p>
            </p:txBody>
          </p:sp>
          <p:cxnSp>
            <p:nvCxnSpPr>
              <p:cNvPr id="15" name="Straight Arrow Connector 14"/>
              <p:cNvCxnSpPr/>
              <p:nvPr/>
            </p:nvCxnSpPr>
            <p:spPr>
              <a:xfrm>
                <a:off x="3545206" y="5817513"/>
                <a:ext cx="1828800" cy="0"/>
              </a:xfrm>
              <a:prstGeom prst="straightConnector1">
                <a:avLst/>
              </a:prstGeom>
              <a:ln w="508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Content Placeholder 2"/>
              <p:cNvSpPr txBox="1">
                <a:spLocks/>
              </p:cNvSpPr>
              <p:nvPr/>
            </p:nvSpPr>
            <p:spPr>
              <a:xfrm>
                <a:off x="4171000" y="4220052"/>
                <a:ext cx="577213" cy="861774"/>
              </a:xfrm>
              <a:prstGeom prst="rect">
                <a:avLst/>
              </a:prstGeom>
            </p:spPr>
            <p:txBody>
              <a:bodyPr vert="horz" wrap="square" lIns="91440" tIns="91440" rIns="91440" bIns="91440" rtlCol="0" anchor="ctr" anchorCtr="0">
                <a:sp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4400" dirty="0" smtClean="0"/>
                  <a:t>M</a:t>
                </a:r>
                <a:endParaRPr lang="en-US" sz="4400" dirty="0"/>
              </a:p>
            </p:txBody>
          </p:sp>
        </p:grpSp>
        <p:cxnSp>
          <p:nvCxnSpPr>
            <p:cNvPr id="17" name="Straight Arrow Connector 16"/>
            <p:cNvCxnSpPr/>
            <p:nvPr/>
          </p:nvCxnSpPr>
          <p:spPr>
            <a:xfrm flipV="1">
              <a:off x="6246494" y="4343400"/>
              <a:ext cx="685800" cy="685800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7593331" y="4343400"/>
              <a:ext cx="685800" cy="685800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Content Placeholder 2"/>
            <p:cNvSpPr txBox="1">
              <a:spLocks/>
            </p:cNvSpPr>
            <p:nvPr/>
          </p:nvSpPr>
          <p:spPr>
            <a:xfrm>
              <a:off x="6000750" y="4091226"/>
              <a:ext cx="779144" cy="861774"/>
            </a:xfrm>
            <a:prstGeom prst="rect">
              <a:avLst/>
            </a:prstGeom>
          </p:spPr>
          <p:txBody>
            <a:bodyPr vert="horz" wrap="square" lIns="91440" tIns="91440" rIns="91440" bIns="91440" rtlCol="0" anchor="ctr" anchorCtr="0">
              <a:sp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4400" dirty="0" smtClean="0"/>
                <a:t>a</a:t>
              </a:r>
              <a:endParaRPr lang="en-US" sz="4400" dirty="0"/>
            </a:p>
          </p:txBody>
        </p:sp>
        <p:sp>
          <p:nvSpPr>
            <p:cNvPr id="26" name="Content Placeholder 2"/>
            <p:cNvSpPr txBox="1">
              <a:spLocks/>
            </p:cNvSpPr>
            <p:nvPr/>
          </p:nvSpPr>
          <p:spPr>
            <a:xfrm>
              <a:off x="7772400" y="4064913"/>
              <a:ext cx="779144" cy="861774"/>
            </a:xfrm>
            <a:prstGeom prst="rect">
              <a:avLst/>
            </a:prstGeom>
          </p:spPr>
          <p:txBody>
            <a:bodyPr vert="horz" wrap="square" lIns="91440" tIns="91440" rIns="91440" bIns="91440" rtlCol="0" anchor="ctr" anchorCtr="0">
              <a:sp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4400" dirty="0" smtClean="0"/>
                <a:t>b</a:t>
              </a:r>
              <a:endParaRPr lang="en-US" sz="4400" dirty="0"/>
            </a:p>
          </p:txBody>
        </p:sp>
      </p:grpSp>
      <p:sp>
        <p:nvSpPr>
          <p:cNvPr id="27" name="Content Placeholder 2"/>
          <p:cNvSpPr txBox="1">
            <a:spLocks/>
          </p:cNvSpPr>
          <p:nvPr/>
        </p:nvSpPr>
        <p:spPr>
          <a:xfrm>
            <a:off x="5410200" y="6304002"/>
            <a:ext cx="3733800" cy="553998"/>
          </a:xfrm>
          <a:prstGeom prst="rect">
            <a:avLst/>
          </a:prstGeom>
        </p:spPr>
        <p:txBody>
          <a:bodyPr vert="horz" wrap="square" lIns="91440" tIns="91440" rIns="91440" bIns="91440" rtlCol="0" anchor="b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2400" baseline="30000" dirty="0" smtClean="0"/>
              <a:t>1</a:t>
            </a:r>
            <a:r>
              <a:rPr lang="en-US" sz="2400" dirty="0" smtClean="0"/>
              <a:t>Baron &amp; Kenny (1986)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64470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is mediation assessed?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“</a:t>
            </a:r>
            <a:r>
              <a:rPr lang="en-US" dirty="0" err="1" smtClean="0"/>
              <a:t>Sobel</a:t>
            </a:r>
            <a:r>
              <a:rPr lang="en-US" dirty="0" smtClean="0"/>
              <a:t> Test” method</a:t>
            </a:r>
            <a:r>
              <a:rPr lang="en-US" baseline="30000" dirty="0" smtClean="0"/>
              <a:t>1</a:t>
            </a:r>
            <a:endParaRPr lang="en-US" dirty="0" smtClean="0"/>
          </a:p>
          <a:p>
            <a:pPr lvl="1"/>
            <a:r>
              <a:rPr lang="en-US" dirty="0" smtClean="0"/>
              <a:t>Sometimes called the “delta method”</a:t>
            </a:r>
          </a:p>
          <a:p>
            <a:pPr lvl="1"/>
            <a:r>
              <a:rPr lang="en-US" dirty="0" smtClean="0"/>
              <a:t>Simple formula that approximates</a:t>
            </a:r>
            <a:br>
              <a:rPr lang="en-US" dirty="0" smtClean="0"/>
            </a:br>
            <a:r>
              <a:rPr lang="en-US" dirty="0" smtClean="0"/>
              <a:t>the standard error of </a:t>
            </a:r>
            <a:r>
              <a:rPr lang="en-US" dirty="0" err="1" smtClean="0"/>
              <a:t>ab</a:t>
            </a:r>
            <a:endParaRPr lang="en-US" dirty="0" smtClean="0"/>
          </a:p>
          <a:p>
            <a:pPr lvl="1"/>
            <a:r>
              <a:rPr lang="en-US" dirty="0" smtClean="0"/>
              <a:t>Very low power</a:t>
            </a:r>
            <a:r>
              <a:rPr lang="en-US" baseline="30000" dirty="0" smtClean="0"/>
              <a:t>2</a:t>
            </a:r>
            <a:r>
              <a:rPr lang="en-US" dirty="0" smtClean="0"/>
              <a:t> (due to</a:t>
            </a:r>
            <a:br>
              <a:rPr lang="en-US" dirty="0" smtClean="0"/>
            </a:br>
            <a:r>
              <a:rPr lang="en-US" dirty="0" smtClean="0"/>
              <a:t>mismatch between assumed</a:t>
            </a:r>
            <a:br>
              <a:rPr lang="en-US" dirty="0" smtClean="0"/>
            </a:br>
            <a:r>
              <a:rPr lang="en-US" dirty="0" smtClean="0"/>
              <a:t>&amp; actual distribution of </a:t>
            </a:r>
            <a:r>
              <a:rPr lang="en-US" dirty="0" err="1" smtClean="0"/>
              <a:t>ab</a:t>
            </a:r>
            <a:r>
              <a:rPr lang="en-US" dirty="0" smtClean="0"/>
              <a:t>)</a:t>
            </a:r>
          </a:p>
        </p:txBody>
      </p:sp>
      <p:sp>
        <p:nvSpPr>
          <p:cNvPr id="27" name="Content Placeholder 2"/>
          <p:cNvSpPr txBox="1">
            <a:spLocks/>
          </p:cNvSpPr>
          <p:nvPr/>
        </p:nvSpPr>
        <p:spPr>
          <a:xfrm>
            <a:off x="3962400" y="5860804"/>
            <a:ext cx="5181600" cy="997196"/>
          </a:xfrm>
          <a:prstGeom prst="rect">
            <a:avLst/>
          </a:prstGeom>
        </p:spPr>
        <p:txBody>
          <a:bodyPr vert="horz" wrap="square" lIns="91440" tIns="91440" rIns="91440" bIns="91440" rtlCol="0" anchor="b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2400" baseline="30000" dirty="0" smtClean="0"/>
              <a:t>1</a:t>
            </a:r>
            <a:r>
              <a:rPr lang="en-US" sz="2400" dirty="0" smtClean="0"/>
              <a:t>Sobel (1982)</a:t>
            </a:r>
          </a:p>
          <a:p>
            <a:pPr marL="0" indent="0" algn="r">
              <a:buNone/>
            </a:pPr>
            <a:r>
              <a:rPr lang="en-US" sz="2400" baseline="30000" dirty="0" smtClean="0"/>
              <a:t>2</a:t>
            </a:r>
            <a:r>
              <a:rPr lang="en-US" sz="2400" dirty="0" smtClean="0"/>
              <a:t>MacKinnon, </a:t>
            </a:r>
            <a:r>
              <a:rPr lang="en-US" sz="2400" dirty="0" err="1" smtClean="0"/>
              <a:t>Warsi</a:t>
            </a:r>
            <a:r>
              <a:rPr lang="en-US" sz="2400" dirty="0" smtClean="0"/>
              <a:t>, &amp; Dwyer (1995)</a:t>
            </a:r>
            <a:endParaRPr lang="en-US" sz="2400" dirty="0"/>
          </a:p>
        </p:txBody>
      </p:sp>
      <p:grpSp>
        <p:nvGrpSpPr>
          <p:cNvPr id="21" name="Group 20"/>
          <p:cNvGrpSpPr/>
          <p:nvPr/>
        </p:nvGrpSpPr>
        <p:grpSpPr>
          <a:xfrm>
            <a:off x="5943600" y="3686652"/>
            <a:ext cx="2667000" cy="2028348"/>
            <a:chOff x="5943600" y="3686652"/>
            <a:chExt cx="2667000" cy="2028348"/>
          </a:xfrm>
        </p:grpSpPr>
        <p:grpSp>
          <p:nvGrpSpPr>
            <p:cNvPr id="22" name="Group 21"/>
            <p:cNvGrpSpPr/>
            <p:nvPr/>
          </p:nvGrpSpPr>
          <p:grpSpPr>
            <a:xfrm>
              <a:off x="5943600" y="3686652"/>
              <a:ext cx="2667000" cy="2028348"/>
              <a:chOff x="3126106" y="4220052"/>
              <a:chExt cx="2667000" cy="2028348"/>
            </a:xfrm>
          </p:grpSpPr>
          <p:sp>
            <p:nvSpPr>
              <p:cNvPr id="31" name="Content Placeholder 2"/>
              <p:cNvSpPr txBox="1">
                <a:spLocks/>
              </p:cNvSpPr>
              <p:nvPr/>
            </p:nvSpPr>
            <p:spPr>
              <a:xfrm>
                <a:off x="4116706" y="5081826"/>
                <a:ext cx="779144" cy="861774"/>
              </a:xfrm>
              <a:prstGeom prst="rect">
                <a:avLst/>
              </a:prstGeom>
            </p:spPr>
            <p:txBody>
              <a:bodyPr vert="horz" wrap="square" lIns="91440" tIns="91440" rIns="91440" bIns="91440" rtlCol="0" anchor="ctr" anchorCtr="0">
                <a:sp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4400" dirty="0" smtClean="0"/>
                  <a:t>c'</a:t>
                </a:r>
                <a:endParaRPr lang="en-US" sz="4400" dirty="0"/>
              </a:p>
            </p:txBody>
          </p:sp>
          <p:sp>
            <p:nvSpPr>
              <p:cNvPr id="32" name="Content Placeholder 2"/>
              <p:cNvSpPr txBox="1">
                <a:spLocks/>
              </p:cNvSpPr>
              <p:nvPr/>
            </p:nvSpPr>
            <p:spPr>
              <a:xfrm>
                <a:off x="3126106" y="5386626"/>
                <a:ext cx="274319" cy="861774"/>
              </a:xfrm>
              <a:prstGeom prst="rect">
                <a:avLst/>
              </a:prstGeom>
            </p:spPr>
            <p:txBody>
              <a:bodyPr vert="horz" wrap="square" lIns="91440" tIns="91440" rIns="91440" bIns="91440" rtlCol="0" anchor="ctr" anchorCtr="0">
                <a:sp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4400" dirty="0" smtClean="0"/>
                  <a:t>X</a:t>
                </a:r>
                <a:endParaRPr lang="en-US" sz="4400" dirty="0"/>
              </a:p>
            </p:txBody>
          </p:sp>
          <p:sp>
            <p:nvSpPr>
              <p:cNvPr id="33" name="Content Placeholder 2"/>
              <p:cNvSpPr txBox="1">
                <a:spLocks/>
              </p:cNvSpPr>
              <p:nvPr/>
            </p:nvSpPr>
            <p:spPr>
              <a:xfrm>
                <a:off x="5518787" y="5386626"/>
                <a:ext cx="274319" cy="861774"/>
              </a:xfrm>
              <a:prstGeom prst="rect">
                <a:avLst/>
              </a:prstGeom>
            </p:spPr>
            <p:txBody>
              <a:bodyPr vert="horz" wrap="square" lIns="91440" tIns="91440" rIns="91440" bIns="91440" rtlCol="0" anchor="ctr" anchorCtr="0">
                <a:sp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4400" dirty="0" smtClean="0"/>
                  <a:t>Y</a:t>
                </a:r>
                <a:endParaRPr lang="en-US" sz="4400" dirty="0"/>
              </a:p>
            </p:txBody>
          </p:sp>
          <p:cxnSp>
            <p:nvCxnSpPr>
              <p:cNvPr id="34" name="Straight Arrow Connector 33"/>
              <p:cNvCxnSpPr/>
              <p:nvPr/>
            </p:nvCxnSpPr>
            <p:spPr>
              <a:xfrm>
                <a:off x="3545206" y="5817513"/>
                <a:ext cx="1828800" cy="0"/>
              </a:xfrm>
              <a:prstGeom prst="straightConnector1">
                <a:avLst/>
              </a:prstGeom>
              <a:ln w="508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Content Placeholder 2"/>
              <p:cNvSpPr txBox="1">
                <a:spLocks/>
              </p:cNvSpPr>
              <p:nvPr/>
            </p:nvSpPr>
            <p:spPr>
              <a:xfrm>
                <a:off x="4171000" y="4220052"/>
                <a:ext cx="577213" cy="861774"/>
              </a:xfrm>
              <a:prstGeom prst="rect">
                <a:avLst/>
              </a:prstGeom>
            </p:spPr>
            <p:txBody>
              <a:bodyPr vert="horz" wrap="square" lIns="91440" tIns="91440" rIns="91440" bIns="91440" rtlCol="0" anchor="ctr" anchorCtr="0">
                <a:sp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4400" dirty="0" smtClean="0"/>
                  <a:t>M</a:t>
                </a:r>
                <a:endParaRPr lang="en-US" sz="4400" dirty="0"/>
              </a:p>
            </p:txBody>
          </p:sp>
        </p:grpSp>
        <p:cxnSp>
          <p:nvCxnSpPr>
            <p:cNvPr id="23" name="Straight Arrow Connector 22"/>
            <p:cNvCxnSpPr/>
            <p:nvPr/>
          </p:nvCxnSpPr>
          <p:spPr>
            <a:xfrm flipV="1">
              <a:off x="6246494" y="4343400"/>
              <a:ext cx="685800" cy="685800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>
              <a:off x="7593331" y="4343400"/>
              <a:ext cx="685800" cy="685800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Content Placeholder 2"/>
            <p:cNvSpPr txBox="1">
              <a:spLocks/>
            </p:cNvSpPr>
            <p:nvPr/>
          </p:nvSpPr>
          <p:spPr>
            <a:xfrm>
              <a:off x="6000750" y="4091226"/>
              <a:ext cx="779144" cy="861774"/>
            </a:xfrm>
            <a:prstGeom prst="rect">
              <a:avLst/>
            </a:prstGeom>
          </p:spPr>
          <p:txBody>
            <a:bodyPr vert="horz" wrap="square" lIns="91440" tIns="91440" rIns="91440" bIns="91440" rtlCol="0" anchor="ctr" anchorCtr="0">
              <a:sp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4400" dirty="0" smtClean="0"/>
                <a:t>a</a:t>
              </a:r>
              <a:endParaRPr lang="en-US" sz="4400" dirty="0"/>
            </a:p>
          </p:txBody>
        </p:sp>
        <p:sp>
          <p:nvSpPr>
            <p:cNvPr id="30" name="Content Placeholder 2"/>
            <p:cNvSpPr txBox="1">
              <a:spLocks/>
            </p:cNvSpPr>
            <p:nvPr/>
          </p:nvSpPr>
          <p:spPr>
            <a:xfrm>
              <a:off x="7772400" y="4064913"/>
              <a:ext cx="779144" cy="861774"/>
            </a:xfrm>
            <a:prstGeom prst="rect">
              <a:avLst/>
            </a:prstGeom>
          </p:spPr>
          <p:txBody>
            <a:bodyPr vert="horz" wrap="square" lIns="91440" tIns="91440" rIns="91440" bIns="91440" rtlCol="0" anchor="ctr" anchorCtr="0">
              <a:sp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4400" dirty="0" smtClean="0"/>
                <a:t>b</a:t>
              </a:r>
              <a:endParaRPr lang="en-US" sz="4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67437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is mediation assessed?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“Bootstrap” method</a:t>
            </a:r>
            <a:r>
              <a:rPr lang="en-US" baseline="30000" dirty="0" smtClean="0"/>
              <a:t>1</a:t>
            </a:r>
            <a:endParaRPr lang="en-US" dirty="0" smtClean="0"/>
          </a:p>
          <a:p>
            <a:pPr lvl="1"/>
            <a:r>
              <a:rPr lang="en-US" dirty="0" smtClean="0"/>
              <a:t>Non-parametric method involving</a:t>
            </a:r>
            <a:br>
              <a:rPr lang="en-US" dirty="0" smtClean="0"/>
            </a:br>
            <a:r>
              <a:rPr lang="en-US" dirty="0" smtClean="0"/>
              <a:t>sampling with replacement</a:t>
            </a:r>
          </a:p>
          <a:p>
            <a:pPr lvl="1"/>
            <a:r>
              <a:rPr lang="en-US" dirty="0" smtClean="0"/>
              <a:t>Confidence intervals derived</a:t>
            </a:r>
            <a:br>
              <a:rPr lang="en-US" dirty="0" smtClean="0"/>
            </a:br>
            <a:r>
              <a:rPr lang="en-US" dirty="0" smtClean="0"/>
              <a:t>from</a:t>
            </a:r>
            <a:r>
              <a:rPr lang="en-US" dirty="0"/>
              <a:t> </a:t>
            </a:r>
            <a:r>
              <a:rPr lang="en-US" dirty="0" smtClean="0"/>
              <a:t>bootstrap sample (e.g.,</a:t>
            </a:r>
            <a:br>
              <a:rPr lang="en-US" dirty="0" smtClean="0"/>
            </a:br>
            <a:r>
              <a:rPr lang="en-US" dirty="0" smtClean="0"/>
              <a:t>bias corrected, percentile)</a:t>
            </a:r>
          </a:p>
          <a:p>
            <a:pPr lvl="1"/>
            <a:r>
              <a:rPr lang="en-US" dirty="0" smtClean="0"/>
              <a:t>Recent concerns that</a:t>
            </a:r>
            <a:br>
              <a:rPr lang="en-US" dirty="0" smtClean="0"/>
            </a:br>
            <a:r>
              <a:rPr lang="en-US" dirty="0" smtClean="0"/>
              <a:t>BC intervals too liberal</a:t>
            </a:r>
            <a:r>
              <a:rPr lang="en-US" baseline="30000" dirty="0" smtClean="0"/>
              <a:t>2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27" name="Content Placeholder 2"/>
          <p:cNvSpPr txBox="1">
            <a:spLocks/>
          </p:cNvSpPr>
          <p:nvPr/>
        </p:nvSpPr>
        <p:spPr>
          <a:xfrm>
            <a:off x="3962400" y="5860804"/>
            <a:ext cx="5181600" cy="997196"/>
          </a:xfrm>
          <a:prstGeom prst="rect">
            <a:avLst/>
          </a:prstGeom>
        </p:spPr>
        <p:txBody>
          <a:bodyPr vert="horz" wrap="square" lIns="91440" tIns="91440" rIns="91440" bIns="91440" rtlCol="0" anchor="b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2400" baseline="30000" dirty="0" smtClean="0"/>
              <a:t>1</a:t>
            </a:r>
            <a:r>
              <a:rPr lang="en-US" sz="2400" dirty="0" smtClean="0"/>
              <a:t>Shrout &amp; Bolger (2002)</a:t>
            </a:r>
          </a:p>
          <a:p>
            <a:pPr marL="0" indent="0" algn="r">
              <a:buNone/>
            </a:pPr>
            <a:r>
              <a:rPr lang="en-US" sz="2400" baseline="30000" dirty="0" smtClean="0"/>
              <a:t>2</a:t>
            </a:r>
            <a:r>
              <a:rPr lang="en-US" sz="2400" dirty="0" smtClean="0"/>
              <a:t>Fritz, Taylor, and MacKinnon (2012)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5943600" y="3686652"/>
            <a:ext cx="2667000" cy="2028348"/>
            <a:chOff x="5943600" y="3686652"/>
            <a:chExt cx="2667000" cy="2028348"/>
          </a:xfrm>
        </p:grpSpPr>
        <p:grpSp>
          <p:nvGrpSpPr>
            <p:cNvPr id="6" name="Group 5"/>
            <p:cNvGrpSpPr/>
            <p:nvPr/>
          </p:nvGrpSpPr>
          <p:grpSpPr>
            <a:xfrm>
              <a:off x="5943600" y="3686652"/>
              <a:ext cx="2667000" cy="2028348"/>
              <a:chOff x="3126106" y="4220052"/>
              <a:chExt cx="2667000" cy="2028348"/>
            </a:xfrm>
          </p:grpSpPr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4116706" y="5081826"/>
                <a:ext cx="779144" cy="861774"/>
              </a:xfrm>
              <a:prstGeom prst="rect">
                <a:avLst/>
              </a:prstGeom>
            </p:spPr>
            <p:txBody>
              <a:bodyPr vert="horz" wrap="square" lIns="91440" tIns="91440" rIns="91440" bIns="91440" rtlCol="0" anchor="ctr" anchorCtr="0">
                <a:sp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4400" dirty="0" smtClean="0"/>
                  <a:t>c'</a:t>
                </a:r>
                <a:endParaRPr lang="en-US" sz="4400" dirty="0"/>
              </a:p>
            </p:txBody>
          </p:sp>
          <p:sp>
            <p:nvSpPr>
              <p:cNvPr id="12" name="Content Placeholder 2"/>
              <p:cNvSpPr txBox="1">
                <a:spLocks/>
              </p:cNvSpPr>
              <p:nvPr/>
            </p:nvSpPr>
            <p:spPr>
              <a:xfrm>
                <a:off x="3126106" y="5386626"/>
                <a:ext cx="274319" cy="861774"/>
              </a:xfrm>
              <a:prstGeom prst="rect">
                <a:avLst/>
              </a:prstGeom>
            </p:spPr>
            <p:txBody>
              <a:bodyPr vert="horz" wrap="square" lIns="91440" tIns="91440" rIns="91440" bIns="91440" rtlCol="0" anchor="ctr" anchorCtr="0">
                <a:sp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4400" dirty="0" smtClean="0"/>
                  <a:t>X</a:t>
                </a:r>
                <a:endParaRPr lang="en-US" sz="4400" dirty="0"/>
              </a:p>
            </p:txBody>
          </p:sp>
          <p:sp>
            <p:nvSpPr>
              <p:cNvPr id="13" name="Content Placeholder 2"/>
              <p:cNvSpPr txBox="1">
                <a:spLocks/>
              </p:cNvSpPr>
              <p:nvPr/>
            </p:nvSpPr>
            <p:spPr>
              <a:xfrm>
                <a:off x="5518787" y="5386626"/>
                <a:ext cx="274319" cy="861774"/>
              </a:xfrm>
              <a:prstGeom prst="rect">
                <a:avLst/>
              </a:prstGeom>
            </p:spPr>
            <p:txBody>
              <a:bodyPr vert="horz" wrap="square" lIns="91440" tIns="91440" rIns="91440" bIns="91440" rtlCol="0" anchor="ctr" anchorCtr="0">
                <a:sp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4400" dirty="0" smtClean="0"/>
                  <a:t>Y</a:t>
                </a:r>
                <a:endParaRPr lang="en-US" sz="4400" dirty="0"/>
              </a:p>
            </p:txBody>
          </p:sp>
          <p:cxnSp>
            <p:nvCxnSpPr>
              <p:cNvPr id="14" name="Straight Arrow Connector 13"/>
              <p:cNvCxnSpPr/>
              <p:nvPr/>
            </p:nvCxnSpPr>
            <p:spPr>
              <a:xfrm>
                <a:off x="3545206" y="5817513"/>
                <a:ext cx="1828800" cy="0"/>
              </a:xfrm>
              <a:prstGeom prst="straightConnector1">
                <a:avLst/>
              </a:prstGeom>
              <a:ln w="508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Content Placeholder 2"/>
              <p:cNvSpPr txBox="1">
                <a:spLocks/>
              </p:cNvSpPr>
              <p:nvPr/>
            </p:nvSpPr>
            <p:spPr>
              <a:xfrm>
                <a:off x="4171000" y="4220052"/>
                <a:ext cx="577213" cy="861774"/>
              </a:xfrm>
              <a:prstGeom prst="rect">
                <a:avLst/>
              </a:prstGeom>
            </p:spPr>
            <p:txBody>
              <a:bodyPr vert="horz" wrap="square" lIns="91440" tIns="91440" rIns="91440" bIns="91440" rtlCol="0" anchor="ctr" anchorCtr="0">
                <a:sp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4400" dirty="0" smtClean="0"/>
                  <a:t>M</a:t>
                </a:r>
                <a:endParaRPr lang="en-US" sz="4400" dirty="0"/>
              </a:p>
            </p:txBody>
          </p:sp>
        </p:grpSp>
        <p:cxnSp>
          <p:nvCxnSpPr>
            <p:cNvPr id="7" name="Straight Arrow Connector 6"/>
            <p:cNvCxnSpPr/>
            <p:nvPr/>
          </p:nvCxnSpPr>
          <p:spPr>
            <a:xfrm flipV="1">
              <a:off x="6246494" y="4343400"/>
              <a:ext cx="685800" cy="685800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7593331" y="4343400"/>
              <a:ext cx="685800" cy="685800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Content Placeholder 2"/>
            <p:cNvSpPr txBox="1">
              <a:spLocks/>
            </p:cNvSpPr>
            <p:nvPr/>
          </p:nvSpPr>
          <p:spPr>
            <a:xfrm>
              <a:off x="6000750" y="4091226"/>
              <a:ext cx="779144" cy="861774"/>
            </a:xfrm>
            <a:prstGeom prst="rect">
              <a:avLst/>
            </a:prstGeom>
          </p:spPr>
          <p:txBody>
            <a:bodyPr vert="horz" wrap="square" lIns="91440" tIns="91440" rIns="91440" bIns="91440" rtlCol="0" anchor="ctr" anchorCtr="0">
              <a:sp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4400" dirty="0" smtClean="0"/>
                <a:t>a</a:t>
              </a:r>
              <a:endParaRPr lang="en-US" sz="4400" dirty="0"/>
            </a:p>
          </p:txBody>
        </p:sp>
        <p:sp>
          <p:nvSpPr>
            <p:cNvPr id="10" name="Content Placeholder 2"/>
            <p:cNvSpPr txBox="1">
              <a:spLocks/>
            </p:cNvSpPr>
            <p:nvPr/>
          </p:nvSpPr>
          <p:spPr>
            <a:xfrm>
              <a:off x="7772400" y="4064913"/>
              <a:ext cx="779144" cy="861774"/>
            </a:xfrm>
            <a:prstGeom prst="rect">
              <a:avLst/>
            </a:prstGeom>
          </p:spPr>
          <p:txBody>
            <a:bodyPr vert="horz" wrap="square" lIns="91440" tIns="91440" rIns="91440" bIns="91440" rtlCol="0" anchor="ctr" anchorCtr="0">
              <a:sp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4400" dirty="0" smtClean="0"/>
                <a:t>b</a:t>
              </a:r>
              <a:endParaRPr lang="en-US" sz="4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546252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4375</TotalTime>
  <Words>895</Words>
  <Application>Microsoft Office PowerPoint</Application>
  <PresentationFormat>On-screen Show (4:3)</PresentationFormat>
  <Paragraphs>310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Mediation: Background, Motivation, and Methodology</vt:lpstr>
      <vt:lpstr>Outline &amp; Goals</vt:lpstr>
      <vt:lpstr>But first...</vt:lpstr>
      <vt:lpstr>What is mediation?</vt:lpstr>
      <vt:lpstr>Why are people interested?</vt:lpstr>
      <vt:lpstr>How is mediation assessed?</vt:lpstr>
      <vt:lpstr>How is mediation assessed?</vt:lpstr>
      <vt:lpstr>How is mediation assessed?</vt:lpstr>
      <vt:lpstr>How is mediation assessed?</vt:lpstr>
      <vt:lpstr>How is mediation assessed?</vt:lpstr>
      <vt:lpstr>How is mediation assessed?</vt:lpstr>
      <vt:lpstr>Multiple Mediators</vt:lpstr>
      <vt:lpstr>Parallel mediators</vt:lpstr>
      <vt:lpstr>Parallel mediators</vt:lpstr>
      <vt:lpstr>Serial mediators</vt:lpstr>
      <vt:lpstr>Serial mediators</vt:lpstr>
      <vt:lpstr>Serial mediators</vt:lpstr>
      <vt:lpstr>Serial mediators</vt:lpstr>
      <vt:lpstr>Serial mediators</vt:lpstr>
      <vt:lpstr>An example</vt:lpstr>
      <vt:lpstr>Variables</vt:lpstr>
      <vt:lpstr>Single Mediators</vt:lpstr>
      <vt:lpstr>Parallel Mediators</vt:lpstr>
      <vt:lpstr>Serial Mediators</vt:lpstr>
      <vt:lpstr>Serial Mediators</vt:lpstr>
      <vt:lpstr>Serial Mediators</vt:lpstr>
      <vt:lpstr>Serial Mediators</vt:lpstr>
      <vt:lpstr>Serial Mediators</vt:lpstr>
      <vt:lpstr>Available Software</vt:lpstr>
      <vt:lpstr>Thanks!</vt:lpstr>
    </vt:vector>
  </TitlesOfParts>
  <Company>M. D. Anderson Cancer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Christie, Israel C</dc:creator>
  <cp:lastModifiedBy>Yu,Robert K</cp:lastModifiedBy>
  <cp:revision>116</cp:revision>
  <dcterms:created xsi:type="dcterms:W3CDTF">2013-05-17T20:40:36Z</dcterms:created>
  <dcterms:modified xsi:type="dcterms:W3CDTF">2014-10-30T19:46:40Z</dcterms:modified>
</cp:coreProperties>
</file>