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1" r:id="rId3"/>
    <p:sldId id="326" r:id="rId4"/>
    <p:sldId id="331" r:id="rId5"/>
    <p:sldId id="293" r:id="rId6"/>
    <p:sldId id="332" r:id="rId7"/>
    <p:sldId id="294" r:id="rId8"/>
    <p:sldId id="295" r:id="rId9"/>
    <p:sldId id="292" r:id="rId10"/>
    <p:sldId id="333" r:id="rId11"/>
    <p:sldId id="297" r:id="rId12"/>
    <p:sldId id="278" r:id="rId13"/>
    <p:sldId id="269" r:id="rId14"/>
    <p:sldId id="270" r:id="rId15"/>
    <p:sldId id="271" r:id="rId16"/>
    <p:sldId id="258" r:id="rId17"/>
    <p:sldId id="268" r:id="rId18"/>
    <p:sldId id="303" r:id="rId19"/>
    <p:sldId id="302" r:id="rId20"/>
    <p:sldId id="300" r:id="rId21"/>
    <p:sldId id="342" r:id="rId22"/>
    <p:sldId id="344" r:id="rId23"/>
    <p:sldId id="299" r:id="rId24"/>
    <p:sldId id="334" r:id="rId25"/>
    <p:sldId id="259" r:id="rId26"/>
    <p:sldId id="337" r:id="rId27"/>
    <p:sldId id="305" r:id="rId28"/>
    <p:sldId id="306" r:id="rId29"/>
    <p:sldId id="327" r:id="rId30"/>
    <p:sldId id="329" r:id="rId31"/>
    <p:sldId id="330" r:id="rId32"/>
    <p:sldId id="307" r:id="rId33"/>
    <p:sldId id="338" r:id="rId34"/>
    <p:sldId id="309" r:id="rId35"/>
    <p:sldId id="308" r:id="rId36"/>
    <p:sldId id="310" r:id="rId37"/>
    <p:sldId id="311" r:id="rId38"/>
    <p:sldId id="312" r:id="rId39"/>
    <p:sldId id="339" r:id="rId40"/>
    <p:sldId id="313" r:id="rId41"/>
    <p:sldId id="315" r:id="rId42"/>
    <p:sldId id="316" r:id="rId43"/>
    <p:sldId id="340" r:id="rId44"/>
    <p:sldId id="317" r:id="rId45"/>
    <p:sldId id="341" r:id="rId46"/>
    <p:sldId id="345" r:id="rId47"/>
    <p:sldId id="346" r:id="rId48"/>
    <p:sldId id="347" r:id="rId49"/>
    <p:sldId id="352" r:id="rId50"/>
    <p:sldId id="353" r:id="rId51"/>
    <p:sldId id="351" r:id="rId52"/>
    <p:sldId id="348" r:id="rId53"/>
    <p:sldId id="350" r:id="rId54"/>
    <p:sldId id="349" r:id="rId55"/>
    <p:sldId id="318" r:id="rId56"/>
    <p:sldId id="319" r:id="rId57"/>
    <p:sldId id="320" r:id="rId58"/>
    <p:sldId id="321" r:id="rId59"/>
    <p:sldId id="322" r:id="rId60"/>
    <p:sldId id="323" r:id="rId61"/>
    <p:sldId id="343" r:id="rId62"/>
    <p:sldId id="304" r:id="rId63"/>
    <p:sldId id="280" r:id="rId64"/>
    <p:sldId id="335" r:id="rId65"/>
    <p:sldId id="288" r:id="rId66"/>
    <p:sldId id="325" r:id="rId67"/>
    <p:sldId id="336" r:id="rId68"/>
    <p:sldId id="261" r:id="rId69"/>
    <p:sldId id="328" r:id="rId70"/>
    <p:sldId id="262" r:id="rId71"/>
    <p:sldId id="266" r:id="rId7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AFD9F-1D81-4AC2-88A5-CA0FCF37DCAB}"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6A735-4396-4555-8B4C-9A4E45F88A3D}" type="slidenum">
              <a:rPr lang="en-US" smtClean="0"/>
              <a:t>‹#›</a:t>
            </a:fld>
            <a:endParaRPr lang="en-US"/>
          </a:p>
        </p:txBody>
      </p:sp>
    </p:spTree>
    <p:extLst>
      <p:ext uri="{BB962C8B-B14F-4D97-AF65-F5344CB8AC3E}">
        <p14:creationId xmlns:p14="http://schemas.microsoft.com/office/powerpoint/2010/main" val="315583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AFD9F-1D81-4AC2-88A5-CA0FCF37DCAB}"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6A735-4396-4555-8B4C-9A4E45F88A3D}" type="slidenum">
              <a:rPr lang="en-US" smtClean="0"/>
              <a:t>‹#›</a:t>
            </a:fld>
            <a:endParaRPr lang="en-US"/>
          </a:p>
        </p:txBody>
      </p:sp>
    </p:spTree>
    <p:extLst>
      <p:ext uri="{BB962C8B-B14F-4D97-AF65-F5344CB8AC3E}">
        <p14:creationId xmlns:p14="http://schemas.microsoft.com/office/powerpoint/2010/main" val="388003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AFD9F-1D81-4AC2-88A5-CA0FCF37DCAB}"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6A735-4396-4555-8B4C-9A4E45F88A3D}" type="slidenum">
              <a:rPr lang="en-US" smtClean="0"/>
              <a:t>‹#›</a:t>
            </a:fld>
            <a:endParaRPr lang="en-US"/>
          </a:p>
        </p:txBody>
      </p:sp>
    </p:spTree>
    <p:extLst>
      <p:ext uri="{BB962C8B-B14F-4D97-AF65-F5344CB8AC3E}">
        <p14:creationId xmlns:p14="http://schemas.microsoft.com/office/powerpoint/2010/main" val="24683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AFD9F-1D81-4AC2-88A5-CA0FCF37DCAB}"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6A735-4396-4555-8B4C-9A4E45F88A3D}" type="slidenum">
              <a:rPr lang="en-US" smtClean="0"/>
              <a:t>‹#›</a:t>
            </a:fld>
            <a:endParaRPr lang="en-US"/>
          </a:p>
        </p:txBody>
      </p:sp>
    </p:spTree>
    <p:extLst>
      <p:ext uri="{BB962C8B-B14F-4D97-AF65-F5344CB8AC3E}">
        <p14:creationId xmlns:p14="http://schemas.microsoft.com/office/powerpoint/2010/main" val="31967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AFD9F-1D81-4AC2-88A5-CA0FCF37DCAB}" type="datetimeFigureOut">
              <a:rPr lang="en-US" smtClean="0"/>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6A735-4396-4555-8B4C-9A4E45F88A3D}" type="slidenum">
              <a:rPr lang="en-US" smtClean="0"/>
              <a:t>‹#›</a:t>
            </a:fld>
            <a:endParaRPr lang="en-US"/>
          </a:p>
        </p:txBody>
      </p:sp>
    </p:spTree>
    <p:extLst>
      <p:ext uri="{BB962C8B-B14F-4D97-AF65-F5344CB8AC3E}">
        <p14:creationId xmlns:p14="http://schemas.microsoft.com/office/powerpoint/2010/main" val="253282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AFD9F-1D81-4AC2-88A5-CA0FCF37DCAB}"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6A735-4396-4555-8B4C-9A4E45F88A3D}" type="slidenum">
              <a:rPr lang="en-US" smtClean="0"/>
              <a:t>‹#›</a:t>
            </a:fld>
            <a:endParaRPr lang="en-US"/>
          </a:p>
        </p:txBody>
      </p:sp>
    </p:spTree>
    <p:extLst>
      <p:ext uri="{BB962C8B-B14F-4D97-AF65-F5344CB8AC3E}">
        <p14:creationId xmlns:p14="http://schemas.microsoft.com/office/powerpoint/2010/main" val="137055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AFD9F-1D81-4AC2-88A5-CA0FCF37DCAB}" type="datetimeFigureOut">
              <a:rPr lang="en-US" smtClean="0"/>
              <a:t>9/9/2013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6A735-4396-4555-8B4C-9A4E45F88A3D}" type="slidenum">
              <a:rPr lang="en-US" smtClean="0"/>
              <a:t>‹#›</a:t>
            </a:fld>
            <a:endParaRPr lang="en-US"/>
          </a:p>
        </p:txBody>
      </p:sp>
    </p:spTree>
    <p:extLst>
      <p:ext uri="{BB962C8B-B14F-4D97-AF65-F5344CB8AC3E}">
        <p14:creationId xmlns:p14="http://schemas.microsoft.com/office/powerpoint/2010/main" val="335350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AFD9F-1D81-4AC2-88A5-CA0FCF37DCAB}" type="datetimeFigureOut">
              <a:rPr lang="en-US" smtClean="0"/>
              <a:t>9/9/2013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6A735-4396-4555-8B4C-9A4E45F88A3D}" type="slidenum">
              <a:rPr lang="en-US" smtClean="0"/>
              <a:t>‹#›</a:t>
            </a:fld>
            <a:endParaRPr lang="en-US"/>
          </a:p>
        </p:txBody>
      </p:sp>
    </p:spTree>
    <p:extLst>
      <p:ext uri="{BB962C8B-B14F-4D97-AF65-F5344CB8AC3E}">
        <p14:creationId xmlns:p14="http://schemas.microsoft.com/office/powerpoint/2010/main" val="24904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AFD9F-1D81-4AC2-88A5-CA0FCF37DCAB}" type="datetimeFigureOut">
              <a:rPr lang="en-US" smtClean="0"/>
              <a:t>9/9/2013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6A735-4396-4555-8B4C-9A4E45F88A3D}" type="slidenum">
              <a:rPr lang="en-US" smtClean="0"/>
              <a:t>‹#›</a:t>
            </a:fld>
            <a:endParaRPr lang="en-US"/>
          </a:p>
        </p:txBody>
      </p:sp>
    </p:spTree>
    <p:extLst>
      <p:ext uri="{BB962C8B-B14F-4D97-AF65-F5344CB8AC3E}">
        <p14:creationId xmlns:p14="http://schemas.microsoft.com/office/powerpoint/2010/main" val="388429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AFD9F-1D81-4AC2-88A5-CA0FCF37DCAB}"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6A735-4396-4555-8B4C-9A4E45F88A3D}" type="slidenum">
              <a:rPr lang="en-US" smtClean="0"/>
              <a:t>‹#›</a:t>
            </a:fld>
            <a:endParaRPr lang="en-US"/>
          </a:p>
        </p:txBody>
      </p:sp>
    </p:spTree>
    <p:extLst>
      <p:ext uri="{BB962C8B-B14F-4D97-AF65-F5344CB8AC3E}">
        <p14:creationId xmlns:p14="http://schemas.microsoft.com/office/powerpoint/2010/main" val="118521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AFD9F-1D81-4AC2-88A5-CA0FCF37DCAB}" type="datetimeFigureOut">
              <a:rPr lang="en-US" smtClean="0"/>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6A735-4396-4555-8B4C-9A4E45F88A3D}" type="slidenum">
              <a:rPr lang="en-US" smtClean="0"/>
              <a:t>‹#›</a:t>
            </a:fld>
            <a:endParaRPr lang="en-US"/>
          </a:p>
        </p:txBody>
      </p:sp>
    </p:spTree>
    <p:extLst>
      <p:ext uri="{BB962C8B-B14F-4D97-AF65-F5344CB8AC3E}">
        <p14:creationId xmlns:p14="http://schemas.microsoft.com/office/powerpoint/2010/main" val="150757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AFD9F-1D81-4AC2-88A5-CA0FCF37DCAB}" type="datetimeFigureOut">
              <a:rPr lang="en-US" smtClean="0"/>
              <a:t>9/9/2013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6A735-4396-4555-8B4C-9A4E45F88A3D}" type="slidenum">
              <a:rPr lang="en-US" smtClean="0"/>
              <a:t>‹#›</a:t>
            </a:fld>
            <a:endParaRPr lang="en-US"/>
          </a:p>
        </p:txBody>
      </p:sp>
    </p:spTree>
    <p:extLst>
      <p:ext uri="{BB962C8B-B14F-4D97-AF65-F5344CB8AC3E}">
        <p14:creationId xmlns:p14="http://schemas.microsoft.com/office/powerpoint/2010/main" val="335792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Electrophoresis" TargetMode="External"/><Relationship Id="rId2" Type="http://schemas.openxmlformats.org/officeDocument/2006/relationships/hyperlink" Target="http://en.wikipedia.org/wiki/Nucleobase" TargetMode="External"/><Relationship Id="rId1" Type="http://schemas.openxmlformats.org/officeDocument/2006/relationships/slideLayout" Target="../slideLayouts/slideLayout2.xml"/><Relationship Id="rId5" Type="http://schemas.openxmlformats.org/officeDocument/2006/relationships/hyperlink" Target="http://en.wikipedia.org/wiki/Washington_University_in_St._Louis" TargetMode="External"/><Relationship Id="rId4" Type="http://schemas.openxmlformats.org/officeDocument/2006/relationships/hyperlink" Target="http://en.wikipedia.org/wiki/Philip_Palmer_Green"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en.wikipedia.org/wiki/DNA_sequencing" TargetMode="External"/><Relationship Id="rId7" Type="http://schemas.openxmlformats.org/officeDocument/2006/relationships/image" Target="../media/image500.png"/><Relationship Id="rId2" Type="http://schemas.openxmlformats.org/officeDocument/2006/relationships/hyperlink" Target="http://en.wikipedia.org/wiki/Phred_base_calling" TargetMode="External"/><Relationship Id="rId1" Type="http://schemas.openxmlformats.org/officeDocument/2006/relationships/slideLayout" Target="../slideLayouts/slideLayout2.xml"/><Relationship Id="rId6" Type="http://schemas.openxmlformats.org/officeDocument/2006/relationships/hyperlink" Target="http://en.wikipedia.org/wiki/Phred_quality_score" TargetMode="External"/><Relationship Id="rId5" Type="http://schemas.openxmlformats.org/officeDocument/2006/relationships/hyperlink" Target="http://en.wikipedia.org/wiki/Nucleotide" TargetMode="External"/><Relationship Id="rId4" Type="http://schemas.openxmlformats.org/officeDocument/2006/relationships/hyperlink" Target="http://en.wikipedia.org/wiki/Human_Genome_Project"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en.wikipedia.org/wiki/Nucleotide_sequence" TargetMode="External"/><Relationship Id="rId7" Type="http://schemas.openxmlformats.org/officeDocument/2006/relationships/hyperlink" Target="http://en.wikipedia.org/wiki/Illumina_(company)" TargetMode="External"/><Relationship Id="rId2" Type="http://schemas.openxmlformats.org/officeDocument/2006/relationships/hyperlink" Target="http://en.wikipedia.org/wiki/File_format" TargetMode="External"/><Relationship Id="rId1" Type="http://schemas.openxmlformats.org/officeDocument/2006/relationships/slideLayout" Target="../slideLayouts/slideLayout2.xml"/><Relationship Id="rId6" Type="http://schemas.openxmlformats.org/officeDocument/2006/relationships/hyperlink" Target="http://en.wikipedia.org/wiki/FASTA_format" TargetMode="External"/><Relationship Id="rId5" Type="http://schemas.openxmlformats.org/officeDocument/2006/relationships/hyperlink" Target="http://en.wikipedia.org/wiki/Wellcome_Trust_Sanger_Institute" TargetMode="External"/><Relationship Id="rId4" Type="http://schemas.openxmlformats.org/officeDocument/2006/relationships/hyperlink" Target="http://en.wikipedia.org/wiki/ASCI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upload.wikimedia.org/wikipedia/commons/d/df/DNA_Sequencin_3_labeling_methods.jpg"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upload.wikimedia.org/wikipedia/commons/c/cb/Sequencing.jpg"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Electrophoresis" TargetMode="External"/><Relationship Id="rId2" Type="http://schemas.openxmlformats.org/officeDocument/2006/relationships/hyperlink" Target="http://en.wikipedia.org/wiki/Nucleobase" TargetMode="External"/><Relationship Id="rId1" Type="http://schemas.openxmlformats.org/officeDocument/2006/relationships/slideLayout" Target="../slideLayouts/slideLayout2.xml"/><Relationship Id="rId5" Type="http://schemas.openxmlformats.org/officeDocument/2006/relationships/hyperlink" Target="http://en.wikipedia.org/wiki/Washington_University_in_St._Louis" TargetMode="External"/><Relationship Id="rId4" Type="http://schemas.openxmlformats.org/officeDocument/2006/relationships/hyperlink" Target="http://en.wikipedia.org/wiki/Philip_Palmer_Green"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en.wikipedia.org/wiki/Consensus_sequence" TargetMode="External"/><Relationship Id="rId2" Type="http://schemas.openxmlformats.org/officeDocument/2006/relationships/hyperlink" Target="http://en.wikipedia.org/wiki/Overlapping_gene" TargetMode="External"/><Relationship Id="rId1" Type="http://schemas.openxmlformats.org/officeDocument/2006/relationships/slideLayout" Target="../slideLayouts/slideLayout2.xml"/><Relationship Id="rId6" Type="http://schemas.openxmlformats.org/officeDocument/2006/relationships/hyperlink" Target="http://en.wikipedia.org/wiki/Gene_mapping#Physical_Mapping" TargetMode="External"/><Relationship Id="rId5" Type="http://schemas.openxmlformats.org/officeDocument/2006/relationships/hyperlink" Target="http://en.wikipedia.org/wiki/Shotgun_sequencing#Hierarchical_Shotgun_sequencing" TargetMode="External"/><Relationship Id="rId4" Type="http://schemas.openxmlformats.org/officeDocument/2006/relationships/hyperlink" Target="http://en.wikipedia.org/wiki/Shotgun_sequencing#Whole_genome_shotgun_sequenc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752600"/>
            <a:ext cx="7924800" cy="3600986"/>
          </a:xfrm>
          <a:prstGeom prst="rect">
            <a:avLst/>
          </a:prstGeom>
          <a:noFill/>
        </p:spPr>
        <p:txBody>
          <a:bodyPr wrap="square" rtlCol="0">
            <a:spAutoFit/>
          </a:bodyPr>
          <a:lstStyle/>
          <a:p>
            <a:pPr algn="ctr"/>
            <a:r>
              <a:rPr lang="en-US" sz="3600" dirty="0" smtClean="0">
                <a:solidFill>
                  <a:srgbClr val="00B0F0"/>
                </a:solidFill>
              </a:rPr>
              <a:t>Understanding </a:t>
            </a:r>
          </a:p>
          <a:p>
            <a:pPr algn="ctr"/>
            <a:r>
              <a:rPr lang="en-US" sz="3600" dirty="0" smtClean="0">
                <a:solidFill>
                  <a:srgbClr val="00B0F0"/>
                </a:solidFill>
              </a:rPr>
              <a:t>Next Generation Sequencing (NGS) Technology</a:t>
            </a:r>
          </a:p>
          <a:p>
            <a:pPr algn="ctr"/>
            <a:endParaRPr lang="en-US" dirty="0">
              <a:solidFill>
                <a:srgbClr val="00B0F0"/>
              </a:solidFill>
            </a:endParaRPr>
          </a:p>
          <a:p>
            <a:pPr algn="ctr"/>
            <a:endParaRPr lang="en-US" dirty="0" smtClean="0">
              <a:solidFill>
                <a:srgbClr val="00B0F0"/>
              </a:solidFill>
            </a:endParaRPr>
          </a:p>
          <a:p>
            <a:pPr algn="ctr"/>
            <a:endParaRPr lang="en-US" dirty="0">
              <a:solidFill>
                <a:srgbClr val="00B0F0"/>
              </a:solidFill>
            </a:endParaRPr>
          </a:p>
          <a:p>
            <a:pPr algn="ctr"/>
            <a:endParaRPr lang="en-US" dirty="0" smtClean="0">
              <a:solidFill>
                <a:srgbClr val="00B0F0"/>
              </a:solidFill>
            </a:endParaRPr>
          </a:p>
          <a:p>
            <a:pPr algn="ctr"/>
            <a:r>
              <a:rPr lang="en-US" sz="2400" dirty="0" smtClean="0">
                <a:solidFill>
                  <a:schemeClr val="bg1">
                    <a:lumMod val="50000"/>
                  </a:schemeClr>
                </a:solidFill>
              </a:rPr>
              <a:t>Robert Yu</a:t>
            </a:r>
          </a:p>
          <a:p>
            <a:pPr algn="ctr"/>
            <a:r>
              <a:rPr lang="en-US" sz="2400" dirty="0" smtClean="0">
                <a:solidFill>
                  <a:schemeClr val="bg1">
                    <a:lumMod val="50000"/>
                  </a:schemeClr>
                </a:solidFill>
              </a:rPr>
              <a:t>September 2013</a:t>
            </a:r>
            <a:endParaRPr lang="en-US" sz="2400" dirty="0">
              <a:solidFill>
                <a:schemeClr val="bg1">
                  <a:lumMod val="50000"/>
                </a:schemeClr>
              </a:solidFill>
            </a:endParaRPr>
          </a:p>
        </p:txBody>
      </p:sp>
    </p:spTree>
    <p:extLst>
      <p:ext uri="{BB962C8B-B14F-4D97-AF65-F5344CB8AC3E}">
        <p14:creationId xmlns:p14="http://schemas.microsoft.com/office/powerpoint/2010/main" val="427705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Next Generation Sequencing Technology</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sp>
        <p:nvSpPr>
          <p:cNvPr id="8" name="Rectangle 7"/>
          <p:cNvSpPr/>
          <p:nvPr/>
        </p:nvSpPr>
        <p:spPr>
          <a:xfrm>
            <a:off x="2095500" y="2819400"/>
            <a:ext cx="4953000" cy="523220"/>
          </a:xfrm>
          <a:prstGeom prst="rect">
            <a:avLst/>
          </a:prstGeom>
        </p:spPr>
        <p:txBody>
          <a:bodyPr wrap="square">
            <a:spAutoFit/>
          </a:bodyPr>
          <a:lstStyle/>
          <a:p>
            <a:pPr algn="ctr">
              <a:buSzPct val="135000"/>
            </a:pPr>
            <a:r>
              <a:rPr lang="en-US" sz="2800" dirty="0" smtClean="0">
                <a:solidFill>
                  <a:schemeClr val="tx2">
                    <a:lumMod val="60000"/>
                    <a:lumOff val="40000"/>
                  </a:schemeClr>
                </a:solidFill>
              </a:rPr>
              <a:t>NGS Technology</a:t>
            </a:r>
          </a:p>
        </p:txBody>
      </p:sp>
    </p:spTree>
    <p:extLst>
      <p:ext uri="{BB962C8B-B14F-4D97-AF65-F5344CB8AC3E}">
        <p14:creationId xmlns:p14="http://schemas.microsoft.com/office/powerpoint/2010/main" val="2575222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How Does Next Generation Sequencing Work?</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http://www.broadinstitute.org/gatk/guide/topic?name=best-practices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70914"/>
            <a:ext cx="5503400" cy="520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66800" y="609600"/>
            <a:ext cx="6096001" cy="369332"/>
          </a:xfrm>
          <a:prstGeom prst="rect">
            <a:avLst/>
          </a:prstGeom>
          <a:noFill/>
        </p:spPr>
        <p:txBody>
          <a:bodyPr wrap="square" rtlCol="0">
            <a:spAutoFit/>
          </a:bodyPr>
          <a:lstStyle/>
          <a:p>
            <a:r>
              <a:rPr lang="en-US" dirty="0" smtClean="0">
                <a:solidFill>
                  <a:schemeClr val="tx2">
                    <a:lumMod val="60000"/>
                    <a:lumOff val="40000"/>
                  </a:schemeClr>
                </a:solidFill>
              </a:rPr>
              <a:t>Schematic Overview of Large-scale of DNA Sequencing</a:t>
            </a:r>
            <a:endParaRPr lang="en-US" dirty="0">
              <a:solidFill>
                <a:schemeClr val="tx2">
                  <a:lumMod val="60000"/>
                  <a:lumOff val="40000"/>
                </a:schemeClr>
              </a:solidFill>
            </a:endParaRPr>
          </a:p>
        </p:txBody>
      </p:sp>
    </p:spTree>
    <p:extLst>
      <p:ext uri="{BB962C8B-B14F-4D97-AF65-F5344CB8AC3E}">
        <p14:creationId xmlns:p14="http://schemas.microsoft.com/office/powerpoint/2010/main" val="907059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a:t>
            </a:r>
            <a:r>
              <a:rPr lang="en-US" sz="1600" dirty="0" smtClean="0">
                <a:solidFill>
                  <a:schemeClr val="accent6">
                    <a:lumMod val="50000"/>
                  </a:schemeClr>
                </a:solidFill>
              </a:rPr>
              <a:t>Next Generation Sequencing Technology – </a:t>
            </a:r>
            <a:r>
              <a:rPr lang="en-US" sz="1600" dirty="0" err="1" smtClean="0">
                <a:solidFill>
                  <a:schemeClr val="accent6">
                    <a:lumMod val="50000"/>
                  </a:schemeClr>
                </a:solidFill>
              </a:rPr>
              <a:t>Illumina</a:t>
            </a:r>
            <a:r>
              <a:rPr lang="en-US" sz="1600" dirty="0" smtClean="0">
                <a:solidFill>
                  <a:schemeClr val="accent6">
                    <a:lumMod val="50000"/>
                  </a:schemeClr>
                </a:solidFill>
              </a:rPr>
              <a:t> Approach</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http://res.illumina.com/documents/products/illumina_sequencing_introduction.pdf</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640" y="2667000"/>
            <a:ext cx="641940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84255" y="609600"/>
            <a:ext cx="7375489" cy="1877437"/>
          </a:xfrm>
          <a:prstGeom prst="rect">
            <a:avLst/>
          </a:prstGeom>
        </p:spPr>
        <p:txBody>
          <a:bodyPr wrap="square">
            <a:spAutoFit/>
          </a:bodyPr>
          <a:lstStyle/>
          <a:p>
            <a:r>
              <a:rPr lang="en-US" sz="2000" dirty="0" smtClean="0">
                <a:solidFill>
                  <a:schemeClr val="tx2">
                    <a:lumMod val="60000"/>
                    <a:lumOff val="40000"/>
                  </a:schemeClr>
                </a:solidFill>
              </a:rPr>
              <a:t>Commercialized NGS </a:t>
            </a:r>
            <a:endParaRPr lang="en-US" sz="2000" dirty="0">
              <a:solidFill>
                <a:schemeClr val="tx2">
                  <a:lumMod val="60000"/>
                  <a:lumOff val="40000"/>
                </a:schemeClr>
              </a:solidFill>
            </a:endParaRPr>
          </a:p>
          <a:p>
            <a:r>
              <a:rPr lang="en-US" sz="1600" dirty="0" smtClean="0"/>
              <a:t>The </a:t>
            </a:r>
            <a:r>
              <a:rPr lang="en-US" sz="1600" dirty="0" err="1"/>
              <a:t>gDNA</a:t>
            </a:r>
            <a:r>
              <a:rPr lang="en-US" sz="1600" dirty="0"/>
              <a:t> </a:t>
            </a:r>
            <a:r>
              <a:rPr lang="en-US" sz="1600" dirty="0" smtClean="0"/>
              <a:t>(</a:t>
            </a:r>
            <a:r>
              <a:rPr lang="en-US" sz="1600" dirty="0" smtClean="0">
                <a:solidFill>
                  <a:srgbClr val="FF0000"/>
                </a:solidFill>
              </a:rPr>
              <a:t>genomic DNA</a:t>
            </a:r>
            <a:r>
              <a:rPr lang="en-US" sz="1600" dirty="0" smtClean="0"/>
              <a:t>) is </a:t>
            </a:r>
            <a:r>
              <a:rPr lang="en-US" sz="1600" dirty="0"/>
              <a:t>first fragmented into a library of small segments that can be uniformly and accurately sequenced in millions of parallel reactions. The newly identified strings of bases, called </a:t>
            </a:r>
            <a:r>
              <a:rPr lang="en-US" sz="1600" dirty="0">
                <a:solidFill>
                  <a:srgbClr val="FF0000"/>
                </a:solidFill>
              </a:rPr>
              <a:t>reads</a:t>
            </a:r>
            <a:r>
              <a:rPr lang="en-US" sz="1600" dirty="0"/>
              <a:t>, are then reassembled using a known reference genome as a scaffold (</a:t>
            </a:r>
            <a:r>
              <a:rPr lang="en-US" sz="1600" dirty="0" err="1">
                <a:solidFill>
                  <a:srgbClr val="FF0000"/>
                </a:solidFill>
              </a:rPr>
              <a:t>resequencing</a:t>
            </a:r>
            <a:r>
              <a:rPr lang="en-US" sz="1600" dirty="0"/>
              <a:t>), or in the absence of a reference genome (</a:t>
            </a:r>
            <a:r>
              <a:rPr lang="en-US" sz="1600" i="1" dirty="0">
                <a:solidFill>
                  <a:srgbClr val="FF0000"/>
                </a:solidFill>
              </a:rPr>
              <a:t>de novo</a:t>
            </a:r>
            <a:r>
              <a:rPr lang="en-US" sz="1600" dirty="0">
                <a:solidFill>
                  <a:srgbClr val="FF0000"/>
                </a:solidFill>
              </a:rPr>
              <a:t> sequencing</a:t>
            </a:r>
            <a:r>
              <a:rPr lang="en-US" sz="1600" dirty="0"/>
              <a:t>). The full set of aligned reads reveals the entire sequence of each chromosome in the </a:t>
            </a:r>
            <a:r>
              <a:rPr lang="en-US" sz="1600" dirty="0" err="1"/>
              <a:t>gDNA</a:t>
            </a:r>
            <a:r>
              <a:rPr lang="en-US" sz="1600" dirty="0"/>
              <a:t> </a:t>
            </a:r>
            <a:r>
              <a:rPr lang="en-US" sz="1600" dirty="0" smtClean="0"/>
              <a:t>sample. </a:t>
            </a:r>
            <a:endParaRPr lang="en-US" sz="1600" dirty="0"/>
          </a:p>
        </p:txBody>
      </p:sp>
    </p:spTree>
    <p:extLst>
      <p:ext uri="{BB962C8B-B14F-4D97-AF65-F5344CB8AC3E}">
        <p14:creationId xmlns:p14="http://schemas.microsoft.com/office/powerpoint/2010/main" val="3696164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dirty="0">
                <a:solidFill>
                  <a:schemeClr val="accent6">
                    <a:lumMod val="50000"/>
                  </a:schemeClr>
                </a:solidFill>
              </a:rPr>
              <a:t>Next-Generation Sequencing Technology – </a:t>
            </a:r>
            <a:r>
              <a:rPr lang="en-US" sz="1600" dirty="0" err="1">
                <a:solidFill>
                  <a:schemeClr val="accent6">
                    <a:lumMod val="50000"/>
                  </a:schemeClr>
                </a:solidFill>
              </a:rPr>
              <a:t>Illumina</a:t>
            </a:r>
            <a:r>
              <a:rPr lang="en-US" sz="1600" dirty="0">
                <a:solidFill>
                  <a:schemeClr val="accent6">
                    <a:lumMod val="50000"/>
                  </a:schemeClr>
                </a:solidFill>
              </a:rPr>
              <a:t> </a:t>
            </a:r>
            <a:r>
              <a:rPr lang="en-US" sz="1600" dirty="0" smtClean="0">
                <a:solidFill>
                  <a:schemeClr val="accent6">
                    <a:lumMod val="50000"/>
                  </a:schemeClr>
                </a:solidFill>
              </a:rPr>
              <a:t>Approach </a:t>
            </a:r>
            <a:r>
              <a:rPr lang="en-US" sz="1600" i="1" dirty="0" smtClean="0">
                <a:solidFill>
                  <a:schemeClr val="accent6">
                    <a:lumMod val="50000"/>
                  </a:schemeClr>
                </a:solidFill>
              </a:rPr>
              <a:t>in details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r>
              <a:rPr lang="en-US" sz="1600" dirty="0" smtClean="0">
                <a:solidFill>
                  <a:schemeClr val="bg1"/>
                </a:solidFill>
              </a:rPr>
              <a:t>U.S. Department of Energy Office of Science</a:t>
            </a:r>
            <a:endParaRPr lang="en-US" sz="1600" dirty="0">
              <a:solidFill>
                <a:schemeClr val="bg1"/>
              </a:solidFill>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395578"/>
            <a:ext cx="1237291" cy="46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70" y="3302491"/>
            <a:ext cx="7629181" cy="302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69" y="438216"/>
            <a:ext cx="7629181" cy="283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015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a:t>
            </a:r>
            <a:r>
              <a:rPr lang="en-US" sz="1600" dirty="0"/>
              <a:t>The </a:t>
            </a:r>
            <a:r>
              <a:rPr lang="en-US" sz="1600" dirty="0" err="1"/>
              <a:t>Illumina</a:t>
            </a:r>
            <a:r>
              <a:rPr lang="en-US" sz="1600" dirty="0"/>
              <a:t> approach</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r>
              <a:rPr lang="en-US" sz="1600" dirty="0" smtClean="0">
                <a:solidFill>
                  <a:schemeClr val="bg1"/>
                </a:solidFill>
              </a:rPr>
              <a:t>U.S. Department of Energy Office of Science</a:t>
            </a:r>
            <a:endParaRPr lang="en-US" sz="160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64" y="3429000"/>
            <a:ext cx="7629181" cy="2951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395578"/>
            <a:ext cx="1237291" cy="46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18" y="457200"/>
            <a:ext cx="7629181" cy="294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927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a:t>
            </a:r>
            <a:r>
              <a:rPr lang="en-US" sz="1600" dirty="0"/>
              <a:t>The </a:t>
            </a:r>
            <a:r>
              <a:rPr lang="en-US" sz="1600" dirty="0" err="1"/>
              <a:t>Illumina</a:t>
            </a:r>
            <a:r>
              <a:rPr lang="en-US" sz="1600" dirty="0"/>
              <a:t> approach</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r>
              <a:rPr lang="en-US" sz="1600" dirty="0" smtClean="0">
                <a:solidFill>
                  <a:schemeClr val="bg1"/>
                </a:solidFill>
              </a:rPr>
              <a:t>U.S. Department of Energy Office of Science</a:t>
            </a:r>
            <a:endParaRPr lang="en-US" sz="1600"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55" y="3505200"/>
            <a:ext cx="7629045" cy="3034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19" y="336286"/>
            <a:ext cx="7629181" cy="316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395578"/>
            <a:ext cx="1237291" cy="46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79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Whole </a:t>
            </a:r>
            <a:r>
              <a:rPr lang="en-US" sz="1600" b="1" dirty="0">
                <a:solidFill>
                  <a:schemeClr val="accent6">
                    <a:lumMod val="50000"/>
                  </a:schemeClr>
                </a:solidFill>
              </a:rPr>
              <a:t>g</a:t>
            </a:r>
            <a:r>
              <a:rPr lang="en-US" sz="1600" b="1" dirty="0" smtClean="0">
                <a:solidFill>
                  <a:schemeClr val="accent6">
                    <a:lumMod val="50000"/>
                  </a:schemeClr>
                </a:solidFill>
              </a:rPr>
              <a:t>enome shotgun sequencing &amp; Hierarchical shotgun sequencing</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http://en.wikipedia.org/wiki/Shotgun_sequencing</a:t>
            </a:r>
          </a:p>
        </p:txBody>
      </p:sp>
      <p:sp>
        <p:nvSpPr>
          <p:cNvPr id="6" name="TextBox 5"/>
          <p:cNvSpPr txBox="1"/>
          <p:nvPr/>
        </p:nvSpPr>
        <p:spPr>
          <a:xfrm>
            <a:off x="5076662" y="914400"/>
            <a:ext cx="3429000" cy="1631216"/>
          </a:xfrm>
          <a:prstGeom prst="rect">
            <a:avLst/>
          </a:prstGeom>
          <a:noFill/>
        </p:spPr>
        <p:txBody>
          <a:bodyPr wrap="square" rtlCol="0">
            <a:spAutoFit/>
          </a:bodyPr>
          <a:lstStyle/>
          <a:p>
            <a:r>
              <a:rPr lang="en-US" b="1" dirty="0" smtClean="0">
                <a:solidFill>
                  <a:schemeClr val="accent6">
                    <a:lumMod val="75000"/>
                  </a:schemeClr>
                </a:solidFill>
              </a:rPr>
              <a:t>Whole genome shotgun sequencing</a:t>
            </a:r>
            <a:endParaRPr lang="en-US" sz="1600" dirty="0" smtClean="0"/>
          </a:p>
          <a:p>
            <a:pPr marL="285750" indent="-285750">
              <a:buFont typeface="Arial" pitchFamily="34" charset="0"/>
              <a:buChar char="•"/>
            </a:pPr>
            <a:r>
              <a:rPr lang="en-US" sz="1600" dirty="0" smtClean="0"/>
              <a:t>The </a:t>
            </a:r>
            <a:r>
              <a:rPr lang="en-US" sz="1600" dirty="0"/>
              <a:t>entire genome is sheared randomly into small fragments </a:t>
            </a:r>
            <a:endParaRPr lang="en-US" sz="1600" dirty="0" smtClean="0"/>
          </a:p>
          <a:p>
            <a:pPr marL="285750" indent="-285750">
              <a:buFont typeface="Arial" pitchFamily="34" charset="0"/>
              <a:buChar char="•"/>
            </a:pPr>
            <a:r>
              <a:rPr lang="en-US" sz="1600" dirty="0" smtClean="0"/>
              <a:t>Sequencing fragments </a:t>
            </a:r>
            <a:r>
              <a:rPr lang="en-US" sz="1600" dirty="0" smtClean="0">
                <a:sym typeface="Wingdings" pitchFamily="2" charset="2"/>
              </a:rPr>
              <a:t> reads</a:t>
            </a:r>
            <a:r>
              <a:rPr lang="en-US" sz="1600" dirty="0" smtClean="0"/>
              <a:t> </a:t>
            </a:r>
            <a:endParaRPr lang="en-US" sz="1600" dirty="0"/>
          </a:p>
          <a:p>
            <a:pPr marL="285750" indent="-285750">
              <a:buFont typeface="Arial" pitchFamily="34" charset="0"/>
              <a:buChar char="•"/>
            </a:pPr>
            <a:r>
              <a:rPr lang="en-US" sz="1600" dirty="0" smtClean="0"/>
              <a:t>Reassembling reads </a:t>
            </a:r>
            <a:endParaRPr lang="en-US" sz="1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655"/>
            <a:ext cx="5076662" cy="290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784" y="3278872"/>
            <a:ext cx="4851216" cy="324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38200" y="3977837"/>
            <a:ext cx="3393793" cy="2092881"/>
          </a:xfrm>
          <a:prstGeom prst="rect">
            <a:avLst/>
          </a:prstGeom>
          <a:noFill/>
        </p:spPr>
        <p:txBody>
          <a:bodyPr wrap="square" rtlCol="0">
            <a:spAutoFit/>
          </a:bodyPr>
          <a:lstStyle/>
          <a:p>
            <a:r>
              <a:rPr lang="en-US" b="1" dirty="0" smtClean="0">
                <a:solidFill>
                  <a:schemeClr val="accent6">
                    <a:lumMod val="75000"/>
                  </a:schemeClr>
                </a:solidFill>
              </a:rPr>
              <a:t>Hierarchical </a:t>
            </a:r>
            <a:r>
              <a:rPr lang="en-US" b="1" dirty="0">
                <a:solidFill>
                  <a:schemeClr val="accent6">
                    <a:lumMod val="75000"/>
                  </a:schemeClr>
                </a:solidFill>
              </a:rPr>
              <a:t>shotgun </a:t>
            </a:r>
            <a:r>
              <a:rPr lang="en-US" b="1" dirty="0" smtClean="0">
                <a:solidFill>
                  <a:schemeClr val="accent6">
                    <a:lumMod val="75000"/>
                  </a:schemeClr>
                </a:solidFill>
              </a:rPr>
              <a:t>sequencing</a:t>
            </a:r>
          </a:p>
          <a:p>
            <a:pPr marL="285750" indent="-285750">
              <a:buFont typeface="Arial" pitchFamily="34" charset="0"/>
              <a:buChar char="•"/>
            </a:pPr>
            <a:r>
              <a:rPr lang="en-US" sz="1600" dirty="0" smtClean="0"/>
              <a:t>The </a:t>
            </a:r>
            <a:r>
              <a:rPr lang="en-US" sz="1600" dirty="0"/>
              <a:t>genome is first broken into larger segments. </a:t>
            </a:r>
            <a:endParaRPr lang="en-US" sz="1600" dirty="0" smtClean="0"/>
          </a:p>
          <a:p>
            <a:pPr marL="285750" indent="-285750">
              <a:buFont typeface="Arial" pitchFamily="34" charset="0"/>
              <a:buChar char="•"/>
            </a:pPr>
            <a:r>
              <a:rPr lang="en-US" sz="1600" dirty="0"/>
              <a:t>A</a:t>
            </a:r>
            <a:r>
              <a:rPr lang="en-US" sz="1600" dirty="0" smtClean="0"/>
              <a:t>fter </a:t>
            </a:r>
            <a:r>
              <a:rPr lang="en-US" sz="1600" dirty="0"/>
              <a:t>the order of these segments is deduced, they are further sheared into </a:t>
            </a:r>
            <a:r>
              <a:rPr lang="en-US" sz="1600" dirty="0" smtClean="0"/>
              <a:t>fragments.</a:t>
            </a:r>
          </a:p>
          <a:p>
            <a:pPr marL="285750" indent="-285750">
              <a:buFont typeface="Arial" pitchFamily="34" charset="0"/>
              <a:buChar char="•"/>
            </a:pPr>
            <a:r>
              <a:rPr lang="en-US" sz="1600" dirty="0" smtClean="0"/>
              <a:t>Sequencing fragments </a:t>
            </a:r>
            <a:r>
              <a:rPr lang="en-US" sz="1600" dirty="0" smtClean="0">
                <a:sym typeface="Wingdings" pitchFamily="2" charset="2"/>
              </a:rPr>
              <a:t> reads</a:t>
            </a:r>
          </a:p>
          <a:p>
            <a:pPr marL="285750" indent="-285750">
              <a:buFont typeface="Arial" pitchFamily="34" charset="0"/>
              <a:buChar char="•"/>
            </a:pPr>
            <a:r>
              <a:rPr lang="en-US" sz="1600" dirty="0" smtClean="0">
                <a:sym typeface="Wingdings" pitchFamily="2" charset="2"/>
              </a:rPr>
              <a:t>Reassembling reads.</a:t>
            </a:r>
            <a:endParaRPr lang="en-US" sz="1600" dirty="0"/>
          </a:p>
        </p:txBody>
      </p:sp>
    </p:spTree>
    <p:extLst>
      <p:ext uri="{BB962C8B-B14F-4D97-AF65-F5344CB8AC3E}">
        <p14:creationId xmlns:p14="http://schemas.microsoft.com/office/powerpoint/2010/main" val="1796060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a:t>
            </a:r>
            <a:r>
              <a:rPr lang="en-US" sz="1600" b="1" dirty="0">
                <a:solidFill>
                  <a:schemeClr val="accent6">
                    <a:lumMod val="50000"/>
                  </a:schemeClr>
                </a:solidFill>
              </a:rPr>
              <a:t> </a:t>
            </a:r>
            <a:r>
              <a:rPr lang="en-US" sz="1600" dirty="0">
                <a:solidFill>
                  <a:schemeClr val="accent6">
                    <a:lumMod val="50000"/>
                  </a:schemeClr>
                </a:solidFill>
              </a:rPr>
              <a:t>Next Generation Sequencing </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http://www.broadinstitute.org/gatk/guide/topic?name=best-practices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6933887" cy="35814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891291402"/>
              </p:ext>
            </p:extLst>
          </p:nvPr>
        </p:nvGraphicFramePr>
        <p:xfrm>
          <a:off x="3429000" y="4191000"/>
          <a:ext cx="4838700" cy="1821846"/>
        </p:xfrm>
        <a:graphic>
          <a:graphicData uri="http://schemas.openxmlformats.org/drawingml/2006/table">
            <a:tbl>
              <a:tblPr/>
              <a:tblGrid>
                <a:gridCol w="1752600"/>
                <a:gridCol w="3086100"/>
              </a:tblGrid>
              <a:tr h="278731">
                <a:tc>
                  <a:txBody>
                    <a:bodyPr/>
                    <a:lstStyle/>
                    <a:p>
                      <a:pPr algn="ctr"/>
                      <a:r>
                        <a:rPr lang="en-US" sz="1600" b="1" dirty="0">
                          <a:solidFill>
                            <a:srgbClr val="00B0F0"/>
                          </a:solidFill>
                        </a:rPr>
                        <a:t>Strand</a:t>
                      </a:r>
                    </a:p>
                  </a:txBody>
                  <a:tcPr anchor="ctr">
                    <a:lnL>
                      <a:noFill/>
                    </a:lnL>
                    <a:lnR>
                      <a:noFill/>
                    </a:lnR>
                    <a:lnT>
                      <a:noFill/>
                    </a:lnT>
                    <a:lnB>
                      <a:noFill/>
                    </a:lnB>
                  </a:tcPr>
                </a:tc>
                <a:tc>
                  <a:txBody>
                    <a:bodyPr/>
                    <a:lstStyle/>
                    <a:p>
                      <a:pPr algn="ctr"/>
                      <a:r>
                        <a:rPr lang="en-US" sz="1600" b="1" dirty="0">
                          <a:solidFill>
                            <a:srgbClr val="00B0F0"/>
                          </a:solidFill>
                        </a:rPr>
                        <a:t>Sequence</a:t>
                      </a:r>
                    </a:p>
                  </a:txBody>
                  <a:tcPr anchor="ctr">
                    <a:lnL>
                      <a:noFill/>
                    </a:lnL>
                    <a:lnR>
                      <a:noFill/>
                    </a:lnR>
                    <a:lnT>
                      <a:noFill/>
                    </a:lnT>
                    <a:lnB>
                      <a:noFill/>
                    </a:lnB>
                  </a:tcPr>
                </a:tc>
              </a:tr>
              <a:tr h="278731">
                <a:tc>
                  <a:txBody>
                    <a:bodyPr/>
                    <a:lstStyle/>
                    <a:p>
                      <a:pPr algn="r"/>
                      <a:r>
                        <a:rPr lang="en-US" sz="1200" dirty="0"/>
                        <a:t>Original</a:t>
                      </a:r>
                    </a:p>
                  </a:txBody>
                  <a:tcPr anchor="ctr">
                    <a:lnL>
                      <a:noFill/>
                    </a:lnL>
                    <a:lnR>
                      <a:noFill/>
                    </a:lnR>
                    <a:lnT>
                      <a:noFill/>
                    </a:lnT>
                    <a:lnB>
                      <a:noFill/>
                    </a:lnB>
                  </a:tcPr>
                </a:tc>
                <a:tc>
                  <a:txBody>
                    <a:bodyPr/>
                    <a:lstStyle/>
                    <a:p>
                      <a:pPr algn="ctr"/>
                      <a:r>
                        <a:rPr lang="en-US" sz="1200" dirty="0">
                          <a:solidFill>
                            <a:schemeClr val="accent6">
                              <a:lumMod val="50000"/>
                            </a:schemeClr>
                          </a:solidFill>
                          <a:latin typeface="Courier" pitchFamily="49" charset="0"/>
                        </a:rPr>
                        <a:t>AGCATGCTGCAGTCATGCTTAGGCTA</a:t>
                      </a:r>
                    </a:p>
                  </a:txBody>
                  <a:tcPr anchor="ctr">
                    <a:lnL>
                      <a:noFill/>
                    </a:lnL>
                    <a:lnR>
                      <a:noFill/>
                    </a:lnR>
                    <a:lnT>
                      <a:noFill/>
                    </a:lnT>
                    <a:lnB>
                      <a:noFill/>
                    </a:lnB>
                  </a:tcPr>
                </a:tc>
              </a:tr>
              <a:tr h="464552">
                <a:tc>
                  <a:txBody>
                    <a:bodyPr/>
                    <a:lstStyle/>
                    <a:p>
                      <a:pPr algn="r"/>
                      <a:r>
                        <a:rPr lang="en-US" sz="1200" dirty="0"/>
                        <a:t>First shotgun sequence</a:t>
                      </a:r>
                    </a:p>
                  </a:txBody>
                  <a:tcPr anchor="ctr">
                    <a:lnL>
                      <a:noFill/>
                    </a:lnL>
                    <a:lnR>
                      <a:noFill/>
                    </a:lnR>
                    <a:lnT>
                      <a:noFill/>
                    </a:lnT>
                    <a:lnB>
                      <a:noFill/>
                    </a:lnB>
                  </a:tcPr>
                </a:tc>
                <a:tc>
                  <a:txBody>
                    <a:bodyPr/>
                    <a:lstStyle/>
                    <a:p>
                      <a:pPr algn="ctr"/>
                      <a:r>
                        <a:rPr lang="en-US" sz="1200" dirty="0">
                          <a:solidFill>
                            <a:schemeClr val="accent6">
                              <a:lumMod val="50000"/>
                            </a:schemeClr>
                          </a:solidFill>
                          <a:latin typeface="Courier" pitchFamily="49" charset="0"/>
                        </a:rPr>
                        <a:t>AGCATGCTGCAGTCATGCT-------</a:t>
                      </a:r>
                      <a:br>
                        <a:rPr lang="en-US" sz="1200" dirty="0">
                          <a:solidFill>
                            <a:schemeClr val="accent6">
                              <a:lumMod val="50000"/>
                            </a:schemeClr>
                          </a:solidFill>
                          <a:latin typeface="Courier" pitchFamily="49" charset="0"/>
                        </a:rPr>
                      </a:br>
                      <a:r>
                        <a:rPr lang="en-US" sz="1200" dirty="0">
                          <a:solidFill>
                            <a:schemeClr val="accent6">
                              <a:lumMod val="50000"/>
                            </a:schemeClr>
                          </a:solidFill>
                          <a:latin typeface="Courier" pitchFamily="49" charset="0"/>
                        </a:rPr>
                        <a:t>-------------------TAGGCTA</a:t>
                      </a:r>
                    </a:p>
                  </a:txBody>
                  <a:tcPr anchor="ctr">
                    <a:lnL>
                      <a:noFill/>
                    </a:lnL>
                    <a:lnR>
                      <a:noFill/>
                    </a:lnR>
                    <a:lnT>
                      <a:noFill/>
                    </a:lnT>
                    <a:lnB>
                      <a:noFill/>
                    </a:lnB>
                  </a:tcPr>
                </a:tc>
              </a:tr>
              <a:tr h="464552">
                <a:tc>
                  <a:txBody>
                    <a:bodyPr/>
                    <a:lstStyle/>
                    <a:p>
                      <a:pPr algn="r"/>
                      <a:r>
                        <a:rPr lang="en-US" sz="1200" dirty="0"/>
                        <a:t>Second shotgun sequence</a:t>
                      </a:r>
                    </a:p>
                  </a:txBody>
                  <a:tcPr anchor="ctr">
                    <a:lnL>
                      <a:noFill/>
                    </a:lnL>
                    <a:lnR>
                      <a:noFill/>
                    </a:lnR>
                    <a:lnT>
                      <a:noFill/>
                    </a:lnT>
                    <a:lnB>
                      <a:noFill/>
                    </a:lnB>
                  </a:tcPr>
                </a:tc>
                <a:tc>
                  <a:txBody>
                    <a:bodyPr/>
                    <a:lstStyle/>
                    <a:p>
                      <a:pPr algn="ctr"/>
                      <a:r>
                        <a:rPr lang="en-US" sz="1200" dirty="0">
                          <a:solidFill>
                            <a:schemeClr val="accent6">
                              <a:lumMod val="50000"/>
                            </a:schemeClr>
                          </a:solidFill>
                          <a:latin typeface="Courier" pitchFamily="49" charset="0"/>
                        </a:rPr>
                        <a:t>AGCATG--------------------</a:t>
                      </a:r>
                      <a:br>
                        <a:rPr lang="en-US" sz="1200" dirty="0">
                          <a:solidFill>
                            <a:schemeClr val="accent6">
                              <a:lumMod val="50000"/>
                            </a:schemeClr>
                          </a:solidFill>
                          <a:latin typeface="Courier" pitchFamily="49" charset="0"/>
                        </a:rPr>
                      </a:br>
                      <a:r>
                        <a:rPr lang="en-US" sz="1200" dirty="0">
                          <a:solidFill>
                            <a:schemeClr val="accent6">
                              <a:lumMod val="50000"/>
                            </a:schemeClr>
                          </a:solidFill>
                          <a:latin typeface="Courier" pitchFamily="49" charset="0"/>
                        </a:rPr>
                        <a:t>------CTGCAGTCATGCTTAGGCTA</a:t>
                      </a:r>
                    </a:p>
                  </a:txBody>
                  <a:tcPr anchor="ctr">
                    <a:lnL>
                      <a:noFill/>
                    </a:lnL>
                    <a:lnR>
                      <a:noFill/>
                    </a:lnR>
                    <a:lnT>
                      <a:noFill/>
                    </a:lnT>
                    <a:lnB>
                      <a:noFill/>
                    </a:lnB>
                  </a:tcPr>
                </a:tc>
              </a:tr>
              <a:tr h="278731">
                <a:tc>
                  <a:txBody>
                    <a:bodyPr/>
                    <a:lstStyle/>
                    <a:p>
                      <a:pPr algn="r"/>
                      <a:r>
                        <a:rPr lang="en-US" sz="1200" dirty="0" smtClean="0"/>
                        <a:t>Reconstruction</a:t>
                      </a:r>
                      <a:endParaRPr lang="en-US" sz="1200" dirty="0"/>
                    </a:p>
                  </a:txBody>
                  <a:tcPr anchor="ctr">
                    <a:lnL>
                      <a:noFill/>
                    </a:lnL>
                    <a:lnR>
                      <a:noFill/>
                    </a:lnR>
                    <a:lnT>
                      <a:noFill/>
                    </a:lnT>
                    <a:lnB>
                      <a:noFill/>
                    </a:lnB>
                  </a:tcPr>
                </a:tc>
                <a:tc>
                  <a:txBody>
                    <a:bodyPr/>
                    <a:lstStyle/>
                    <a:p>
                      <a:pPr algn="ctr"/>
                      <a:r>
                        <a:rPr lang="en-US" sz="1200" dirty="0">
                          <a:solidFill>
                            <a:schemeClr val="accent6">
                              <a:lumMod val="50000"/>
                            </a:schemeClr>
                          </a:solidFill>
                          <a:latin typeface="Courier" pitchFamily="49" charset="0"/>
                        </a:rPr>
                        <a:t>AGCATGCTGCAGTCATGCTTAGGCTA</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799377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a:t>
            </a:r>
            <a:r>
              <a:rPr lang="en-US" sz="1600" b="1" dirty="0">
                <a:solidFill>
                  <a:schemeClr val="accent6">
                    <a:lumMod val="50000"/>
                  </a:schemeClr>
                </a:solidFill>
              </a:rPr>
              <a:t> </a:t>
            </a:r>
            <a:r>
              <a:rPr lang="en-US" sz="1600" dirty="0">
                <a:solidFill>
                  <a:schemeClr val="accent6">
                    <a:lumMod val="50000"/>
                  </a:schemeClr>
                </a:solidFill>
              </a:rPr>
              <a:t>Next Generation Sequencing </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http://www.broadinstitute.org/gatk/guide/topic?name=best-practices</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400"/>
            <a:ext cx="9143643" cy="52578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5705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 </a:t>
            </a:r>
            <a:r>
              <a:rPr lang="en-US" sz="1600" b="1" dirty="0" smtClean="0">
                <a:solidFill>
                  <a:schemeClr val="accent6">
                    <a:lumMod val="50000"/>
                  </a:schemeClr>
                </a:solidFill>
              </a:rPr>
              <a:t>NGS sequence alignment algorithms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smtClean="0">
                <a:solidFill>
                  <a:schemeClr val="bg1"/>
                </a:solidFill>
              </a:rPr>
              <a:t>Ref: </a:t>
            </a:r>
            <a:r>
              <a:rPr lang="nl-NL" sz="1200" dirty="0">
                <a:solidFill>
                  <a:schemeClr val="bg1"/>
                </a:solidFill>
              </a:rPr>
              <a:t>BRIEFINGS IN BIOINFORMATICS. VOL 11. NO 5. </a:t>
            </a:r>
            <a:r>
              <a:rPr lang="nl-NL" sz="1200" dirty="0" smtClean="0">
                <a:solidFill>
                  <a:schemeClr val="bg1"/>
                </a:solidFill>
              </a:rPr>
              <a:t>473-483 (2010);</a:t>
            </a:r>
            <a:r>
              <a:rPr lang="it-IT" sz="1200" dirty="0">
                <a:solidFill>
                  <a:schemeClr val="bg1"/>
                </a:solidFill>
              </a:rPr>
              <a:t> Heng Li, Broad Institute, 5 Cambridge Center, Cambridge, MA 02142</a:t>
            </a:r>
            <a:r>
              <a:rPr lang="nl-NL" sz="1200" dirty="0" smtClean="0">
                <a:solidFill>
                  <a:schemeClr val="bg1"/>
                </a:solidFill>
              </a:rPr>
              <a:t> </a:t>
            </a:r>
            <a:endParaRPr lang="en-US" sz="12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477332"/>
            <a:ext cx="6019800" cy="364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914400"/>
            <a:ext cx="3786188" cy="18652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267200"/>
            <a:ext cx="346319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228" y="5085866"/>
            <a:ext cx="3460564" cy="96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578" y="4267200"/>
            <a:ext cx="3463193" cy="1159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3103196" y="4846824"/>
            <a:ext cx="17315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92604" y="5029200"/>
            <a:ext cx="10457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99608" y="5257800"/>
            <a:ext cx="11009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71600" y="5443769"/>
            <a:ext cx="76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71578" y="4648200"/>
            <a:ext cx="282462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80434" y="4443249"/>
            <a:ext cx="63857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335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a</a:t>
            </a:r>
            <a:r>
              <a:rPr lang="en-US" sz="1600" b="1" dirty="0" smtClean="0">
                <a:solidFill>
                  <a:schemeClr val="accent6">
                    <a:lumMod val="50000"/>
                  </a:schemeClr>
                </a:solidFill>
              </a:rPr>
              <a:t> note about the talk</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smtClean="0">
                <a:solidFill>
                  <a:schemeClr val="bg1"/>
                </a:solidFill>
              </a:rPr>
              <a:t> </a:t>
            </a:r>
            <a:endParaRPr lang="en-US" sz="1600" dirty="0">
              <a:solidFill>
                <a:schemeClr val="bg1"/>
              </a:solidFill>
            </a:endParaRPr>
          </a:p>
        </p:txBody>
      </p:sp>
      <p:sp>
        <p:nvSpPr>
          <p:cNvPr id="8" name="Rectangle 7"/>
          <p:cNvSpPr/>
          <p:nvPr/>
        </p:nvSpPr>
        <p:spPr>
          <a:xfrm>
            <a:off x="2286000" y="1143000"/>
            <a:ext cx="4953000" cy="4031873"/>
          </a:xfrm>
          <a:prstGeom prst="rect">
            <a:avLst/>
          </a:prstGeom>
        </p:spPr>
        <p:txBody>
          <a:bodyPr wrap="square">
            <a:spAutoFit/>
          </a:bodyPr>
          <a:lstStyle/>
          <a:p>
            <a:pPr>
              <a:buSzPct val="135000"/>
            </a:pPr>
            <a:r>
              <a:rPr lang="en-US" sz="1600" dirty="0" smtClean="0">
                <a:solidFill>
                  <a:schemeClr val="tx2">
                    <a:lumMod val="60000"/>
                    <a:lumOff val="40000"/>
                  </a:schemeClr>
                </a:solidFill>
              </a:rPr>
              <a:t>Working on our recent research projects using NGS data, I realized that I have to adopt more new tool kits, to learn more new concepts, new data processing techniques and new analysis methods. And thus this presentation.</a:t>
            </a:r>
          </a:p>
          <a:p>
            <a:pPr>
              <a:buSzPct val="135000"/>
            </a:pPr>
            <a:endParaRPr lang="en-US" sz="1600" dirty="0">
              <a:solidFill>
                <a:schemeClr val="tx2">
                  <a:lumMod val="60000"/>
                  <a:lumOff val="40000"/>
                </a:schemeClr>
              </a:solidFill>
            </a:endParaRPr>
          </a:p>
          <a:p>
            <a:pPr>
              <a:buSzPct val="135000"/>
            </a:pPr>
            <a:r>
              <a:rPr lang="en-US" sz="1600" dirty="0" smtClean="0">
                <a:solidFill>
                  <a:schemeClr val="tx2">
                    <a:lumMod val="60000"/>
                    <a:lumOff val="40000"/>
                  </a:schemeClr>
                </a:solidFill>
              </a:rPr>
              <a:t>Rather than a presentation of a completed study, it is more of the notes of my ongoing learning NGS technology.</a:t>
            </a:r>
          </a:p>
          <a:p>
            <a:pPr>
              <a:buSzPct val="135000"/>
            </a:pPr>
            <a:endParaRPr lang="en-US" sz="1600" dirty="0">
              <a:solidFill>
                <a:schemeClr val="tx2">
                  <a:lumMod val="60000"/>
                  <a:lumOff val="40000"/>
                </a:schemeClr>
              </a:solidFill>
            </a:endParaRPr>
          </a:p>
          <a:p>
            <a:pPr>
              <a:buSzPct val="135000"/>
            </a:pPr>
            <a:r>
              <a:rPr lang="en-US" sz="1600" dirty="0" smtClean="0">
                <a:solidFill>
                  <a:schemeClr val="tx2">
                    <a:lumMod val="60000"/>
                    <a:lumOff val="40000"/>
                  </a:schemeClr>
                </a:solidFill>
              </a:rPr>
              <a:t>Therefore, the content listed in the subsequent slides could be improperly organized and incomplete at all. However, I hope the presentation process could further clarify myself on the learning and gather your additions and suggestions to my more effective learning process. </a:t>
            </a:r>
          </a:p>
          <a:p>
            <a:pPr>
              <a:buSzPct val="135000"/>
            </a:pPr>
            <a:endParaRPr lang="en-US" sz="1600" dirty="0">
              <a:solidFill>
                <a:schemeClr val="tx2">
                  <a:lumMod val="60000"/>
                  <a:lumOff val="40000"/>
                </a:schemeClr>
              </a:solidFill>
            </a:endParaRPr>
          </a:p>
          <a:p>
            <a:pPr>
              <a:buSzPct val="135000"/>
            </a:pPr>
            <a:r>
              <a:rPr lang="en-US" sz="1600" dirty="0" smtClean="0">
                <a:solidFill>
                  <a:schemeClr val="tx2">
                    <a:lumMod val="60000"/>
                    <a:lumOff val="40000"/>
                  </a:schemeClr>
                </a:solidFill>
              </a:rPr>
              <a:t>Thank you.</a:t>
            </a:r>
            <a:endParaRPr lang="en-US" sz="1600" dirty="0">
              <a:solidFill>
                <a:schemeClr val="tx2">
                  <a:lumMod val="60000"/>
                  <a:lumOff val="40000"/>
                </a:schemeClr>
              </a:solidFill>
            </a:endParaRPr>
          </a:p>
        </p:txBody>
      </p:sp>
    </p:spTree>
    <p:extLst>
      <p:ext uri="{BB962C8B-B14F-4D97-AF65-F5344CB8AC3E}">
        <p14:creationId xmlns:p14="http://schemas.microsoft.com/office/powerpoint/2010/main" val="1524023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a:t>
            </a:r>
            <a:r>
              <a:rPr lang="en-US" sz="1600" b="1" dirty="0">
                <a:solidFill>
                  <a:schemeClr val="accent6">
                    <a:lumMod val="50000"/>
                  </a:schemeClr>
                </a:solidFill>
              </a:rPr>
              <a:t> </a:t>
            </a:r>
            <a:r>
              <a:rPr lang="en-US" sz="1600" dirty="0">
                <a:solidFill>
                  <a:schemeClr val="accent6">
                    <a:lumMod val="50000"/>
                  </a:schemeClr>
                </a:solidFill>
              </a:rPr>
              <a:t>Next Generation Sequencing </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http://www.broadinstitute.org/gatk/guide/topic?name=best-practices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11650"/>
            <a:ext cx="7010400" cy="196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449664"/>
            <a:ext cx="7010400" cy="1976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4507064"/>
            <a:ext cx="7010399" cy="189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1223280"/>
            <a:ext cx="1447800" cy="338554"/>
          </a:xfrm>
          <a:prstGeom prst="rect">
            <a:avLst/>
          </a:prstGeom>
          <a:noFill/>
        </p:spPr>
        <p:txBody>
          <a:bodyPr wrap="square" rtlCol="0">
            <a:spAutoFit/>
          </a:bodyPr>
          <a:lstStyle/>
          <a:p>
            <a:pPr algn="r"/>
            <a:r>
              <a:rPr lang="en-US" sz="1600" dirty="0" smtClean="0"/>
              <a:t>High pass</a:t>
            </a:r>
            <a:endParaRPr lang="en-US" sz="1600" dirty="0"/>
          </a:p>
        </p:txBody>
      </p:sp>
      <p:sp>
        <p:nvSpPr>
          <p:cNvPr id="10" name="TextBox 9"/>
          <p:cNvSpPr txBox="1"/>
          <p:nvPr/>
        </p:nvSpPr>
        <p:spPr>
          <a:xfrm>
            <a:off x="76200" y="3166646"/>
            <a:ext cx="1447800" cy="338554"/>
          </a:xfrm>
          <a:prstGeom prst="rect">
            <a:avLst/>
          </a:prstGeom>
          <a:noFill/>
        </p:spPr>
        <p:txBody>
          <a:bodyPr wrap="square" rtlCol="0">
            <a:spAutoFit/>
          </a:bodyPr>
          <a:lstStyle/>
          <a:p>
            <a:pPr algn="r"/>
            <a:r>
              <a:rPr lang="en-US" sz="1600" dirty="0" smtClean="0"/>
              <a:t>low pass </a:t>
            </a:r>
            <a:endParaRPr lang="en-US" sz="1600" dirty="0"/>
          </a:p>
        </p:txBody>
      </p:sp>
      <p:sp>
        <p:nvSpPr>
          <p:cNvPr id="11" name="TextBox 10"/>
          <p:cNvSpPr txBox="1"/>
          <p:nvPr/>
        </p:nvSpPr>
        <p:spPr>
          <a:xfrm>
            <a:off x="76200" y="5334000"/>
            <a:ext cx="1447800" cy="338554"/>
          </a:xfrm>
          <a:prstGeom prst="rect">
            <a:avLst/>
          </a:prstGeom>
          <a:noFill/>
        </p:spPr>
        <p:txBody>
          <a:bodyPr wrap="square" rtlCol="0">
            <a:spAutoFit/>
          </a:bodyPr>
          <a:lstStyle/>
          <a:p>
            <a:pPr algn="r"/>
            <a:r>
              <a:rPr lang="en-US" sz="1600" dirty="0" err="1" smtClean="0"/>
              <a:t>Exom</a:t>
            </a:r>
            <a:r>
              <a:rPr lang="en-US" sz="1600" dirty="0" smtClean="0"/>
              <a:t> Capture</a:t>
            </a:r>
            <a:endParaRPr lang="en-US" sz="1600" dirty="0"/>
          </a:p>
        </p:txBody>
      </p:sp>
    </p:spTree>
    <p:extLst>
      <p:ext uri="{BB962C8B-B14F-4D97-AF65-F5344CB8AC3E}">
        <p14:creationId xmlns:p14="http://schemas.microsoft.com/office/powerpoint/2010/main" val="3364731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a:t>
            </a:r>
            <a:r>
              <a:rPr lang="en-US" sz="1600" dirty="0" smtClean="0">
                <a:solidFill>
                  <a:schemeClr val="accent6">
                    <a:lumMod val="50000"/>
                  </a:schemeClr>
                </a:solidFill>
              </a:rPr>
              <a:t>Next-Generation Sequencing </a:t>
            </a:r>
            <a:r>
              <a:rPr lang="en-US" sz="1600" dirty="0">
                <a:solidFill>
                  <a:schemeClr val="accent6">
                    <a:lumMod val="50000"/>
                  </a:schemeClr>
                </a:solidFill>
              </a:rPr>
              <a:t>Technology</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http://res.illumina.com/documents/products/illumina_sequencing_introduction.pdf</a:t>
            </a:r>
          </a:p>
        </p:txBody>
      </p:sp>
      <p:sp>
        <p:nvSpPr>
          <p:cNvPr id="2" name="Rectangle 1"/>
          <p:cNvSpPr/>
          <p:nvPr/>
        </p:nvSpPr>
        <p:spPr>
          <a:xfrm>
            <a:off x="1040752" y="609600"/>
            <a:ext cx="7062496" cy="4124206"/>
          </a:xfrm>
          <a:prstGeom prst="rect">
            <a:avLst/>
          </a:prstGeom>
        </p:spPr>
        <p:txBody>
          <a:bodyPr wrap="square">
            <a:spAutoFit/>
          </a:bodyPr>
          <a:lstStyle/>
          <a:p>
            <a:pPr marL="285750" indent="-285750">
              <a:buFont typeface="Arial" pitchFamily="34" charset="0"/>
              <a:buChar char="•"/>
            </a:pPr>
            <a:r>
              <a:rPr lang="en-US" sz="1600" dirty="0"/>
              <a:t>A sequencing run can be tailored to produce more or less data, zoom in with high resolution </a:t>
            </a:r>
            <a:r>
              <a:rPr lang="en-US" sz="1600" dirty="0" smtClean="0"/>
              <a:t>on particular </a:t>
            </a:r>
            <a:r>
              <a:rPr lang="en-US" sz="1600" dirty="0"/>
              <a:t>regions of the genome, or provide a more expansive view with lower resolution</a:t>
            </a:r>
            <a:r>
              <a:rPr lang="en-US" sz="1600" dirty="0" smtClean="0"/>
              <a:t>.</a:t>
            </a:r>
          </a:p>
          <a:p>
            <a:pPr marL="285750" indent="-285750">
              <a:buFont typeface="Arial" pitchFamily="34" charset="0"/>
              <a:buChar char="•"/>
            </a:pPr>
            <a:r>
              <a:rPr lang="en-US" sz="1600" dirty="0"/>
              <a:t>The term </a:t>
            </a:r>
            <a:r>
              <a:rPr lang="en-US" sz="1600" b="1" dirty="0">
                <a:solidFill>
                  <a:srgbClr val="FF0000"/>
                </a:solidFill>
              </a:rPr>
              <a:t>coverage</a:t>
            </a:r>
            <a:r>
              <a:rPr lang="en-US" sz="1600" dirty="0"/>
              <a:t> generally refers to the </a:t>
            </a:r>
            <a:r>
              <a:rPr lang="en-US" sz="1600" dirty="0">
                <a:solidFill>
                  <a:srgbClr val="FF0000"/>
                </a:solidFill>
              </a:rPr>
              <a:t>average number of sequencing reads that align to each base within the sample DNA</a:t>
            </a:r>
            <a:r>
              <a:rPr lang="en-US" sz="1600" dirty="0"/>
              <a:t>. For example, a whole genome sequenced at 30× coverage means that, on average, each base in the genome was covered by 30 sequencing reads. </a:t>
            </a:r>
            <a:endParaRPr lang="en-US" sz="1600" dirty="0" smtClean="0"/>
          </a:p>
          <a:p>
            <a:pPr marL="285750" indent="-285750">
              <a:buFont typeface="Arial" pitchFamily="34" charset="0"/>
              <a:buChar char="•"/>
            </a:pPr>
            <a:r>
              <a:rPr lang="en-US" sz="1600" dirty="0"/>
              <a:t>I</a:t>
            </a:r>
            <a:r>
              <a:rPr lang="en-US" sz="1600" dirty="0" smtClean="0"/>
              <a:t>n </a:t>
            </a:r>
            <a:r>
              <a:rPr lang="en-US" sz="1600" dirty="0"/>
              <a:t>cancer research, </a:t>
            </a:r>
            <a:r>
              <a:rPr lang="en-US" sz="1600" dirty="0">
                <a:solidFill>
                  <a:schemeClr val="tx2">
                    <a:lumMod val="60000"/>
                    <a:lumOff val="40000"/>
                  </a:schemeClr>
                </a:solidFill>
              </a:rPr>
              <a:t>somatic mutations </a:t>
            </a:r>
            <a:r>
              <a:rPr lang="en-US" sz="1600" dirty="0"/>
              <a:t>may only exist within a small proportion of cells in a given tissue sample. Using </a:t>
            </a:r>
            <a:r>
              <a:rPr lang="en-US" sz="1600" dirty="0">
                <a:solidFill>
                  <a:schemeClr val="tx2">
                    <a:lumMod val="60000"/>
                    <a:lumOff val="40000"/>
                  </a:schemeClr>
                </a:solidFill>
              </a:rPr>
              <a:t>mixed-cell samples</a:t>
            </a:r>
            <a:r>
              <a:rPr lang="en-US" sz="1600" dirty="0"/>
              <a:t>, the region of DNA harboring the mutation must be sequenced at very high levels of coverage, upwards of </a:t>
            </a:r>
            <a:r>
              <a:rPr lang="en-US" sz="1600" dirty="0">
                <a:solidFill>
                  <a:schemeClr val="tx2">
                    <a:lumMod val="60000"/>
                    <a:lumOff val="40000"/>
                  </a:schemeClr>
                </a:solidFill>
              </a:rPr>
              <a:t>1000×</a:t>
            </a:r>
            <a:r>
              <a:rPr lang="en-US" sz="1600" dirty="0"/>
              <a:t>, to detect these low frequency mutations within the cell population. </a:t>
            </a:r>
            <a:endParaRPr lang="en-US" sz="1600" dirty="0" smtClean="0"/>
          </a:p>
          <a:p>
            <a:pPr marL="285750" indent="-285750">
              <a:buFont typeface="Arial" pitchFamily="34" charset="0"/>
              <a:buChar char="•"/>
            </a:pPr>
            <a:r>
              <a:rPr lang="en-US" sz="1600" dirty="0" smtClean="0"/>
              <a:t>For </a:t>
            </a:r>
            <a:r>
              <a:rPr lang="en-US" sz="1600" dirty="0">
                <a:solidFill>
                  <a:schemeClr val="tx2">
                    <a:lumMod val="60000"/>
                    <a:lumOff val="40000"/>
                  </a:schemeClr>
                </a:solidFill>
              </a:rPr>
              <a:t>genome-wide variant </a:t>
            </a:r>
            <a:r>
              <a:rPr lang="en-US" sz="1600" dirty="0" smtClean="0">
                <a:solidFill>
                  <a:schemeClr val="tx2">
                    <a:lumMod val="60000"/>
                    <a:lumOff val="40000"/>
                  </a:schemeClr>
                </a:solidFill>
              </a:rPr>
              <a:t>discovery</a:t>
            </a:r>
            <a:r>
              <a:rPr lang="en-US" sz="1600" dirty="0" smtClean="0"/>
              <a:t>, </a:t>
            </a:r>
            <a:r>
              <a:rPr lang="en-US" sz="1600" dirty="0"/>
              <a:t>a researcher would likely choose a much </a:t>
            </a:r>
            <a:r>
              <a:rPr lang="en-US" sz="1600" dirty="0">
                <a:solidFill>
                  <a:schemeClr val="tx2">
                    <a:lumMod val="60000"/>
                    <a:lumOff val="40000"/>
                  </a:schemeClr>
                </a:solidFill>
              </a:rPr>
              <a:t>lower coverage </a:t>
            </a:r>
            <a:r>
              <a:rPr lang="en-US" sz="1600" dirty="0" smtClean="0">
                <a:solidFill>
                  <a:schemeClr val="tx2">
                    <a:lumMod val="60000"/>
                    <a:lumOff val="40000"/>
                  </a:schemeClr>
                </a:solidFill>
              </a:rPr>
              <a:t>level</a:t>
            </a:r>
            <a:r>
              <a:rPr lang="en-US" sz="1600" dirty="0" smtClean="0"/>
              <a:t> </a:t>
            </a:r>
            <a:r>
              <a:rPr lang="en-US" sz="1600" dirty="0"/>
              <a:t>to sequence at lower resolution, but </a:t>
            </a:r>
            <a:r>
              <a:rPr lang="en-US" sz="1600" dirty="0">
                <a:solidFill>
                  <a:schemeClr val="tx2">
                    <a:lumMod val="60000"/>
                    <a:lumOff val="40000"/>
                  </a:schemeClr>
                </a:solidFill>
              </a:rPr>
              <a:t>process larger sample numbers </a:t>
            </a:r>
            <a:r>
              <a:rPr lang="en-US" sz="1600" dirty="0"/>
              <a:t>to achieve greater statistical power within a given population of interest. </a:t>
            </a:r>
          </a:p>
        </p:txBody>
      </p:sp>
      <p:sp>
        <p:nvSpPr>
          <p:cNvPr id="7" name="Rectangle 6"/>
          <p:cNvSpPr/>
          <p:nvPr/>
        </p:nvSpPr>
        <p:spPr>
          <a:xfrm>
            <a:off x="1004893" y="4648200"/>
            <a:ext cx="7062496" cy="1600438"/>
          </a:xfrm>
          <a:prstGeom prst="rect">
            <a:avLst/>
          </a:prstGeom>
        </p:spPr>
        <p:txBody>
          <a:bodyPr wrap="square">
            <a:spAutoFit/>
          </a:bodyPr>
          <a:lstStyle/>
          <a:p>
            <a:r>
              <a:rPr lang="en-US" b="1" dirty="0" smtClean="0">
                <a:solidFill>
                  <a:schemeClr val="tx2">
                    <a:lumMod val="60000"/>
                    <a:lumOff val="40000"/>
                  </a:schemeClr>
                </a:solidFill>
              </a:rPr>
              <a:t>Data Analysis Algorithms</a:t>
            </a:r>
          </a:p>
          <a:p>
            <a:r>
              <a:rPr lang="en-US" sz="1600" dirty="0" smtClean="0"/>
              <a:t>The algorithms for sequencing data analysis differ depending on a given application.</a:t>
            </a:r>
          </a:p>
          <a:p>
            <a:r>
              <a:rPr lang="en-US" sz="1600" dirty="0" smtClean="0"/>
              <a:t>For </a:t>
            </a:r>
            <a:r>
              <a:rPr lang="en-US" sz="1600" i="1" dirty="0" smtClean="0"/>
              <a:t>de novo</a:t>
            </a:r>
            <a:r>
              <a:rPr lang="en-US" sz="1600" dirty="0"/>
              <a:t> </a:t>
            </a:r>
            <a:r>
              <a:rPr lang="en-US" sz="1600" dirty="0" smtClean="0"/>
              <a:t>sequencing, it requires specialized assembly of sequencing reads.</a:t>
            </a:r>
          </a:p>
          <a:p>
            <a:r>
              <a:rPr lang="en-US" sz="1600" dirty="0" smtClean="0"/>
              <a:t>For RNA-Seq, it requires to quantify read counts to provide information about gene expression levels.</a:t>
            </a:r>
            <a:endParaRPr lang="en-US" sz="1600" dirty="0"/>
          </a:p>
        </p:txBody>
      </p:sp>
    </p:spTree>
    <p:extLst>
      <p:ext uri="{BB962C8B-B14F-4D97-AF65-F5344CB8AC3E}">
        <p14:creationId xmlns:p14="http://schemas.microsoft.com/office/powerpoint/2010/main" val="3464399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a:t>
            </a:r>
            <a:r>
              <a:rPr lang="en-US" sz="1600" dirty="0" smtClean="0">
                <a:solidFill>
                  <a:schemeClr val="accent6">
                    <a:lumMod val="50000"/>
                  </a:schemeClr>
                </a:solidFill>
              </a:rPr>
              <a:t>An analogy of NGS strategy</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endParaRPr lang="en-US" sz="1600" dirty="0">
              <a:solidFill>
                <a:schemeClr val="bg1"/>
              </a:solidFill>
            </a:endParaRPr>
          </a:p>
        </p:txBody>
      </p:sp>
      <p:pic>
        <p:nvPicPr>
          <p:cNvPr id="6" name="Picture 2" descr="http://earthsdivide.files.wordpress.com/2010/09/book_pages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733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htmlpage.files.wordpress.com/2009/06/full-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9680" y="512659"/>
            <a:ext cx="2734583" cy="4054475"/>
          </a:xfrm>
          <a:prstGeom prst="rect">
            <a:avLst/>
          </a:prstGeom>
          <a:noFill/>
          <a:ln w="127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647" y="4562023"/>
            <a:ext cx="27336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0" y="3585527"/>
            <a:ext cx="27051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9777" y="5505450"/>
            <a:ext cx="27146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100" y="3266440"/>
            <a:ext cx="14097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038600"/>
            <a:ext cx="12287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 y="5098721"/>
            <a:ext cx="25908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own Arrow 14"/>
          <p:cNvSpPr/>
          <p:nvPr/>
        </p:nvSpPr>
        <p:spPr>
          <a:xfrm rot="20174633">
            <a:off x="171406" y="3236315"/>
            <a:ext cx="914400" cy="1043305"/>
          </a:xfrm>
          <a:prstGeom prst="down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3290780">
            <a:off x="5967576" y="5054684"/>
            <a:ext cx="914400" cy="1043305"/>
          </a:xfrm>
          <a:prstGeom prst="down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http://htmlpage.files.wordpress.com/2009/06/full-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7760" y="762849"/>
            <a:ext cx="2734583" cy="405447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8" name="Picture 4" descr="http://htmlpage.files.wordpress.com/2009/06/full-p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000" y="973044"/>
            <a:ext cx="2734583" cy="405447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9" name="Down Arrow 18"/>
          <p:cNvSpPr/>
          <p:nvPr/>
        </p:nvSpPr>
        <p:spPr>
          <a:xfrm rot="5400000">
            <a:off x="4534830" y="1048385"/>
            <a:ext cx="914400" cy="1043305"/>
          </a:xfrm>
          <a:prstGeom prst="down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31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a:t>
            </a:r>
            <a:r>
              <a:rPr lang="en-US" sz="1600" b="1" dirty="0">
                <a:solidFill>
                  <a:schemeClr val="accent6">
                    <a:lumMod val="50000"/>
                  </a:schemeClr>
                </a:solidFill>
              </a:rPr>
              <a:t> </a:t>
            </a:r>
            <a:r>
              <a:rPr lang="en-US" sz="1600" dirty="0">
                <a:solidFill>
                  <a:schemeClr val="accent6">
                    <a:lumMod val="50000"/>
                  </a:schemeClr>
                </a:solidFill>
              </a:rPr>
              <a:t>Next Generation Sequencing </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http://www.broadinstitute.org/gatk/guide/topic?name=best-practices</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6096001" cy="4004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731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NGS Data Processing</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sp>
        <p:nvSpPr>
          <p:cNvPr id="8" name="Rectangle 7"/>
          <p:cNvSpPr/>
          <p:nvPr/>
        </p:nvSpPr>
        <p:spPr>
          <a:xfrm>
            <a:off x="2095500" y="2819400"/>
            <a:ext cx="4953000" cy="523220"/>
          </a:xfrm>
          <a:prstGeom prst="rect">
            <a:avLst/>
          </a:prstGeom>
        </p:spPr>
        <p:txBody>
          <a:bodyPr wrap="square">
            <a:spAutoFit/>
          </a:bodyPr>
          <a:lstStyle/>
          <a:p>
            <a:pPr algn="ctr">
              <a:buSzPct val="135000"/>
            </a:pPr>
            <a:r>
              <a:rPr lang="en-US" sz="2800" dirty="0" smtClean="0">
                <a:solidFill>
                  <a:schemeClr val="tx2">
                    <a:lumMod val="60000"/>
                    <a:lumOff val="40000"/>
                  </a:schemeClr>
                </a:solidFill>
              </a:rPr>
              <a:t>NGS Data Processing</a:t>
            </a:r>
          </a:p>
        </p:txBody>
      </p:sp>
    </p:spTree>
    <p:extLst>
      <p:ext uri="{BB962C8B-B14F-4D97-AF65-F5344CB8AC3E}">
        <p14:creationId xmlns:p14="http://schemas.microsoft.com/office/powerpoint/2010/main" val="2575222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grpSp>
        <p:nvGrpSpPr>
          <p:cNvPr id="7" name="Group 6"/>
          <p:cNvGrpSpPr/>
          <p:nvPr/>
        </p:nvGrpSpPr>
        <p:grpSpPr>
          <a:xfrm>
            <a:off x="429102" y="762000"/>
            <a:ext cx="8285794" cy="5657149"/>
            <a:chOff x="429102" y="762000"/>
            <a:chExt cx="8285794" cy="5657149"/>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51" y="762000"/>
              <a:ext cx="751229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9102" y="6049817"/>
              <a:ext cx="8285794" cy="369332"/>
            </a:xfrm>
            <a:prstGeom prst="rect">
              <a:avLst/>
            </a:prstGeom>
            <a:noFill/>
          </p:spPr>
          <p:txBody>
            <a:bodyPr wrap="none" rtlCol="0">
              <a:spAutoFit/>
            </a:bodyPr>
            <a:lstStyle/>
            <a:p>
              <a:r>
                <a:rPr lang="en-US" dirty="0" smtClean="0"/>
                <a:t>* RR Compression – compress file size through reducing reads (remove redundant info)</a:t>
              </a:r>
              <a:endParaRPr lang="en-US" dirty="0"/>
            </a:p>
          </p:txBody>
        </p:sp>
        <p:sp>
          <p:nvSpPr>
            <p:cNvPr id="6" name="TextBox 5"/>
            <p:cNvSpPr txBox="1"/>
            <p:nvPr/>
          </p:nvSpPr>
          <p:spPr>
            <a:xfrm>
              <a:off x="3128918" y="4114800"/>
              <a:ext cx="300082" cy="369332"/>
            </a:xfrm>
            <a:prstGeom prst="rect">
              <a:avLst/>
            </a:prstGeom>
            <a:noFill/>
          </p:spPr>
          <p:txBody>
            <a:bodyPr wrap="none" rtlCol="0">
              <a:spAutoFit/>
            </a:bodyPr>
            <a:lstStyle/>
            <a:p>
              <a:r>
                <a:rPr lang="en-US" b="1" dirty="0" smtClean="0"/>
                <a:t>*</a:t>
              </a:r>
              <a:endParaRPr lang="en-US" b="1" dirty="0"/>
            </a:p>
          </p:txBody>
        </p:sp>
      </p:grpSp>
    </p:spTree>
    <p:extLst>
      <p:ext uri="{BB962C8B-B14F-4D97-AF65-F5344CB8AC3E}">
        <p14:creationId xmlns:p14="http://schemas.microsoft.com/office/powerpoint/2010/main" val="18037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Workflow using </a:t>
            </a:r>
            <a:r>
              <a:rPr lang="en-US" sz="1600" b="1" dirty="0" smtClean="0">
                <a:solidFill>
                  <a:schemeClr val="accent6">
                    <a:lumMod val="50000"/>
                  </a:schemeClr>
                </a:solidFill>
              </a:rPr>
              <a:t>GATK – mapping and </a:t>
            </a:r>
            <a:r>
              <a:rPr lang="en-US" sz="1600" b="1" dirty="0" err="1" smtClean="0">
                <a:solidFill>
                  <a:schemeClr val="accent6">
                    <a:lumMod val="50000"/>
                  </a:schemeClr>
                </a:solidFill>
              </a:rPr>
              <a:t>dedupping</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221" y="1371600"/>
            <a:ext cx="6297557" cy="418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269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4497165"/>
            <a:ext cx="4352925" cy="197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5105400" cy="298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514" y="3168031"/>
            <a:ext cx="4981896" cy="335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5723" y="2590800"/>
            <a:ext cx="2452687" cy="61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1637" y="4240161"/>
            <a:ext cx="1905000" cy="19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0347" y="4052677"/>
            <a:ext cx="1752600" cy="56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rot="10800000">
            <a:off x="3733800" y="5269829"/>
            <a:ext cx="556094" cy="438240"/>
          </a:xfrm>
          <a:prstGeom prst="rightArrow">
            <a:avLst>
              <a:gd name="adj1" fmla="val 54545"/>
              <a:gd name="adj2" fmla="val 496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343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7400925" cy="501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775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sp>
        <p:nvSpPr>
          <p:cNvPr id="2" name="TextBox 1"/>
          <p:cNvSpPr txBox="1"/>
          <p:nvPr/>
        </p:nvSpPr>
        <p:spPr>
          <a:xfrm>
            <a:off x="685800" y="609600"/>
            <a:ext cx="4800600" cy="369332"/>
          </a:xfrm>
          <a:prstGeom prst="rect">
            <a:avLst/>
          </a:prstGeom>
          <a:noFill/>
        </p:spPr>
        <p:txBody>
          <a:bodyPr wrap="square" rtlCol="0">
            <a:spAutoFit/>
          </a:bodyPr>
          <a:lstStyle/>
          <a:p>
            <a:r>
              <a:rPr lang="en-US" dirty="0" smtClean="0">
                <a:solidFill>
                  <a:schemeClr val="tx2">
                    <a:lumMod val="60000"/>
                    <a:lumOff val="40000"/>
                  </a:schemeClr>
                </a:solidFill>
              </a:rPr>
              <a:t>FASTQ: raw unaligned reads from sequencer</a:t>
            </a:r>
            <a:endParaRPr lang="en-US" dirty="0">
              <a:solidFill>
                <a:schemeClr val="tx2">
                  <a:lumMod val="60000"/>
                  <a:lumOff val="40000"/>
                </a:schemeClr>
              </a:solidFill>
            </a:endParaRPr>
          </a:p>
        </p:txBody>
      </p:sp>
      <p:sp>
        <p:nvSpPr>
          <p:cNvPr id="7" name="TextBox 6"/>
          <p:cNvSpPr txBox="1"/>
          <p:nvPr/>
        </p:nvSpPr>
        <p:spPr>
          <a:xfrm>
            <a:off x="721659" y="1905000"/>
            <a:ext cx="7924800" cy="2431435"/>
          </a:xfrm>
          <a:prstGeom prst="rect">
            <a:avLst/>
          </a:prstGeom>
          <a:noFill/>
        </p:spPr>
        <p:txBody>
          <a:bodyPr wrap="square" rtlCol="0">
            <a:spAutoFit/>
          </a:bodyPr>
          <a:lstStyle/>
          <a:p>
            <a:r>
              <a:rPr lang="en-US" sz="1400" dirty="0" smtClean="0"/>
              <a:t>Example</a:t>
            </a:r>
          </a:p>
          <a:p>
            <a:r>
              <a:rPr lang="en-US" sz="1200" b="1" dirty="0">
                <a:solidFill>
                  <a:schemeClr val="accent6">
                    <a:lumMod val="75000"/>
                  </a:schemeClr>
                </a:solidFill>
                <a:latin typeface="Courier" pitchFamily="49" charset="0"/>
              </a:rPr>
              <a:t>@SEQ_ID </a:t>
            </a:r>
            <a:endParaRPr lang="en-US" sz="1200" b="1" dirty="0" smtClean="0">
              <a:solidFill>
                <a:schemeClr val="accent6">
                  <a:lumMod val="75000"/>
                </a:schemeClr>
              </a:solidFill>
              <a:latin typeface="Courier" pitchFamily="49" charset="0"/>
            </a:endParaRPr>
          </a:p>
          <a:p>
            <a:r>
              <a:rPr lang="en-US" sz="1200" b="1" dirty="0" smtClean="0">
                <a:solidFill>
                  <a:schemeClr val="accent6">
                    <a:lumMod val="75000"/>
                  </a:schemeClr>
                </a:solidFill>
                <a:latin typeface="Courier" pitchFamily="49" charset="0"/>
              </a:rPr>
              <a:t>GATTTGGGGTTCAAAGCAGTATCGATCAAATAGTAAATCCATTTGTTCAACTCACAGTTT </a:t>
            </a:r>
          </a:p>
          <a:p>
            <a:r>
              <a:rPr lang="en-US" sz="1200" b="1" dirty="0" smtClean="0">
                <a:solidFill>
                  <a:schemeClr val="accent6">
                    <a:lumMod val="75000"/>
                  </a:schemeClr>
                </a:solidFill>
                <a:latin typeface="Courier" pitchFamily="49" charset="0"/>
              </a:rPr>
              <a:t>+ </a:t>
            </a:r>
          </a:p>
          <a:p>
            <a:r>
              <a:rPr lang="en-US" sz="1200" b="1" dirty="0" smtClean="0">
                <a:solidFill>
                  <a:schemeClr val="accent6">
                    <a:lumMod val="75000"/>
                  </a:schemeClr>
                </a:solidFill>
                <a:latin typeface="Courier" pitchFamily="49" charset="0"/>
              </a:rPr>
              <a:t>!''*((((***+))%%%++)(%%%%).</a:t>
            </a:r>
            <a:r>
              <a:rPr lang="en-US" sz="1200" b="1" dirty="0">
                <a:solidFill>
                  <a:schemeClr val="accent6">
                    <a:lumMod val="75000"/>
                  </a:schemeClr>
                </a:solidFill>
                <a:latin typeface="Courier" pitchFamily="49" charset="0"/>
              </a:rPr>
              <a:t>1***-+*''))**55CCF&gt;&gt;&gt;&gt;&gt;&gt;CCCCCCC65 </a:t>
            </a:r>
          </a:p>
          <a:p>
            <a:endParaRPr lang="en-US" sz="1200" dirty="0" smtClean="0"/>
          </a:p>
          <a:p>
            <a:r>
              <a:rPr lang="en-US" sz="1400" dirty="0" smtClean="0"/>
              <a:t>Line </a:t>
            </a:r>
            <a:r>
              <a:rPr lang="en-US" sz="1400" dirty="0"/>
              <a:t>4 encodes the quality values for the sequence in Line 2, and must contain the same number of symbols as letters in the sequence.</a:t>
            </a:r>
          </a:p>
          <a:p>
            <a:endParaRPr lang="en-US" sz="1000" dirty="0" smtClean="0"/>
          </a:p>
          <a:p>
            <a:r>
              <a:rPr lang="en-US" sz="1000" dirty="0">
                <a:solidFill>
                  <a:schemeClr val="tx2">
                    <a:lumMod val="60000"/>
                    <a:lumOff val="40000"/>
                  </a:schemeClr>
                </a:solidFill>
                <a:latin typeface="Courier" pitchFamily="49" charset="0"/>
              </a:rPr>
              <a:t>@HWI-EAS209_0006_FC706VJ:5:58:5894:21141#ATCACG/1 TTAATTGGTAAATAAATCTCCTAATAGCTTAGATNTTACCTTNNNNNNNNNNTAGTTTCTTGAGATTTGTTGGGGGAGACATTTTTGTGATTGCCTTGAT </a:t>
            </a:r>
            <a:endParaRPr lang="en-US" sz="1000" dirty="0" smtClean="0">
              <a:solidFill>
                <a:schemeClr val="tx2">
                  <a:lumMod val="60000"/>
                  <a:lumOff val="40000"/>
                </a:schemeClr>
              </a:solidFill>
              <a:latin typeface="Courier" pitchFamily="49" charset="0"/>
            </a:endParaRPr>
          </a:p>
          <a:p>
            <a:r>
              <a:rPr lang="en-US" sz="1000" dirty="0" smtClean="0">
                <a:solidFill>
                  <a:schemeClr val="tx2">
                    <a:lumMod val="60000"/>
                    <a:lumOff val="40000"/>
                  </a:schemeClr>
                </a:solidFill>
                <a:latin typeface="Courier" pitchFamily="49" charset="0"/>
              </a:rPr>
              <a:t>+</a:t>
            </a:r>
            <a:r>
              <a:rPr lang="en-US" sz="1000" dirty="0">
                <a:solidFill>
                  <a:schemeClr val="tx2">
                    <a:lumMod val="60000"/>
                    <a:lumOff val="40000"/>
                  </a:schemeClr>
                </a:solidFill>
                <a:latin typeface="Courier" pitchFamily="49" charset="0"/>
              </a:rPr>
              <a:t>HWI-EAS209_0006_FC706VJ:5:58:5894:21141#ATCACG/1 </a:t>
            </a:r>
            <a:r>
              <a:rPr lang="en-US" sz="1000" dirty="0" err="1">
                <a:solidFill>
                  <a:schemeClr val="tx2">
                    <a:lumMod val="60000"/>
                    <a:lumOff val="40000"/>
                  </a:schemeClr>
                </a:solidFill>
                <a:latin typeface="Courier" pitchFamily="49" charset="0"/>
              </a:rPr>
              <a:t>efcfffffcfeefffcffffffddf`feed</a:t>
            </a:r>
            <a:r>
              <a:rPr lang="en-US" sz="1000" dirty="0">
                <a:solidFill>
                  <a:schemeClr val="tx2">
                    <a:lumMod val="60000"/>
                    <a:lumOff val="40000"/>
                  </a:schemeClr>
                </a:solidFill>
                <a:latin typeface="Courier" pitchFamily="49" charset="0"/>
              </a:rPr>
              <a:t>]`]_Ba_^__[[YBBBBBBBBBBRTT\]][]</a:t>
            </a:r>
            <a:r>
              <a:rPr lang="en-US" sz="1000" dirty="0" err="1">
                <a:solidFill>
                  <a:schemeClr val="tx2">
                    <a:lumMod val="60000"/>
                    <a:lumOff val="40000"/>
                  </a:schemeClr>
                </a:solidFill>
                <a:latin typeface="Courier" pitchFamily="49" charset="0"/>
              </a:rPr>
              <a:t>dddd`ddd^dddadd^BBBBBBBBBBBBBBBBBBBBBBBB</a:t>
            </a:r>
            <a:r>
              <a:rPr lang="en-US" sz="1000" dirty="0">
                <a:solidFill>
                  <a:schemeClr val="tx2">
                    <a:lumMod val="60000"/>
                    <a:lumOff val="40000"/>
                  </a:schemeClr>
                </a:solidFill>
                <a:latin typeface="Courier" pitchFamily="49" charset="0"/>
              </a:rPr>
              <a:t> </a:t>
            </a:r>
          </a:p>
        </p:txBody>
      </p:sp>
      <p:graphicFrame>
        <p:nvGraphicFramePr>
          <p:cNvPr id="8" name="Table 7"/>
          <p:cNvGraphicFramePr>
            <a:graphicFrameLocks noGrp="1"/>
          </p:cNvGraphicFramePr>
          <p:nvPr>
            <p:extLst>
              <p:ext uri="{D42A27DB-BD31-4B8C-83A1-F6EECF244321}">
                <p14:modId xmlns:p14="http://schemas.microsoft.com/office/powerpoint/2010/main" val="4192252020"/>
              </p:ext>
            </p:extLst>
          </p:nvPr>
        </p:nvGraphicFramePr>
        <p:xfrm>
          <a:off x="1524000" y="4692222"/>
          <a:ext cx="6096000" cy="1724025"/>
        </p:xfrm>
        <a:graphic>
          <a:graphicData uri="http://schemas.openxmlformats.org/drawingml/2006/table">
            <a:tbl>
              <a:tblPr>
                <a:tableStyleId>{7DF18680-E054-41AD-8BC1-D1AEF772440D}</a:tableStyleId>
              </a:tblPr>
              <a:tblGrid>
                <a:gridCol w="381000"/>
                <a:gridCol w="381000"/>
                <a:gridCol w="381000"/>
                <a:gridCol w="381000"/>
                <a:gridCol w="381000"/>
                <a:gridCol w="381000"/>
                <a:gridCol w="381000"/>
                <a:gridCol w="381000"/>
                <a:gridCol w="381000"/>
                <a:gridCol w="381000"/>
                <a:gridCol w="381000"/>
                <a:gridCol w="381000"/>
                <a:gridCol w="381000"/>
                <a:gridCol w="381000"/>
                <a:gridCol w="381000"/>
                <a:gridCol w="381000"/>
              </a:tblGrid>
              <a:tr h="190500">
                <a:tc>
                  <a:txBody>
                    <a:bodyPr/>
                    <a:lstStyle/>
                    <a:p>
                      <a:pPr algn="ctr" fontAlgn="b"/>
                      <a:r>
                        <a:rPr lang="en-US" sz="1100" u="none" strike="noStrike">
                          <a:effectLst/>
                        </a:rPr>
                        <a:t>Char</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Dec</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Char</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Dec</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Char</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Dec</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Char</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Dec</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Char</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Dec</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Char</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Dec</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Char</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Dec</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Char</a:t>
                      </a:r>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Dec</a:t>
                      </a:r>
                      <a:endParaRPr lang="en-US" sz="1100" b="1"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(sp)</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P</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88</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49</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I</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Q</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Y</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89</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B</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J</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R</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Z</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90</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59</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K</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S</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91</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&lt;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D</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L</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92</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69</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U</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93</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&amp;</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&gt;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N</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78</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V</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94</a:t>
                      </a:r>
                      <a:endParaRPr lang="en-US" sz="1100" b="0" i="0" u="none" strike="noStrike">
                        <a:solidFill>
                          <a:srgbClr val="000000"/>
                        </a:solidFill>
                        <a:effectLst/>
                        <a:latin typeface="Calibri"/>
                      </a:endParaRPr>
                    </a:p>
                  </a:txBody>
                  <a:tcPr marL="9525" marR="9525" marT="9525" marB="0" anchor="b"/>
                </a:tc>
              </a:tr>
              <a:tr h="200025">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39</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47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55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63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G</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O</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79</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W</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87</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_</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95</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9" name="TextBox 8"/>
          <p:cNvSpPr txBox="1"/>
          <p:nvPr/>
        </p:nvSpPr>
        <p:spPr>
          <a:xfrm>
            <a:off x="3886200" y="4358847"/>
            <a:ext cx="1295400" cy="338554"/>
          </a:xfrm>
          <a:prstGeom prst="rect">
            <a:avLst/>
          </a:prstGeom>
          <a:noFill/>
        </p:spPr>
        <p:txBody>
          <a:bodyPr wrap="square" rtlCol="0">
            <a:spAutoFit/>
          </a:bodyPr>
          <a:lstStyle/>
          <a:p>
            <a:pPr algn="ctr"/>
            <a:r>
              <a:rPr lang="en-US" sz="1600" dirty="0" smtClean="0">
                <a:solidFill>
                  <a:schemeClr val="tx1">
                    <a:lumMod val="75000"/>
                    <a:lumOff val="25000"/>
                  </a:schemeClr>
                </a:solidFill>
              </a:rPr>
              <a:t>ASCII Table</a:t>
            </a:r>
            <a:endParaRPr lang="en-US" sz="1600" dirty="0">
              <a:solidFill>
                <a:schemeClr val="tx1">
                  <a:lumMod val="75000"/>
                  <a:lumOff val="25000"/>
                </a:schemeClr>
              </a:solidFill>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0"/>
            <a:ext cx="3124200" cy="1021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34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Outlines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sp>
        <p:nvSpPr>
          <p:cNvPr id="8" name="Rectangle 7"/>
          <p:cNvSpPr/>
          <p:nvPr/>
        </p:nvSpPr>
        <p:spPr>
          <a:xfrm>
            <a:off x="2286000" y="1143000"/>
            <a:ext cx="4953000" cy="4216539"/>
          </a:xfrm>
          <a:prstGeom prst="rect">
            <a:avLst/>
          </a:prstGeom>
        </p:spPr>
        <p:txBody>
          <a:bodyPr wrap="square">
            <a:spAutoFit/>
          </a:bodyPr>
          <a:lstStyle/>
          <a:p>
            <a:pPr marL="285750" indent="-285750">
              <a:buSzPct val="135000"/>
              <a:buFont typeface="Arial" pitchFamily="34" charset="0"/>
              <a:buChar char="•"/>
            </a:pPr>
            <a:r>
              <a:rPr lang="en-US" dirty="0" smtClean="0">
                <a:solidFill>
                  <a:schemeClr val="bg2">
                    <a:lumMod val="10000"/>
                  </a:schemeClr>
                </a:solidFill>
              </a:rPr>
              <a:t>Overview</a:t>
            </a:r>
          </a:p>
          <a:p>
            <a:pPr marL="285750" indent="-285750">
              <a:buSzPct val="135000"/>
              <a:buFont typeface="Arial" pitchFamily="34" charset="0"/>
              <a:buChar char="•"/>
            </a:pPr>
            <a:r>
              <a:rPr lang="en-US" dirty="0" smtClean="0">
                <a:solidFill>
                  <a:schemeClr val="bg2">
                    <a:lumMod val="10000"/>
                  </a:schemeClr>
                </a:solidFill>
              </a:rPr>
              <a:t>DNA Sequencing</a:t>
            </a:r>
          </a:p>
          <a:p>
            <a:pPr marL="742950" lvl="1" indent="-285750">
              <a:buSzPct val="99000"/>
              <a:buFont typeface="Symbol" pitchFamily="18" charset="2"/>
              <a:buChar char="¨"/>
            </a:pPr>
            <a:r>
              <a:rPr lang="en-US" sz="1600" dirty="0" smtClean="0">
                <a:solidFill>
                  <a:schemeClr val="tx2">
                    <a:lumMod val="60000"/>
                    <a:lumOff val="40000"/>
                  </a:schemeClr>
                </a:solidFill>
              </a:rPr>
              <a:t>Sanger sequencing</a:t>
            </a:r>
            <a:endParaRPr lang="en-US" sz="1600" dirty="0" smtClean="0">
              <a:solidFill>
                <a:schemeClr val="bg2">
                  <a:lumMod val="10000"/>
                </a:schemeClr>
              </a:solidFill>
            </a:endParaRPr>
          </a:p>
          <a:p>
            <a:pPr marL="285750" indent="-285750">
              <a:buSzPct val="135000"/>
              <a:buFont typeface="Arial" pitchFamily="34" charset="0"/>
              <a:buChar char="•"/>
            </a:pPr>
            <a:r>
              <a:rPr lang="en-US" dirty="0" smtClean="0">
                <a:solidFill>
                  <a:schemeClr val="bg2">
                    <a:lumMod val="10000"/>
                  </a:schemeClr>
                </a:solidFill>
              </a:rPr>
              <a:t>NGS Technology</a:t>
            </a:r>
          </a:p>
          <a:p>
            <a:pPr marL="742950" lvl="1" indent="-285750">
              <a:buSzPct val="99000"/>
              <a:buFont typeface="Symbol" pitchFamily="18" charset="2"/>
              <a:buChar char="¨"/>
            </a:pPr>
            <a:r>
              <a:rPr lang="en-US" sz="1600" dirty="0" smtClean="0">
                <a:solidFill>
                  <a:schemeClr val="tx2">
                    <a:lumMod val="60000"/>
                    <a:lumOff val="40000"/>
                  </a:schemeClr>
                </a:solidFill>
              </a:rPr>
              <a:t>Overview</a:t>
            </a:r>
          </a:p>
          <a:p>
            <a:pPr marL="742950" lvl="1" indent="-285750">
              <a:buSzPct val="99000"/>
              <a:buFont typeface="Symbol" pitchFamily="18" charset="2"/>
              <a:buChar char="¨"/>
            </a:pPr>
            <a:r>
              <a:rPr lang="en-US" sz="1600" dirty="0" err="1" smtClean="0">
                <a:solidFill>
                  <a:schemeClr val="tx2">
                    <a:lumMod val="60000"/>
                    <a:lumOff val="40000"/>
                  </a:schemeClr>
                </a:solidFill>
              </a:rPr>
              <a:t>Resequencing</a:t>
            </a:r>
            <a:endParaRPr lang="en-US" sz="1600" dirty="0" smtClean="0">
              <a:solidFill>
                <a:schemeClr val="tx2">
                  <a:lumMod val="60000"/>
                  <a:lumOff val="40000"/>
                </a:schemeClr>
              </a:solidFill>
            </a:endParaRPr>
          </a:p>
          <a:p>
            <a:pPr marL="742950" lvl="1" indent="-285750">
              <a:buSzPct val="99000"/>
              <a:buFont typeface="Symbol" pitchFamily="18" charset="2"/>
              <a:buChar char="¨"/>
            </a:pPr>
            <a:r>
              <a:rPr lang="en-US" sz="1600" i="1" dirty="0" smtClean="0">
                <a:solidFill>
                  <a:schemeClr val="tx2">
                    <a:lumMod val="60000"/>
                    <a:lumOff val="40000"/>
                  </a:schemeClr>
                </a:solidFill>
              </a:rPr>
              <a:t>De novo</a:t>
            </a:r>
            <a:r>
              <a:rPr lang="en-US" sz="1600" dirty="0" smtClean="0">
                <a:solidFill>
                  <a:schemeClr val="tx2">
                    <a:lumMod val="60000"/>
                    <a:lumOff val="40000"/>
                  </a:schemeClr>
                </a:solidFill>
              </a:rPr>
              <a:t> Sequencing</a:t>
            </a:r>
            <a:endParaRPr lang="en-US" sz="1600" i="1" dirty="0" smtClean="0">
              <a:solidFill>
                <a:schemeClr val="tx2">
                  <a:lumMod val="60000"/>
                  <a:lumOff val="40000"/>
                </a:schemeClr>
              </a:solidFill>
            </a:endParaRPr>
          </a:p>
          <a:p>
            <a:pPr marL="285750" indent="-285750">
              <a:buSzPct val="135000"/>
              <a:buFont typeface="Arial" pitchFamily="34" charset="0"/>
              <a:buChar char="•"/>
            </a:pPr>
            <a:r>
              <a:rPr lang="en-US" dirty="0" smtClean="0">
                <a:solidFill>
                  <a:schemeClr val="bg2">
                    <a:lumMod val="10000"/>
                  </a:schemeClr>
                </a:solidFill>
              </a:rPr>
              <a:t>NGS Data Processing</a:t>
            </a:r>
          </a:p>
          <a:p>
            <a:pPr marL="742950" lvl="1" indent="-285750">
              <a:buSzPct val="99000"/>
              <a:buFont typeface="Symbol" pitchFamily="18" charset="2"/>
              <a:buChar char="¨"/>
            </a:pPr>
            <a:r>
              <a:rPr lang="en-US" sz="1600" dirty="0" smtClean="0">
                <a:solidFill>
                  <a:schemeClr val="tx2">
                    <a:lumMod val="60000"/>
                    <a:lumOff val="40000"/>
                  </a:schemeClr>
                </a:solidFill>
              </a:rPr>
              <a:t>Workflow using GATK</a:t>
            </a:r>
          </a:p>
          <a:p>
            <a:pPr marL="742950" lvl="1" indent="-285750">
              <a:buSzPct val="99000"/>
              <a:buFont typeface="Symbol" pitchFamily="18" charset="2"/>
              <a:buChar char="¨"/>
            </a:pPr>
            <a:r>
              <a:rPr lang="en-US" sz="1600" dirty="0" smtClean="0">
                <a:solidFill>
                  <a:schemeClr val="tx2">
                    <a:lumMod val="60000"/>
                    <a:lumOff val="40000"/>
                  </a:schemeClr>
                </a:solidFill>
              </a:rPr>
              <a:t>Reads mapping </a:t>
            </a:r>
            <a:r>
              <a:rPr lang="en-US" sz="1600" dirty="0" smtClean="0">
                <a:solidFill>
                  <a:schemeClr val="tx2">
                    <a:lumMod val="60000"/>
                    <a:lumOff val="40000"/>
                  </a:schemeClr>
                </a:solidFill>
                <a:sym typeface="Wingdings" pitchFamily="2" charset="2"/>
              </a:rPr>
              <a:t> SAM/BAM files</a:t>
            </a:r>
          </a:p>
          <a:p>
            <a:pPr marL="742950" lvl="1" indent="-285750">
              <a:buSzPct val="99000"/>
              <a:buFont typeface="Symbol" pitchFamily="18" charset="2"/>
              <a:buChar char="¨"/>
            </a:pPr>
            <a:r>
              <a:rPr lang="en-US" sz="1600" dirty="0" smtClean="0">
                <a:solidFill>
                  <a:schemeClr val="tx2">
                    <a:lumMod val="60000"/>
                    <a:lumOff val="40000"/>
                  </a:schemeClr>
                </a:solidFill>
                <a:sym typeface="Wingdings" pitchFamily="2" charset="2"/>
              </a:rPr>
              <a:t>Variants Detection  VCF files</a:t>
            </a:r>
            <a:endParaRPr lang="en-US" sz="1600" dirty="0" smtClean="0">
              <a:solidFill>
                <a:schemeClr val="tx2">
                  <a:lumMod val="60000"/>
                  <a:lumOff val="40000"/>
                </a:schemeClr>
              </a:solidFill>
            </a:endParaRPr>
          </a:p>
          <a:p>
            <a:pPr marL="285750" indent="-285750">
              <a:buSzPct val="135000"/>
              <a:buFont typeface="Arial" pitchFamily="34" charset="0"/>
              <a:buChar char="•"/>
            </a:pPr>
            <a:r>
              <a:rPr lang="en-US" dirty="0" smtClean="0">
                <a:solidFill>
                  <a:schemeClr val="bg2">
                    <a:lumMod val="10000"/>
                  </a:schemeClr>
                </a:solidFill>
              </a:rPr>
              <a:t>SNP VCF</a:t>
            </a:r>
          </a:p>
          <a:p>
            <a:pPr marL="742950" lvl="1" indent="-285750">
              <a:buSzPct val="99000"/>
              <a:buFont typeface="Symbol" pitchFamily="18" charset="2"/>
              <a:buChar char="¨"/>
            </a:pPr>
            <a:r>
              <a:rPr lang="en-US" sz="1600" dirty="0" smtClean="0">
                <a:solidFill>
                  <a:schemeClr val="tx2">
                    <a:lumMod val="60000"/>
                    <a:lumOff val="40000"/>
                  </a:schemeClr>
                </a:solidFill>
              </a:rPr>
              <a:t>SNP and </a:t>
            </a:r>
            <a:r>
              <a:rPr lang="en-US" sz="1600" dirty="0" err="1" smtClean="0">
                <a:solidFill>
                  <a:schemeClr val="tx2">
                    <a:lumMod val="60000"/>
                    <a:lumOff val="40000"/>
                  </a:schemeClr>
                </a:solidFill>
              </a:rPr>
              <a:t>Indel</a:t>
            </a:r>
            <a:r>
              <a:rPr lang="en-US" sz="1600" dirty="0" smtClean="0">
                <a:solidFill>
                  <a:schemeClr val="tx2">
                    <a:lumMod val="60000"/>
                    <a:lumOff val="40000"/>
                  </a:schemeClr>
                </a:solidFill>
              </a:rPr>
              <a:t> Calling</a:t>
            </a:r>
          </a:p>
          <a:p>
            <a:pPr marL="742950" lvl="1" indent="-285750">
              <a:buSzPct val="99000"/>
              <a:buFont typeface="Symbol" pitchFamily="18" charset="2"/>
              <a:buChar char="¨"/>
            </a:pPr>
            <a:r>
              <a:rPr lang="en-US" sz="1600" dirty="0" smtClean="0">
                <a:solidFill>
                  <a:schemeClr val="tx2">
                    <a:lumMod val="60000"/>
                    <a:lumOff val="40000"/>
                  </a:schemeClr>
                </a:solidFill>
              </a:rPr>
              <a:t>SNP VCF Conversion to PLINK by PSEQ</a:t>
            </a:r>
          </a:p>
          <a:p>
            <a:pPr marL="742950" lvl="1" indent="-285750">
              <a:buSzPct val="99000"/>
              <a:buFont typeface="Symbol" pitchFamily="18" charset="2"/>
              <a:buChar char="¨"/>
            </a:pPr>
            <a:r>
              <a:rPr lang="en-US" sz="1600" dirty="0" smtClean="0">
                <a:solidFill>
                  <a:schemeClr val="tx2">
                    <a:lumMod val="60000"/>
                    <a:lumOff val="40000"/>
                  </a:schemeClr>
                </a:solidFill>
              </a:rPr>
              <a:t>SNP analysis</a:t>
            </a:r>
          </a:p>
          <a:p>
            <a:pPr marL="285750" indent="-285750">
              <a:buSzPct val="135000"/>
              <a:buFont typeface="Arial" pitchFamily="34" charset="0"/>
              <a:buChar char="•"/>
            </a:pPr>
            <a:r>
              <a:rPr lang="en-US" dirty="0" smtClean="0">
                <a:solidFill>
                  <a:schemeClr val="bg2">
                    <a:lumMod val="10000"/>
                  </a:schemeClr>
                </a:solidFill>
              </a:rPr>
              <a:t>Summary</a:t>
            </a:r>
            <a:endParaRPr lang="en-US" dirty="0">
              <a:solidFill>
                <a:schemeClr val="bg2">
                  <a:lumMod val="10000"/>
                </a:schemeClr>
              </a:solidFill>
            </a:endParaRPr>
          </a:p>
        </p:txBody>
      </p:sp>
    </p:spTree>
    <p:extLst>
      <p:ext uri="{BB962C8B-B14F-4D97-AF65-F5344CB8AC3E}">
        <p14:creationId xmlns:p14="http://schemas.microsoft.com/office/powerpoint/2010/main" val="1675264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err="1" smtClean="0">
                <a:solidFill>
                  <a:schemeClr val="accent6">
                    <a:lumMod val="50000"/>
                  </a:schemeClr>
                </a:solidFill>
              </a:rPr>
              <a:t>Phred</a:t>
            </a:r>
            <a:r>
              <a:rPr lang="en-US" sz="1600" b="1" dirty="0" smtClean="0">
                <a:solidFill>
                  <a:schemeClr val="accent6">
                    <a:lumMod val="50000"/>
                  </a:schemeClr>
                </a:solidFill>
              </a:rPr>
              <a:t> </a:t>
            </a:r>
            <a:r>
              <a:rPr lang="en-US" sz="1600" b="1" dirty="0" err="1" smtClean="0">
                <a:solidFill>
                  <a:schemeClr val="accent6">
                    <a:lumMod val="50000"/>
                  </a:schemeClr>
                </a:solidFill>
              </a:rPr>
              <a:t>Qaulity</a:t>
            </a:r>
            <a:r>
              <a:rPr lang="en-US" sz="1600" b="1" dirty="0" smtClean="0">
                <a:solidFill>
                  <a:schemeClr val="accent6">
                    <a:lumMod val="50000"/>
                  </a:schemeClr>
                </a:solidFill>
              </a:rPr>
              <a:t> Score</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http://en.wikipedia.org/wiki/Phred_quality_score</a:t>
            </a:r>
          </a:p>
        </p:txBody>
      </p:sp>
      <p:pic>
        <p:nvPicPr>
          <p:cNvPr id="1026" name="Picture 2" descr="http://upload.wikimedia.org/wikipedia/en/e/e7/Phred_Figur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44341"/>
            <a:ext cx="6324600" cy="59490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67261569"/>
              </p:ext>
            </p:extLst>
          </p:nvPr>
        </p:nvGraphicFramePr>
        <p:xfrm>
          <a:off x="609600" y="609600"/>
          <a:ext cx="2971800" cy="2468880"/>
        </p:xfrm>
        <a:graphic>
          <a:graphicData uri="http://schemas.openxmlformats.org/drawingml/2006/table">
            <a:tbl>
              <a:tblPr>
                <a:tableStyleId>{3C2FFA5D-87B4-456A-9821-1D502468CF0F}</a:tableStyleId>
              </a:tblPr>
              <a:tblGrid>
                <a:gridCol w="912159"/>
                <a:gridCol w="1160929"/>
                <a:gridCol w="898712"/>
              </a:tblGrid>
              <a:tr h="0">
                <a:tc>
                  <a:txBody>
                    <a:bodyPr/>
                    <a:lstStyle/>
                    <a:p>
                      <a:pPr algn="ctr"/>
                      <a:r>
                        <a:rPr lang="en-US" sz="1400" dirty="0" err="1"/>
                        <a:t>Phred</a:t>
                      </a:r>
                      <a:r>
                        <a:rPr lang="en-US" sz="1400" dirty="0"/>
                        <a:t> Quality </a:t>
                      </a:r>
                      <a:r>
                        <a:rPr lang="en-US" sz="1400" dirty="0" smtClean="0"/>
                        <a:t>Score</a:t>
                      </a:r>
                    </a:p>
                    <a:p>
                      <a:pPr algn="ctr"/>
                      <a:r>
                        <a:rPr lang="en-US" sz="1400" b="1" i="1" dirty="0" smtClean="0"/>
                        <a:t>Q</a:t>
                      </a:r>
                      <a:endParaRPr lang="en-US" sz="1400" b="1" i="1" dirty="0"/>
                    </a:p>
                  </a:txBody>
                  <a:tcPr anchor="ctr"/>
                </a:tc>
                <a:tc>
                  <a:txBody>
                    <a:bodyPr/>
                    <a:lstStyle/>
                    <a:p>
                      <a:pPr algn="ctr"/>
                      <a:r>
                        <a:rPr lang="en-US" sz="1400" dirty="0"/>
                        <a:t>Probability of incorrect base </a:t>
                      </a:r>
                      <a:r>
                        <a:rPr lang="en-US" sz="1400" dirty="0" smtClean="0"/>
                        <a:t>call</a:t>
                      </a:r>
                    </a:p>
                    <a:p>
                      <a:pPr algn="ctr"/>
                      <a:r>
                        <a:rPr lang="en-US" sz="1400" b="1" i="1" dirty="0" smtClean="0"/>
                        <a:t>P</a:t>
                      </a:r>
                      <a:endParaRPr lang="en-US" sz="1400" b="1" i="1" dirty="0"/>
                    </a:p>
                  </a:txBody>
                  <a:tcPr anchor="ctr"/>
                </a:tc>
                <a:tc>
                  <a:txBody>
                    <a:bodyPr/>
                    <a:lstStyle/>
                    <a:p>
                      <a:pPr algn="ctr"/>
                      <a:r>
                        <a:rPr lang="en-US" sz="1400" dirty="0"/>
                        <a:t>Base call </a:t>
                      </a:r>
                      <a:r>
                        <a:rPr lang="en-US" sz="1400" dirty="0" smtClean="0"/>
                        <a:t>accuracy</a:t>
                      </a:r>
                    </a:p>
                    <a:p>
                      <a:pPr algn="ctr"/>
                      <a:r>
                        <a:rPr lang="en-US" sz="1400" b="1" dirty="0" smtClean="0"/>
                        <a:t>%</a:t>
                      </a:r>
                      <a:endParaRPr lang="en-US" sz="1400" b="1" dirty="0"/>
                    </a:p>
                  </a:txBody>
                  <a:tcPr anchor="ctr"/>
                </a:tc>
              </a:tr>
              <a:tr h="0">
                <a:tc>
                  <a:txBody>
                    <a:bodyPr/>
                    <a:lstStyle/>
                    <a:p>
                      <a:pPr algn="ctr"/>
                      <a:r>
                        <a:rPr lang="en-US" sz="1400" dirty="0"/>
                        <a:t>10</a:t>
                      </a:r>
                    </a:p>
                  </a:txBody>
                  <a:tcPr anchor="ctr"/>
                </a:tc>
                <a:tc>
                  <a:txBody>
                    <a:bodyPr/>
                    <a:lstStyle/>
                    <a:p>
                      <a:pPr algn="ctr"/>
                      <a:r>
                        <a:rPr lang="en-US" sz="1400" dirty="0"/>
                        <a:t>1 in 10</a:t>
                      </a:r>
                    </a:p>
                  </a:txBody>
                  <a:tcPr anchor="ctr"/>
                </a:tc>
                <a:tc>
                  <a:txBody>
                    <a:bodyPr/>
                    <a:lstStyle/>
                    <a:p>
                      <a:pPr algn="ctr"/>
                      <a:r>
                        <a:rPr lang="en-US" sz="1400" dirty="0"/>
                        <a:t>90%</a:t>
                      </a:r>
                    </a:p>
                  </a:txBody>
                  <a:tcPr anchor="ctr"/>
                </a:tc>
              </a:tr>
              <a:tr h="0">
                <a:tc>
                  <a:txBody>
                    <a:bodyPr/>
                    <a:lstStyle/>
                    <a:p>
                      <a:pPr algn="ctr"/>
                      <a:r>
                        <a:rPr lang="en-US" sz="1400" dirty="0"/>
                        <a:t>20</a:t>
                      </a:r>
                    </a:p>
                  </a:txBody>
                  <a:tcPr anchor="ctr"/>
                </a:tc>
                <a:tc>
                  <a:txBody>
                    <a:bodyPr/>
                    <a:lstStyle/>
                    <a:p>
                      <a:pPr algn="ctr"/>
                      <a:r>
                        <a:rPr lang="en-US" sz="1400" dirty="0"/>
                        <a:t>1 in 100</a:t>
                      </a:r>
                    </a:p>
                  </a:txBody>
                  <a:tcPr anchor="ctr"/>
                </a:tc>
                <a:tc>
                  <a:txBody>
                    <a:bodyPr/>
                    <a:lstStyle/>
                    <a:p>
                      <a:pPr algn="ctr"/>
                      <a:r>
                        <a:rPr lang="en-US" sz="1400" dirty="0"/>
                        <a:t>99%</a:t>
                      </a:r>
                    </a:p>
                  </a:txBody>
                  <a:tcPr anchor="ctr"/>
                </a:tc>
              </a:tr>
              <a:tr h="0">
                <a:tc>
                  <a:txBody>
                    <a:bodyPr/>
                    <a:lstStyle/>
                    <a:p>
                      <a:pPr algn="ctr"/>
                      <a:r>
                        <a:rPr lang="en-US" sz="1400" dirty="0"/>
                        <a:t>30</a:t>
                      </a:r>
                    </a:p>
                  </a:txBody>
                  <a:tcPr anchor="ctr"/>
                </a:tc>
                <a:tc>
                  <a:txBody>
                    <a:bodyPr/>
                    <a:lstStyle/>
                    <a:p>
                      <a:pPr algn="ctr"/>
                      <a:r>
                        <a:rPr lang="en-US" sz="1400" dirty="0"/>
                        <a:t>1 in 1000</a:t>
                      </a:r>
                    </a:p>
                  </a:txBody>
                  <a:tcPr anchor="ctr"/>
                </a:tc>
                <a:tc>
                  <a:txBody>
                    <a:bodyPr/>
                    <a:lstStyle/>
                    <a:p>
                      <a:pPr algn="ctr"/>
                      <a:r>
                        <a:rPr lang="en-US" sz="1400" dirty="0"/>
                        <a:t>99.9%</a:t>
                      </a:r>
                    </a:p>
                  </a:txBody>
                  <a:tcPr anchor="ctr"/>
                </a:tc>
              </a:tr>
              <a:tr h="0">
                <a:tc>
                  <a:txBody>
                    <a:bodyPr/>
                    <a:lstStyle/>
                    <a:p>
                      <a:pPr algn="ctr"/>
                      <a:r>
                        <a:rPr lang="en-US" sz="1400" dirty="0"/>
                        <a:t>40</a:t>
                      </a:r>
                    </a:p>
                  </a:txBody>
                  <a:tcPr anchor="ctr"/>
                </a:tc>
                <a:tc>
                  <a:txBody>
                    <a:bodyPr/>
                    <a:lstStyle/>
                    <a:p>
                      <a:pPr algn="ctr"/>
                      <a:r>
                        <a:rPr lang="en-US" sz="1400" dirty="0"/>
                        <a:t>1 in 10000</a:t>
                      </a:r>
                    </a:p>
                  </a:txBody>
                  <a:tcPr anchor="ctr"/>
                </a:tc>
                <a:tc>
                  <a:txBody>
                    <a:bodyPr/>
                    <a:lstStyle/>
                    <a:p>
                      <a:pPr algn="ctr"/>
                      <a:r>
                        <a:rPr lang="en-US" sz="1400" dirty="0"/>
                        <a:t>99.99%</a:t>
                      </a:r>
                    </a:p>
                  </a:txBody>
                  <a:tcPr anchor="ctr"/>
                </a:tc>
              </a:tr>
              <a:tr h="0">
                <a:tc>
                  <a:txBody>
                    <a:bodyPr/>
                    <a:lstStyle/>
                    <a:p>
                      <a:pPr algn="ctr"/>
                      <a:r>
                        <a:rPr lang="en-US" sz="1400" dirty="0"/>
                        <a:t>50</a:t>
                      </a:r>
                    </a:p>
                  </a:txBody>
                  <a:tcPr anchor="ctr"/>
                </a:tc>
                <a:tc>
                  <a:txBody>
                    <a:bodyPr/>
                    <a:lstStyle/>
                    <a:p>
                      <a:pPr algn="ctr"/>
                      <a:r>
                        <a:rPr lang="en-US" sz="1400" dirty="0"/>
                        <a:t>1 in 100000</a:t>
                      </a:r>
                    </a:p>
                  </a:txBody>
                  <a:tcPr anchor="ctr"/>
                </a:tc>
                <a:tc>
                  <a:txBody>
                    <a:bodyPr/>
                    <a:lstStyle/>
                    <a:p>
                      <a:pPr algn="ctr"/>
                      <a:r>
                        <a:rPr lang="en-US" sz="1400" dirty="0"/>
                        <a:t>99.999%</a:t>
                      </a:r>
                    </a:p>
                  </a:txBody>
                  <a:tcPr anchor="ctr"/>
                </a:tc>
              </a:tr>
            </a:tbl>
          </a:graphicData>
        </a:graphic>
      </p:graphicFrame>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 y="3657600"/>
            <a:ext cx="375986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1981200" y="2057400"/>
            <a:ext cx="838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671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Glossary – </a:t>
            </a:r>
            <a:r>
              <a:rPr lang="en-US" sz="1600" b="1" dirty="0" err="1" smtClean="0">
                <a:solidFill>
                  <a:schemeClr val="accent6">
                    <a:lumMod val="50000"/>
                  </a:schemeClr>
                </a:solidFill>
              </a:rPr>
              <a:t>Phred</a:t>
            </a:r>
            <a:r>
              <a:rPr lang="en-US" sz="1600" b="1" dirty="0" smtClean="0">
                <a:solidFill>
                  <a:schemeClr val="accent6">
                    <a:lumMod val="50000"/>
                  </a:schemeClr>
                </a:solidFill>
              </a:rPr>
              <a:t> Quality Score</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http://en.wikipedia.org/wiki/Phred_base_calling</a:t>
            </a:r>
          </a:p>
        </p:txBody>
      </p:sp>
      <p:sp>
        <p:nvSpPr>
          <p:cNvPr id="2" name="TextBox 1"/>
          <p:cNvSpPr txBox="1"/>
          <p:nvPr/>
        </p:nvSpPr>
        <p:spPr>
          <a:xfrm>
            <a:off x="685800" y="828635"/>
            <a:ext cx="7924800" cy="5191165"/>
          </a:xfrm>
          <a:prstGeom prst="rect">
            <a:avLst/>
          </a:prstGeom>
          <a:noFill/>
        </p:spPr>
        <p:txBody>
          <a:bodyPr wrap="square" rtlCol="0">
            <a:spAutoFit/>
          </a:bodyPr>
          <a:lstStyle/>
          <a:p>
            <a:r>
              <a:rPr lang="en-US" sz="1400" b="1" dirty="0" err="1"/>
              <a:t>Phred</a:t>
            </a:r>
            <a:r>
              <a:rPr lang="en-US" sz="1400" b="1" dirty="0"/>
              <a:t> base-calling</a:t>
            </a:r>
            <a:r>
              <a:rPr lang="en-US" sz="1400" dirty="0"/>
              <a:t> is a computer program for identifying a base (</a:t>
            </a:r>
            <a:r>
              <a:rPr lang="en-US" sz="1400" dirty="0" err="1">
                <a:hlinkClick r:id="rId2" action="ppaction://hlinkfile" tooltip="Nucleobase"/>
              </a:rPr>
              <a:t>nucleobase</a:t>
            </a:r>
            <a:r>
              <a:rPr lang="en-US" sz="1400" dirty="0"/>
              <a:t>) sequence from a fluorescence "trace" data generated by an automated DNA sequencer that uses </a:t>
            </a:r>
            <a:r>
              <a:rPr lang="en-US" sz="1400" dirty="0">
                <a:hlinkClick r:id="rId3" action="ppaction://hlinkfile" tooltip="Electrophoresis"/>
              </a:rPr>
              <a:t>electrophoresis</a:t>
            </a:r>
            <a:r>
              <a:rPr lang="en-US" sz="1400" dirty="0"/>
              <a:t> and 4-fluorescent dye method</a:t>
            </a:r>
            <a:r>
              <a:rPr lang="en-US" sz="1400" dirty="0" smtClean="0"/>
              <a:t>. </a:t>
            </a:r>
          </a:p>
          <a:p>
            <a:endParaRPr lang="en-US" sz="1400" baseline="30000" dirty="0"/>
          </a:p>
          <a:p>
            <a:r>
              <a:rPr lang="en-US" sz="1400" b="1" dirty="0" err="1"/>
              <a:t>Phred</a:t>
            </a:r>
            <a:r>
              <a:rPr lang="en-US" sz="1400" dirty="0"/>
              <a:t> was originally conceived in the early 1990s by </a:t>
            </a:r>
            <a:r>
              <a:rPr lang="en-US" sz="1400" dirty="0">
                <a:hlinkClick r:id="rId4" action="ppaction://hlinkfile" tooltip="Philip Palmer Green"/>
              </a:rPr>
              <a:t>Phil Green</a:t>
            </a:r>
            <a:r>
              <a:rPr lang="en-US" sz="1400" dirty="0"/>
              <a:t>, then a professor at </a:t>
            </a:r>
            <a:r>
              <a:rPr lang="en-US" sz="1400" dirty="0">
                <a:hlinkClick r:id="rId5" action="ppaction://hlinkfile" tooltip="Washington University in St. Louis"/>
              </a:rPr>
              <a:t>Washington University in St. Louis</a:t>
            </a:r>
            <a:r>
              <a:rPr lang="en-US" sz="1400" dirty="0"/>
              <a:t>. </a:t>
            </a:r>
            <a:r>
              <a:rPr lang="en-US" sz="1400" dirty="0" smtClean="0"/>
              <a:t>“</a:t>
            </a:r>
            <a:r>
              <a:rPr lang="en-US" sz="1400" i="1" dirty="0" err="1">
                <a:solidFill>
                  <a:schemeClr val="accent6">
                    <a:lumMod val="75000"/>
                  </a:schemeClr>
                </a:solidFill>
              </a:rPr>
              <a:t>Phred</a:t>
            </a:r>
            <a:r>
              <a:rPr lang="en-US" sz="1400" i="1" dirty="0">
                <a:solidFill>
                  <a:schemeClr val="accent6">
                    <a:lumMod val="75000"/>
                  </a:schemeClr>
                </a:solidFill>
              </a:rPr>
              <a:t> reads DNA sequencer trace data, calls bases, assigns quality values to the bases, and writes the base calls and quality values to output files</a:t>
            </a:r>
            <a:r>
              <a:rPr lang="en-US" sz="1400" dirty="0" smtClean="0"/>
              <a:t>.”– from </a:t>
            </a:r>
            <a:r>
              <a:rPr lang="en-US" sz="1400" dirty="0" err="1" smtClean="0"/>
              <a:t>Phred</a:t>
            </a:r>
            <a:r>
              <a:rPr lang="en-US" sz="1400" dirty="0" smtClean="0"/>
              <a:t> (version 0.020425.c) documentation by Phil Green</a:t>
            </a:r>
            <a:endParaRPr lang="en-US" sz="1400" dirty="0"/>
          </a:p>
          <a:p>
            <a:endParaRPr lang="en-US" sz="1400" dirty="0"/>
          </a:p>
          <a:p>
            <a:r>
              <a:rPr lang="en-US" sz="1400" b="1" dirty="0" err="1"/>
              <a:t>Phred</a:t>
            </a:r>
            <a:r>
              <a:rPr lang="en-US" sz="1400" dirty="0"/>
              <a:t> uses a four-phase procedure as outlined by Ewing </a:t>
            </a:r>
            <a:r>
              <a:rPr lang="en-US" sz="1400" i="1" dirty="0"/>
              <a:t>et al.</a:t>
            </a:r>
            <a:r>
              <a:rPr lang="en-US" sz="1400" dirty="0"/>
              <a:t> to determine a sequence of base calls from the processed DNA sequence tracing</a:t>
            </a:r>
            <a:r>
              <a:rPr lang="en-US" sz="1400" dirty="0" smtClean="0"/>
              <a:t>:</a:t>
            </a:r>
          </a:p>
          <a:p>
            <a:endParaRPr lang="en-US" sz="1400" dirty="0"/>
          </a:p>
          <a:p>
            <a:pPr marL="228600" indent="-228600">
              <a:buFont typeface="+mj-lt"/>
              <a:buAutoNum type="arabicPeriod"/>
            </a:pPr>
            <a:r>
              <a:rPr lang="en-US" sz="1400" dirty="0"/>
              <a:t>Predicted peak locations are determined, based on the assumption that fragments are relatively evenly spaced, on average, in most regions of the gel, to determine the correct number of bases and their idealized evenly spaced locations in regions where the peaks are not well resolved, noisy, or displaced (as in compressions)</a:t>
            </a:r>
          </a:p>
          <a:p>
            <a:pPr marL="228600" indent="-228600">
              <a:buFont typeface="+mj-lt"/>
              <a:buAutoNum type="arabicPeriod"/>
            </a:pPr>
            <a:r>
              <a:rPr lang="en-US" sz="1400" dirty="0"/>
              <a:t>Observed peaks are identified in the trace</a:t>
            </a:r>
          </a:p>
          <a:p>
            <a:pPr marL="228600" indent="-228600">
              <a:buFont typeface="+mj-lt"/>
              <a:buAutoNum type="arabicPeriod"/>
            </a:pPr>
            <a:r>
              <a:rPr lang="en-US" sz="1400" dirty="0"/>
              <a:t>Observed peaks are matched to the predicted peak locations, omitting some peaks and splitting others; as each observed peak comes from a specific array and is thus associated with 1 of the 4 bases (A, G, T, or C), the ordered list of matched observed peaks determines a base sequence for the trace.</a:t>
            </a:r>
          </a:p>
          <a:p>
            <a:pPr marL="228600" indent="-228600">
              <a:buFont typeface="+mj-lt"/>
              <a:buAutoNum type="arabicPeriod"/>
            </a:pPr>
            <a:r>
              <a:rPr lang="en-US" sz="1400" dirty="0"/>
              <a:t>The unmatched observed peaks are checked for any peak that appears to represent a base but could not be assigned to a predicted peak in the third phase and if found, the corresponding base is inserted into the read sequence.</a:t>
            </a:r>
          </a:p>
          <a:p>
            <a:r>
              <a:rPr lang="en-US" sz="1400" dirty="0"/>
              <a:t>The entire procedure is rapid, usually taking less than half a second per trace</a:t>
            </a:r>
            <a:r>
              <a:rPr lang="en-US" sz="1400" dirty="0" smtClean="0"/>
              <a:t>.</a:t>
            </a:r>
            <a:endParaRPr lang="en-US" sz="1400" dirty="0"/>
          </a:p>
        </p:txBody>
      </p:sp>
    </p:spTree>
    <p:extLst>
      <p:ext uri="{BB962C8B-B14F-4D97-AF65-F5344CB8AC3E}">
        <p14:creationId xmlns:p14="http://schemas.microsoft.com/office/powerpoint/2010/main" val="1647885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mapping and duplicate marking</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7191375" cy="519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510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Workflow using </a:t>
            </a:r>
            <a:r>
              <a:rPr lang="en-US" sz="1600" b="1" dirty="0" smtClean="0">
                <a:solidFill>
                  <a:schemeClr val="accent6">
                    <a:lumMod val="50000"/>
                  </a:schemeClr>
                </a:solidFill>
              </a:rPr>
              <a:t>GATK – realignment</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807" y="1447800"/>
            <a:ext cx="5714386" cy="385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773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a:t>
            </a:r>
            <a:r>
              <a:rPr lang="en-US" sz="1600" b="1" dirty="0" err="1" smtClean="0">
                <a:solidFill>
                  <a:schemeClr val="accent6">
                    <a:lumMod val="50000"/>
                  </a:schemeClr>
                </a:solidFill>
              </a:rPr>
              <a:t>indel</a:t>
            </a:r>
            <a:r>
              <a:rPr lang="en-US" sz="1600" b="1" dirty="0" smtClean="0">
                <a:solidFill>
                  <a:schemeClr val="accent6">
                    <a:lumMod val="50000"/>
                  </a:schemeClr>
                </a:solidFill>
              </a:rPr>
              <a:t>-based realignment</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889" y="457200"/>
            <a:ext cx="6262687" cy="189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71" y="2438400"/>
            <a:ext cx="5876925" cy="56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123208"/>
            <a:ext cx="3684854" cy="3278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96168"/>
            <a:ext cx="4648200" cy="117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487038"/>
            <a:ext cx="3886200" cy="130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084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a:t>
            </a:r>
            <a:r>
              <a:rPr lang="en-US" sz="1600" b="1" dirty="0" err="1" smtClean="0">
                <a:solidFill>
                  <a:schemeClr val="accent6">
                    <a:lumMod val="50000"/>
                  </a:schemeClr>
                </a:solidFill>
              </a:rPr>
              <a:t>indel</a:t>
            </a:r>
            <a:r>
              <a:rPr lang="en-US" sz="1600" b="1" dirty="0" smtClean="0">
                <a:solidFill>
                  <a:schemeClr val="accent6">
                    <a:lumMod val="50000"/>
                  </a:schemeClr>
                </a:solidFill>
              </a:rPr>
              <a:t>-based realignment</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020175" cy="593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650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a:t>
            </a:r>
            <a:r>
              <a:rPr lang="en-US" sz="1600" b="1" dirty="0" err="1" smtClean="0">
                <a:solidFill>
                  <a:schemeClr val="accent6">
                    <a:lumMod val="50000"/>
                  </a:schemeClr>
                </a:solidFill>
              </a:rPr>
              <a:t>indel</a:t>
            </a:r>
            <a:r>
              <a:rPr lang="en-US" sz="1600" b="1" dirty="0" smtClean="0">
                <a:solidFill>
                  <a:schemeClr val="accent6">
                    <a:lumMod val="50000"/>
                  </a:schemeClr>
                </a:solidFill>
              </a:rPr>
              <a:t>-based realignment</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2502"/>
            <a:ext cx="8001000" cy="600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53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a:t>
            </a:r>
            <a:r>
              <a:rPr lang="en-US" sz="1600" b="1" dirty="0" err="1" smtClean="0">
                <a:solidFill>
                  <a:schemeClr val="accent6">
                    <a:lumMod val="50000"/>
                  </a:schemeClr>
                </a:solidFill>
              </a:rPr>
              <a:t>indel</a:t>
            </a:r>
            <a:r>
              <a:rPr lang="en-US" sz="1600" b="1" dirty="0" smtClean="0">
                <a:solidFill>
                  <a:schemeClr val="accent6">
                    <a:lumMod val="50000"/>
                  </a:schemeClr>
                </a:solidFill>
              </a:rPr>
              <a:t>-based realignment</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1020"/>
            <a:ext cx="8296346"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53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a:t>
            </a:r>
            <a:r>
              <a:rPr lang="en-US" sz="1600" b="1" dirty="0" err="1" smtClean="0">
                <a:solidFill>
                  <a:schemeClr val="accent6">
                    <a:lumMod val="50000"/>
                  </a:schemeClr>
                </a:solidFill>
              </a:rPr>
              <a:t>indel</a:t>
            </a:r>
            <a:r>
              <a:rPr lang="en-US" sz="1600" b="1" dirty="0" smtClean="0">
                <a:solidFill>
                  <a:schemeClr val="accent6">
                    <a:lumMod val="50000"/>
                  </a:schemeClr>
                </a:solidFill>
              </a:rPr>
              <a:t>-based realignment</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685800"/>
            <a:ext cx="607695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2286000"/>
            <a:ext cx="8667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725" y="2276475"/>
            <a:ext cx="6762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1" y="6248400"/>
            <a:ext cx="8910638" cy="20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365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Workflow using </a:t>
            </a:r>
            <a:r>
              <a:rPr lang="en-US" sz="1600" b="1" dirty="0" smtClean="0">
                <a:solidFill>
                  <a:schemeClr val="accent6">
                    <a:lumMod val="50000"/>
                  </a:schemeClr>
                </a:solidFill>
              </a:rPr>
              <a:t>GATK – base recalibration</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566" y="1447800"/>
            <a:ext cx="5718868" cy="383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176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Overview</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sp>
        <p:nvSpPr>
          <p:cNvPr id="8" name="Rectangle 7"/>
          <p:cNvSpPr/>
          <p:nvPr/>
        </p:nvSpPr>
        <p:spPr>
          <a:xfrm>
            <a:off x="2095500" y="2819400"/>
            <a:ext cx="4953000" cy="523220"/>
          </a:xfrm>
          <a:prstGeom prst="rect">
            <a:avLst/>
          </a:prstGeom>
        </p:spPr>
        <p:txBody>
          <a:bodyPr wrap="square">
            <a:spAutoFit/>
          </a:bodyPr>
          <a:lstStyle/>
          <a:p>
            <a:pPr algn="ctr">
              <a:buSzPct val="135000"/>
            </a:pPr>
            <a:r>
              <a:rPr lang="en-US" sz="2800" dirty="0" smtClean="0">
                <a:solidFill>
                  <a:schemeClr val="tx2">
                    <a:lumMod val="60000"/>
                    <a:lumOff val="40000"/>
                  </a:schemeClr>
                </a:solidFill>
              </a:rPr>
              <a:t>Overview</a:t>
            </a:r>
          </a:p>
        </p:txBody>
      </p:sp>
    </p:spTree>
    <p:extLst>
      <p:ext uri="{BB962C8B-B14F-4D97-AF65-F5344CB8AC3E}">
        <p14:creationId xmlns:p14="http://schemas.microsoft.com/office/powerpoint/2010/main" val="32934257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Base Quality Score Recalibration</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sp>
        <p:nvSpPr>
          <p:cNvPr id="2" name="TextBox 1"/>
          <p:cNvSpPr txBox="1"/>
          <p:nvPr/>
        </p:nvSpPr>
        <p:spPr>
          <a:xfrm>
            <a:off x="1638299" y="762000"/>
            <a:ext cx="6019800" cy="5416868"/>
          </a:xfrm>
          <a:prstGeom prst="rect">
            <a:avLst/>
          </a:prstGeom>
          <a:noFill/>
        </p:spPr>
        <p:txBody>
          <a:bodyPr wrap="square" rtlCol="0">
            <a:spAutoFit/>
          </a:bodyPr>
          <a:lstStyle/>
          <a:p>
            <a:pPr marL="285750" indent="-285750">
              <a:buFont typeface="Arial" pitchFamily="34" charset="0"/>
              <a:buChar char="•"/>
            </a:pPr>
            <a:r>
              <a:rPr lang="en-US" sz="1600" dirty="0" smtClean="0"/>
              <a:t>Quality scores are critical for all downstream analysis</a:t>
            </a:r>
          </a:p>
          <a:p>
            <a:pPr marL="285750" indent="-285750">
              <a:buFont typeface="Arial" pitchFamily="34" charset="0"/>
              <a:buChar char="•"/>
            </a:pPr>
            <a:r>
              <a:rPr lang="en-US" sz="1600" dirty="0" smtClean="0"/>
              <a:t>Systematic biases are a major contributor to bad calls</a:t>
            </a:r>
          </a:p>
          <a:p>
            <a:pPr marL="285750" indent="-285750">
              <a:buFont typeface="Arial" pitchFamily="34" charset="0"/>
              <a:buChar char="•"/>
            </a:pPr>
            <a:r>
              <a:rPr lang="en-US" sz="1600" dirty="0" smtClean="0"/>
              <a:t>The quality scores issued by sequencers are inaccurate and biased</a:t>
            </a:r>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endParaRPr lang="en-US" sz="1600" dirty="0"/>
          </a:p>
          <a:p>
            <a:pPr marL="285750" indent="-285750">
              <a:buFont typeface="Arial" pitchFamily="34" charset="0"/>
              <a:buChar char="•"/>
            </a:pPr>
            <a:r>
              <a:rPr lang="en-US" sz="1600" dirty="0" smtClean="0"/>
              <a:t>Analyze </a:t>
            </a:r>
            <a:r>
              <a:rPr lang="en-US" sz="1600" dirty="0" smtClean="0"/>
              <a:t>covariates </a:t>
            </a:r>
            <a:r>
              <a:rPr lang="en-US" sz="1600" dirty="0" smtClean="0"/>
              <a:t>among several features of a base, e.g.:</a:t>
            </a:r>
          </a:p>
          <a:p>
            <a:pPr marL="742950" lvl="1" indent="-285750">
              <a:buFont typeface="Wingdings" pitchFamily="2" charset="2"/>
              <a:buChar char="ü"/>
            </a:pPr>
            <a:r>
              <a:rPr lang="en-US" sz="1400" dirty="0" smtClean="0"/>
              <a:t>Reported quality score</a:t>
            </a:r>
          </a:p>
          <a:p>
            <a:pPr marL="742950" lvl="1" indent="-285750">
              <a:buFont typeface="Wingdings" pitchFamily="2" charset="2"/>
              <a:buChar char="ü"/>
            </a:pPr>
            <a:r>
              <a:rPr lang="en-US" sz="1400" dirty="0" smtClean="0"/>
              <a:t>Position within the read (machine cycle)</a:t>
            </a:r>
          </a:p>
          <a:p>
            <a:pPr marL="742950" lvl="1" indent="-285750">
              <a:buFont typeface="Wingdings" pitchFamily="2" charset="2"/>
              <a:buChar char="ü"/>
            </a:pPr>
            <a:r>
              <a:rPr lang="en-US" sz="1400" dirty="0" smtClean="0"/>
              <a:t>Preceding and current nucleotide (sequencing chemistry effect)</a:t>
            </a:r>
          </a:p>
          <a:p>
            <a:pPr marL="285750" indent="-285750">
              <a:buFont typeface="Arial" pitchFamily="34" charset="0"/>
              <a:buChar char="•"/>
            </a:pPr>
            <a:r>
              <a:rPr lang="en-US" sz="1600" dirty="0" smtClean="0"/>
              <a:t>Apply covariates through a piecewise tabular correction to recalibrate the quality scores of all reads in a BAM file.</a:t>
            </a:r>
          </a:p>
          <a:p>
            <a:pPr marL="285750" indent="-285750">
              <a:buFont typeface="Arial" pitchFamily="34" charset="0"/>
              <a:buChar char="•"/>
            </a:pPr>
            <a:endParaRPr lang="en-US" sz="16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2" y="1600200"/>
            <a:ext cx="6429375" cy="2756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328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Base Quality Score Recalibration</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62121"/>
            <a:ext cx="8229600" cy="6118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728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70" y="1670728"/>
            <a:ext cx="4695986"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Base Quality Score Recalibration</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sp>
        <p:nvSpPr>
          <p:cNvPr id="2" name="TextBox 1"/>
          <p:cNvSpPr txBox="1"/>
          <p:nvPr/>
        </p:nvSpPr>
        <p:spPr>
          <a:xfrm>
            <a:off x="836870" y="838200"/>
            <a:ext cx="3200400" cy="369332"/>
          </a:xfrm>
          <a:prstGeom prst="rect">
            <a:avLst/>
          </a:prstGeom>
          <a:noFill/>
        </p:spPr>
        <p:txBody>
          <a:bodyPr wrap="square" rtlCol="0">
            <a:spAutoFit/>
          </a:bodyPr>
          <a:lstStyle/>
          <a:p>
            <a:r>
              <a:rPr lang="en-US" dirty="0" smtClean="0"/>
              <a:t>Base Recalibration steps / tools</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772" y="381000"/>
            <a:ext cx="4191000" cy="254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036" y="2971800"/>
            <a:ext cx="3238500" cy="105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046" y="3962400"/>
            <a:ext cx="3089838" cy="91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2850" y="4568105"/>
            <a:ext cx="1638300" cy="195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138613"/>
            <a:ext cx="3379078" cy="127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2856" y="5486400"/>
            <a:ext cx="3565997" cy="92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022660" y="3198911"/>
            <a:ext cx="990600" cy="307777"/>
          </a:xfrm>
          <a:prstGeom prst="rect">
            <a:avLst/>
          </a:prstGeom>
          <a:noFill/>
        </p:spPr>
        <p:txBody>
          <a:bodyPr wrap="square" rtlCol="0">
            <a:spAutoFit/>
          </a:bodyPr>
          <a:lstStyle/>
          <a:p>
            <a:r>
              <a:rPr lang="en-US" sz="1400" dirty="0" smtClean="0">
                <a:solidFill>
                  <a:srgbClr val="FF0000"/>
                </a:solidFill>
              </a:rPr>
              <a:t>1</a:t>
            </a:r>
            <a:r>
              <a:rPr lang="en-US" sz="1400" baseline="30000" dirty="0" smtClean="0">
                <a:solidFill>
                  <a:srgbClr val="FF0000"/>
                </a:solidFill>
              </a:rPr>
              <a:t>st</a:t>
            </a:r>
            <a:r>
              <a:rPr lang="en-US" sz="1400" dirty="0" smtClean="0">
                <a:solidFill>
                  <a:srgbClr val="FF0000"/>
                </a:solidFill>
              </a:rPr>
              <a:t> pass</a:t>
            </a:r>
            <a:endParaRPr lang="en-US" sz="1400" dirty="0">
              <a:solidFill>
                <a:srgbClr val="FF0000"/>
              </a:solidFill>
            </a:endParaRPr>
          </a:p>
        </p:txBody>
      </p:sp>
      <p:sp>
        <p:nvSpPr>
          <p:cNvPr id="14" name="TextBox 13"/>
          <p:cNvSpPr txBox="1"/>
          <p:nvPr/>
        </p:nvSpPr>
        <p:spPr>
          <a:xfrm>
            <a:off x="8077200" y="4416623"/>
            <a:ext cx="990600" cy="307777"/>
          </a:xfrm>
          <a:prstGeom prst="rect">
            <a:avLst/>
          </a:prstGeom>
          <a:noFill/>
        </p:spPr>
        <p:txBody>
          <a:bodyPr wrap="square" rtlCol="0">
            <a:spAutoFit/>
          </a:bodyPr>
          <a:lstStyle/>
          <a:p>
            <a:r>
              <a:rPr lang="en-US" sz="1400" dirty="0" smtClean="0">
                <a:solidFill>
                  <a:srgbClr val="FF0000"/>
                </a:solidFill>
              </a:rPr>
              <a:t>2</a:t>
            </a:r>
            <a:r>
              <a:rPr lang="en-US" sz="1400" baseline="30000" dirty="0" smtClean="0">
                <a:solidFill>
                  <a:srgbClr val="FF0000"/>
                </a:solidFill>
              </a:rPr>
              <a:t>nd</a:t>
            </a:r>
            <a:r>
              <a:rPr lang="en-US" sz="1400" dirty="0" smtClean="0">
                <a:solidFill>
                  <a:srgbClr val="FF0000"/>
                </a:solidFill>
              </a:rPr>
              <a:t> pass </a:t>
            </a:r>
            <a:endParaRPr lang="en-US" sz="1400" dirty="0">
              <a:solidFill>
                <a:srgbClr val="FF0000"/>
              </a:solidFill>
            </a:endParaRPr>
          </a:p>
        </p:txBody>
      </p:sp>
      <p:sp>
        <p:nvSpPr>
          <p:cNvPr id="15" name="TextBox 14"/>
          <p:cNvSpPr txBox="1"/>
          <p:nvPr/>
        </p:nvSpPr>
        <p:spPr>
          <a:xfrm>
            <a:off x="2169741" y="4466629"/>
            <a:ext cx="990600" cy="307777"/>
          </a:xfrm>
          <a:prstGeom prst="rect">
            <a:avLst/>
          </a:prstGeom>
          <a:noFill/>
        </p:spPr>
        <p:txBody>
          <a:bodyPr wrap="square" rtlCol="0">
            <a:spAutoFit/>
          </a:bodyPr>
          <a:lstStyle/>
          <a:p>
            <a:r>
              <a:rPr lang="en-US" sz="1400" dirty="0" smtClean="0">
                <a:solidFill>
                  <a:srgbClr val="FF0000"/>
                </a:solidFill>
              </a:rPr>
              <a:t>Output file</a:t>
            </a:r>
            <a:endParaRPr lang="en-US" sz="1400" dirty="0">
              <a:solidFill>
                <a:srgbClr val="FF0000"/>
              </a:solidFill>
            </a:endParaRPr>
          </a:p>
        </p:txBody>
      </p:sp>
      <p:sp>
        <p:nvSpPr>
          <p:cNvPr id="16" name="TextBox 15"/>
          <p:cNvSpPr txBox="1"/>
          <p:nvPr/>
        </p:nvSpPr>
        <p:spPr>
          <a:xfrm>
            <a:off x="7512074" y="5795728"/>
            <a:ext cx="1501186" cy="307777"/>
          </a:xfrm>
          <a:prstGeom prst="rect">
            <a:avLst/>
          </a:prstGeom>
          <a:noFill/>
        </p:spPr>
        <p:txBody>
          <a:bodyPr wrap="square" rtlCol="0">
            <a:spAutoFit/>
          </a:bodyPr>
          <a:lstStyle/>
          <a:p>
            <a:r>
              <a:rPr lang="en-US" sz="1400" dirty="0" smtClean="0">
                <a:solidFill>
                  <a:srgbClr val="FF0000"/>
                </a:solidFill>
              </a:rPr>
              <a:t>Before/after plot</a:t>
            </a:r>
            <a:endParaRPr lang="en-US" sz="1400" dirty="0">
              <a:solidFill>
                <a:srgbClr val="FF0000"/>
              </a:solidFill>
            </a:endParaRPr>
          </a:p>
        </p:txBody>
      </p:sp>
    </p:spTree>
    <p:extLst>
      <p:ext uri="{BB962C8B-B14F-4D97-AF65-F5344CB8AC3E}">
        <p14:creationId xmlns:p14="http://schemas.microsoft.com/office/powerpoint/2010/main" val="356884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Workflow using </a:t>
            </a:r>
            <a:r>
              <a:rPr lang="en-US" sz="1600" b="1" dirty="0" smtClean="0">
                <a:solidFill>
                  <a:schemeClr val="accent6">
                    <a:lumMod val="50000"/>
                  </a:schemeClr>
                </a:solidFill>
              </a:rPr>
              <a:t>GATK – Reduce Reads (compression)</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566" y="1524000"/>
            <a:ext cx="5718868" cy="382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773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Data Compression with Reduce Reads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sp>
        <p:nvSpPr>
          <p:cNvPr id="6" name="TextBox 5"/>
          <p:cNvSpPr txBox="1"/>
          <p:nvPr/>
        </p:nvSpPr>
        <p:spPr>
          <a:xfrm>
            <a:off x="990600" y="685800"/>
            <a:ext cx="5334000" cy="1569660"/>
          </a:xfrm>
          <a:prstGeom prst="rect">
            <a:avLst/>
          </a:prstGeom>
          <a:noFill/>
        </p:spPr>
        <p:txBody>
          <a:bodyPr wrap="square" rtlCol="0">
            <a:spAutoFit/>
          </a:bodyPr>
          <a:lstStyle/>
          <a:p>
            <a:pPr marL="285750" indent="-285750">
              <a:buFont typeface="Arial" pitchFamily="34" charset="0"/>
              <a:buChar char="•"/>
            </a:pPr>
            <a:r>
              <a:rPr lang="en-US" sz="1600" dirty="0" smtClean="0"/>
              <a:t>The size of the BAM file is a major roadblock for data analysis scalability</a:t>
            </a:r>
          </a:p>
          <a:p>
            <a:pPr marL="285750" indent="-285750">
              <a:buFont typeface="Arial" pitchFamily="34" charset="0"/>
              <a:buChar char="•"/>
            </a:pPr>
            <a:r>
              <a:rPr lang="en-US" sz="1600" dirty="0" smtClean="0"/>
              <a:t>Huge size of a BAM file makes file transfer impractical, simple analysis time-consuming, and complex analysis non-viable.</a:t>
            </a:r>
          </a:p>
          <a:p>
            <a:pPr marL="285750" indent="-285750">
              <a:buFont typeface="Arial" pitchFamily="34" charset="0"/>
              <a:buChar char="•"/>
            </a:pPr>
            <a:r>
              <a:rPr lang="en-US" sz="1600" dirty="0" smtClean="0"/>
              <a:t>Data compression is to throw out redundant information</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53355"/>
            <a:ext cx="1690045" cy="155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62200"/>
            <a:ext cx="675090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344" y="5181600"/>
            <a:ext cx="3805238" cy="88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786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Workflow using </a:t>
            </a:r>
            <a:r>
              <a:rPr lang="en-US" sz="1600" b="1" dirty="0" smtClean="0">
                <a:solidFill>
                  <a:schemeClr val="accent6">
                    <a:lumMod val="50000"/>
                  </a:schemeClr>
                </a:solidFill>
              </a:rPr>
              <a:t>GATK – Calling Variants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566" y="1524000"/>
            <a:ext cx="5718868" cy="372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136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Genotype and SNP calling</a:t>
            </a: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r>
              <a:rPr lang="en-US" sz="1400" dirty="0">
                <a:solidFill>
                  <a:schemeClr val="bg1"/>
                </a:solidFill>
              </a:rPr>
              <a:t>Elaine R. </a:t>
            </a:r>
            <a:r>
              <a:rPr lang="en-US" sz="1400" dirty="0" err="1" smtClean="0">
                <a:solidFill>
                  <a:schemeClr val="bg1"/>
                </a:solidFill>
              </a:rPr>
              <a:t>Mardis</a:t>
            </a:r>
            <a:r>
              <a:rPr lang="en-US" sz="1400" dirty="0">
                <a:solidFill>
                  <a:schemeClr val="bg1"/>
                </a:solidFill>
              </a:rPr>
              <a:t>, “Next-Generation </a:t>
            </a:r>
            <a:r>
              <a:rPr lang="en-US" sz="1400" dirty="0" smtClean="0">
                <a:solidFill>
                  <a:schemeClr val="bg1"/>
                </a:solidFill>
              </a:rPr>
              <a:t>DNA Sequencing </a:t>
            </a:r>
            <a:r>
              <a:rPr lang="en-US" sz="1400" dirty="0">
                <a:solidFill>
                  <a:schemeClr val="bg1"/>
                </a:solidFill>
              </a:rPr>
              <a:t>Methods”, </a:t>
            </a:r>
            <a:r>
              <a:rPr lang="sv-SE" sz="1400" dirty="0">
                <a:solidFill>
                  <a:schemeClr val="bg1"/>
                </a:solidFill>
              </a:rPr>
              <a:t>Annu. Rev. Genomics Hum. Genet. </a:t>
            </a:r>
            <a:r>
              <a:rPr lang="sv-SE" sz="1400" dirty="0" smtClean="0">
                <a:solidFill>
                  <a:schemeClr val="bg1"/>
                </a:solidFill>
              </a:rPr>
              <a:t>2008.9:387–402</a:t>
            </a:r>
            <a:r>
              <a:rPr lang="en-US" sz="1400" dirty="0" smtClean="0">
                <a:solidFill>
                  <a:schemeClr val="bg1"/>
                </a:solidFill>
              </a:rPr>
              <a:t> </a:t>
            </a:r>
            <a:endParaRPr lang="en-US" sz="1400" dirty="0">
              <a:solidFill>
                <a:schemeClr val="bg1"/>
              </a:solidFill>
            </a:endParaRPr>
          </a:p>
        </p:txBody>
      </p:sp>
      <p:sp>
        <p:nvSpPr>
          <p:cNvPr id="8" name="Rectangle 7"/>
          <p:cNvSpPr/>
          <p:nvPr/>
        </p:nvSpPr>
        <p:spPr>
          <a:xfrm>
            <a:off x="2164628" y="3505200"/>
            <a:ext cx="4953000" cy="2554545"/>
          </a:xfrm>
          <a:prstGeom prst="rect">
            <a:avLst/>
          </a:prstGeom>
        </p:spPr>
        <p:txBody>
          <a:bodyPr wrap="square">
            <a:spAutoFit/>
          </a:bodyPr>
          <a:lstStyle/>
          <a:p>
            <a:pPr>
              <a:buSzPct val="135000"/>
            </a:pPr>
            <a:r>
              <a:rPr lang="en-US" sz="1600" dirty="0" smtClean="0">
                <a:solidFill>
                  <a:schemeClr val="tx2">
                    <a:lumMod val="60000"/>
                    <a:lumOff val="40000"/>
                  </a:schemeClr>
                </a:solidFill>
              </a:rPr>
              <a:t>The library is a mixture of both ancestral chromosomes  of a pair, and thus the </a:t>
            </a:r>
            <a:r>
              <a:rPr lang="en-US" sz="1600" dirty="0" smtClean="0">
                <a:solidFill>
                  <a:schemeClr val="tx2">
                    <a:lumMod val="60000"/>
                    <a:lumOff val="40000"/>
                  </a:schemeClr>
                </a:solidFill>
              </a:rPr>
              <a:t>DNAs – diploids.</a:t>
            </a:r>
            <a:endParaRPr lang="en-US" sz="1600" dirty="0" smtClean="0">
              <a:solidFill>
                <a:schemeClr val="tx2">
                  <a:lumMod val="60000"/>
                  <a:lumOff val="40000"/>
                </a:schemeClr>
              </a:solidFill>
            </a:endParaRPr>
          </a:p>
          <a:p>
            <a:pPr>
              <a:buSzPct val="135000"/>
            </a:pPr>
            <a:endParaRPr lang="en-US" sz="1600" dirty="0">
              <a:solidFill>
                <a:schemeClr val="tx2">
                  <a:lumMod val="60000"/>
                  <a:lumOff val="40000"/>
                </a:schemeClr>
              </a:solidFill>
            </a:endParaRPr>
          </a:p>
          <a:p>
            <a:pPr>
              <a:buSzPct val="135000"/>
            </a:pPr>
            <a:endParaRPr lang="en-US" sz="1600" dirty="0" smtClean="0">
              <a:solidFill>
                <a:schemeClr val="tx2">
                  <a:lumMod val="60000"/>
                  <a:lumOff val="40000"/>
                </a:schemeClr>
              </a:solidFill>
            </a:endParaRPr>
          </a:p>
          <a:p>
            <a:pPr>
              <a:buSzPct val="135000"/>
            </a:pPr>
            <a:endParaRPr lang="en-US" sz="1600" dirty="0">
              <a:solidFill>
                <a:schemeClr val="tx2">
                  <a:lumMod val="60000"/>
                  <a:lumOff val="40000"/>
                </a:schemeClr>
              </a:solidFill>
            </a:endParaRPr>
          </a:p>
          <a:p>
            <a:pPr>
              <a:buSzPct val="135000"/>
            </a:pPr>
            <a:endParaRPr lang="en-US" sz="1600" dirty="0" smtClean="0">
              <a:solidFill>
                <a:schemeClr val="tx2">
                  <a:lumMod val="60000"/>
                  <a:lumOff val="40000"/>
                </a:schemeClr>
              </a:solidFill>
            </a:endParaRPr>
          </a:p>
          <a:p>
            <a:pPr>
              <a:buSzPct val="135000"/>
            </a:pPr>
            <a:endParaRPr lang="en-US" sz="1600" dirty="0">
              <a:solidFill>
                <a:schemeClr val="tx2">
                  <a:lumMod val="60000"/>
                  <a:lumOff val="40000"/>
                </a:schemeClr>
              </a:solidFill>
            </a:endParaRPr>
          </a:p>
          <a:p>
            <a:pPr>
              <a:buSzPct val="135000"/>
            </a:pPr>
            <a:endParaRPr lang="en-US" sz="1600" dirty="0" smtClean="0">
              <a:solidFill>
                <a:schemeClr val="tx2">
                  <a:lumMod val="60000"/>
                  <a:lumOff val="40000"/>
                </a:schemeClr>
              </a:solidFill>
            </a:endParaRPr>
          </a:p>
          <a:p>
            <a:pPr>
              <a:buSzPct val="135000"/>
            </a:pPr>
            <a:endParaRPr lang="en-US" sz="1600" dirty="0">
              <a:solidFill>
                <a:schemeClr val="tx2">
                  <a:lumMod val="60000"/>
                  <a:lumOff val="40000"/>
                </a:schemeClr>
              </a:solidFill>
            </a:endParaRPr>
          </a:p>
          <a:p>
            <a:pPr>
              <a:buSzPct val="135000"/>
            </a:pPr>
            <a:r>
              <a:rPr lang="en-US" sz="1600" dirty="0">
                <a:solidFill>
                  <a:schemeClr val="tx2">
                    <a:lumMod val="60000"/>
                    <a:lumOff val="40000"/>
                  </a:schemeClr>
                </a:solidFill>
              </a:rPr>
              <a:t> </a:t>
            </a:r>
            <a:r>
              <a:rPr lang="en-US" sz="1600" dirty="0" smtClean="0">
                <a:solidFill>
                  <a:schemeClr val="tx2">
                    <a:lumMod val="60000"/>
                    <a:lumOff val="40000"/>
                  </a:schemeClr>
                </a:solidFill>
              </a:rPr>
              <a:t>                               genotype / SNP calling</a:t>
            </a:r>
            <a:endParaRPr lang="en-US" sz="1600" dirty="0" smtClean="0">
              <a:solidFill>
                <a:schemeClr val="tx2">
                  <a:lumMod val="60000"/>
                  <a:lumOff val="4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1484913"/>
            <a:ext cx="68675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26692" y="1143000"/>
            <a:ext cx="3657600" cy="369332"/>
          </a:xfrm>
          <a:prstGeom prst="rect">
            <a:avLst/>
          </a:prstGeom>
          <a:noFill/>
        </p:spPr>
        <p:txBody>
          <a:bodyPr wrap="square" rtlCol="0">
            <a:spAutoFit/>
          </a:bodyPr>
          <a:lstStyle/>
          <a:p>
            <a:r>
              <a:rPr lang="en-US" dirty="0" smtClean="0">
                <a:solidFill>
                  <a:schemeClr val="accent6">
                    <a:lumMod val="75000"/>
                  </a:schemeClr>
                </a:solidFill>
              </a:rPr>
              <a:t>DNA Library Preparation</a:t>
            </a:r>
            <a:endParaRPr lang="en-US" dirty="0">
              <a:solidFill>
                <a:schemeClr val="accent6">
                  <a:lumMod val="75000"/>
                </a:schemeClr>
              </a:solidFill>
            </a:endParaRPr>
          </a:p>
        </p:txBody>
      </p:sp>
      <p:grpSp>
        <p:nvGrpSpPr>
          <p:cNvPr id="296" name="Group 295"/>
          <p:cNvGrpSpPr/>
          <p:nvPr/>
        </p:nvGrpSpPr>
        <p:grpSpPr>
          <a:xfrm>
            <a:off x="1600200" y="4197259"/>
            <a:ext cx="6153728" cy="1541860"/>
            <a:chOff x="1990436" y="4197259"/>
            <a:chExt cx="6153728" cy="1541860"/>
          </a:xfrm>
        </p:grpSpPr>
        <p:sp>
          <p:nvSpPr>
            <p:cNvPr id="151" name="Oval 150"/>
            <p:cNvSpPr/>
            <p:nvPr/>
          </p:nvSpPr>
          <p:spPr>
            <a:xfrm>
              <a:off x="38700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40224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1748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3272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4796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6320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7844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4936837" y="5029200"/>
              <a:ext cx="152400" cy="152400"/>
            </a:xfrm>
            <a:prstGeom prst="ellipse">
              <a:avLst/>
            </a:prstGeom>
            <a:solidFill>
              <a:schemeClr val="accent6">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0892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52416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3940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5464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6988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8512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0036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1560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3084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4608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6132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7656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918037" y="50292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7245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8769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0293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1817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3341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4865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6389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7913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943764" y="4800600"/>
              <a:ext cx="152400" cy="152400"/>
            </a:xfrm>
            <a:prstGeom prst="ellipse">
              <a:avLst/>
            </a:prstGeom>
            <a:solidFill>
              <a:schemeClr val="tx2">
                <a:lumMod val="60000"/>
                <a:lumOff val="40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50961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52485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54009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5533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57057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58581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60105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1629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63153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4677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66201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67725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69249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70773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2297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73821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75345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686964" y="48006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29625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31149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32673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34197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5721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37245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38769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0293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1817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3341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4865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6389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7913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943764" y="5257800"/>
              <a:ext cx="152400" cy="152400"/>
            </a:xfrm>
            <a:prstGeom prst="ellipse">
              <a:avLst/>
            </a:prstGeom>
            <a:solidFill>
              <a:schemeClr val="tx2">
                <a:lumMod val="60000"/>
                <a:lumOff val="40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50961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52485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54009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5533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7057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58581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0105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162964" y="52578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2673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4197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5721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7245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38769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0293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1817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3341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44865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6389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7913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943764" y="5486400"/>
              <a:ext cx="152400" cy="152400"/>
            </a:xfrm>
            <a:prstGeom prst="ellipse">
              <a:avLst/>
            </a:prstGeom>
            <a:solidFill>
              <a:srgbClr val="FFFF00"/>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0961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52485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54009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55533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7057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58581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60105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1629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63153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64677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66201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67725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9249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7077364" y="5486400"/>
              <a:ext cx="152400" cy="152400"/>
            </a:xfrm>
            <a:prstGeom prst="ellips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25053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26577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28101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29625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31149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32673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34197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35721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37245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38769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0293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41817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43341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44865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46389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47913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4943764" y="4267200"/>
              <a:ext cx="152400" cy="152400"/>
            </a:xfrm>
            <a:prstGeom prst="ellipse">
              <a:avLst/>
            </a:prstGeom>
            <a:solidFill>
              <a:schemeClr val="accent6">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50961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2485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54009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55533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57057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58581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60105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61629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63153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64677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66201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67725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69249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70773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72297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73821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75345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76869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8393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7991764" y="4267200"/>
              <a:ext cx="152400" cy="152400"/>
            </a:xfrm>
            <a:prstGeom prst="ellipse">
              <a:avLst/>
            </a:prstGeom>
            <a:solidFill>
              <a:schemeClr val="accent5">
                <a:lumMod val="7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90436" y="4200236"/>
              <a:ext cx="1514764" cy="1538883"/>
            </a:xfrm>
            <a:prstGeom prst="rect">
              <a:avLst/>
            </a:prstGeom>
            <a:noFill/>
          </p:spPr>
          <p:txBody>
            <a:bodyPr wrap="square" rtlCol="0">
              <a:spAutoFit/>
            </a:bodyPr>
            <a:lstStyle/>
            <a:p>
              <a:r>
                <a:rPr lang="en-US" sz="1400" dirty="0" smtClean="0"/>
                <a:t>Ref</a:t>
              </a:r>
            </a:p>
            <a:p>
              <a:endParaRPr lang="en-US" sz="2000" dirty="0" smtClean="0"/>
            </a:p>
            <a:p>
              <a:r>
                <a:rPr lang="en-US" sz="1500" dirty="0"/>
                <a:t>r</a:t>
              </a:r>
              <a:r>
                <a:rPr lang="en-US" sz="1500" dirty="0" smtClean="0"/>
                <a:t>ead 1</a:t>
              </a:r>
            </a:p>
            <a:p>
              <a:r>
                <a:rPr lang="en-US" sz="1500" dirty="0" smtClean="0"/>
                <a:t>read 2</a:t>
              </a:r>
            </a:p>
            <a:p>
              <a:r>
                <a:rPr lang="en-US" sz="1500" dirty="0" smtClean="0"/>
                <a:t>read 3</a:t>
              </a:r>
            </a:p>
            <a:p>
              <a:r>
                <a:rPr lang="en-US" sz="1500" dirty="0" smtClean="0"/>
                <a:t>read 4</a:t>
              </a:r>
              <a:endParaRPr lang="en-US" sz="1500" dirty="0"/>
            </a:p>
          </p:txBody>
        </p:sp>
        <p:sp>
          <p:nvSpPr>
            <p:cNvPr id="295" name="TextBox 294"/>
            <p:cNvSpPr txBox="1"/>
            <p:nvPr/>
          </p:nvSpPr>
          <p:spPr>
            <a:xfrm>
              <a:off x="4886036" y="4197259"/>
              <a:ext cx="297873" cy="307777"/>
            </a:xfrm>
            <a:prstGeom prst="rect">
              <a:avLst/>
            </a:prstGeom>
            <a:noFill/>
          </p:spPr>
          <p:txBody>
            <a:bodyPr wrap="square" rtlCol="0">
              <a:spAutoFit/>
            </a:bodyPr>
            <a:lstStyle/>
            <a:p>
              <a:r>
                <a:rPr lang="en-US" sz="1400" dirty="0" smtClean="0"/>
                <a:t>A</a:t>
              </a:r>
              <a:endParaRPr lang="en-US" sz="1400" dirty="0"/>
            </a:p>
          </p:txBody>
        </p:sp>
        <p:sp>
          <p:nvSpPr>
            <p:cNvPr id="297" name="TextBox 296"/>
            <p:cNvSpPr txBox="1"/>
            <p:nvPr/>
          </p:nvSpPr>
          <p:spPr>
            <a:xfrm>
              <a:off x="4876800" y="4950023"/>
              <a:ext cx="297873" cy="307777"/>
            </a:xfrm>
            <a:prstGeom prst="rect">
              <a:avLst/>
            </a:prstGeom>
            <a:noFill/>
          </p:spPr>
          <p:txBody>
            <a:bodyPr wrap="square" rtlCol="0">
              <a:spAutoFit/>
            </a:bodyPr>
            <a:lstStyle/>
            <a:p>
              <a:r>
                <a:rPr lang="en-US" sz="1400" dirty="0" smtClean="0"/>
                <a:t>A</a:t>
              </a:r>
              <a:endParaRPr lang="en-US" sz="1400" dirty="0"/>
            </a:p>
          </p:txBody>
        </p:sp>
        <p:sp>
          <p:nvSpPr>
            <p:cNvPr id="298" name="TextBox 297"/>
            <p:cNvSpPr txBox="1"/>
            <p:nvPr/>
          </p:nvSpPr>
          <p:spPr>
            <a:xfrm>
              <a:off x="4876800" y="4721411"/>
              <a:ext cx="297873" cy="307777"/>
            </a:xfrm>
            <a:prstGeom prst="rect">
              <a:avLst/>
            </a:prstGeom>
            <a:noFill/>
          </p:spPr>
          <p:txBody>
            <a:bodyPr wrap="square" rtlCol="0">
              <a:spAutoFit/>
            </a:bodyPr>
            <a:lstStyle/>
            <a:p>
              <a:r>
                <a:rPr lang="en-US" sz="1400" dirty="0"/>
                <a:t>C</a:t>
              </a:r>
            </a:p>
          </p:txBody>
        </p:sp>
        <p:sp>
          <p:nvSpPr>
            <p:cNvPr id="299" name="TextBox 298"/>
            <p:cNvSpPr txBox="1"/>
            <p:nvPr/>
          </p:nvSpPr>
          <p:spPr>
            <a:xfrm>
              <a:off x="4876800" y="5181600"/>
              <a:ext cx="297873" cy="307777"/>
            </a:xfrm>
            <a:prstGeom prst="rect">
              <a:avLst/>
            </a:prstGeom>
            <a:noFill/>
          </p:spPr>
          <p:txBody>
            <a:bodyPr wrap="square" rtlCol="0">
              <a:spAutoFit/>
            </a:bodyPr>
            <a:lstStyle/>
            <a:p>
              <a:r>
                <a:rPr lang="en-US" sz="1400" dirty="0"/>
                <a:t>C</a:t>
              </a:r>
            </a:p>
          </p:txBody>
        </p:sp>
        <p:sp>
          <p:nvSpPr>
            <p:cNvPr id="300" name="TextBox 299"/>
            <p:cNvSpPr txBox="1"/>
            <p:nvPr/>
          </p:nvSpPr>
          <p:spPr>
            <a:xfrm>
              <a:off x="4895272" y="5425695"/>
              <a:ext cx="297873" cy="307777"/>
            </a:xfrm>
            <a:prstGeom prst="rect">
              <a:avLst/>
            </a:prstGeom>
            <a:noFill/>
          </p:spPr>
          <p:txBody>
            <a:bodyPr wrap="square" rtlCol="0">
              <a:spAutoFit/>
            </a:bodyPr>
            <a:lstStyle/>
            <a:p>
              <a:r>
                <a:rPr lang="en-US" sz="1400" dirty="0" smtClean="0"/>
                <a:t>T</a:t>
              </a:r>
              <a:endParaRPr lang="en-US" sz="1400" dirty="0"/>
            </a:p>
          </p:txBody>
        </p:sp>
      </p:grpSp>
    </p:spTree>
    <p:extLst>
      <p:ext uri="{BB962C8B-B14F-4D97-AF65-F5344CB8AC3E}">
        <p14:creationId xmlns:p14="http://schemas.microsoft.com/office/powerpoint/2010/main" val="4858986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Genotype and SNP calling</a:t>
            </a: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r>
              <a:rPr lang="en-US" sz="1400" dirty="0">
                <a:solidFill>
                  <a:schemeClr val="bg1"/>
                </a:solidFill>
              </a:rPr>
              <a:t>Elaine R. </a:t>
            </a:r>
            <a:r>
              <a:rPr lang="en-US" sz="1400" dirty="0" err="1" smtClean="0">
                <a:solidFill>
                  <a:schemeClr val="bg1"/>
                </a:solidFill>
              </a:rPr>
              <a:t>Mardis</a:t>
            </a:r>
            <a:r>
              <a:rPr lang="en-US" sz="1400" dirty="0">
                <a:solidFill>
                  <a:schemeClr val="bg1"/>
                </a:solidFill>
              </a:rPr>
              <a:t>, “Next-Generation </a:t>
            </a:r>
            <a:r>
              <a:rPr lang="en-US" sz="1400" dirty="0" smtClean="0">
                <a:solidFill>
                  <a:schemeClr val="bg1"/>
                </a:solidFill>
              </a:rPr>
              <a:t>DNA Sequencing </a:t>
            </a:r>
            <a:r>
              <a:rPr lang="en-US" sz="1400" dirty="0">
                <a:solidFill>
                  <a:schemeClr val="bg1"/>
                </a:solidFill>
              </a:rPr>
              <a:t>Methods”, </a:t>
            </a:r>
            <a:r>
              <a:rPr lang="sv-SE" sz="1400" dirty="0">
                <a:solidFill>
                  <a:schemeClr val="bg1"/>
                </a:solidFill>
              </a:rPr>
              <a:t>Annu. Rev. Genomics Hum. Genet. </a:t>
            </a:r>
            <a:r>
              <a:rPr lang="sv-SE" sz="1400" dirty="0" smtClean="0">
                <a:solidFill>
                  <a:schemeClr val="bg1"/>
                </a:solidFill>
              </a:rPr>
              <a:t>2008.9:387–402</a:t>
            </a:r>
            <a:r>
              <a:rPr lang="en-US" sz="1400" dirty="0" smtClean="0">
                <a:solidFill>
                  <a:schemeClr val="bg1"/>
                </a:solidFill>
              </a:rPr>
              <a:t> </a:t>
            </a:r>
            <a:endParaRPr lang="en-US" sz="1400"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8450"/>
            <a:ext cx="3389982" cy="417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4801"/>
            <a:ext cx="5943600" cy="3448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191000"/>
            <a:ext cx="391653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572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Genotype and SNP calling</a:t>
            </a: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err="1">
                <a:solidFill>
                  <a:schemeClr val="bg1"/>
                </a:solidFill>
              </a:rPr>
              <a:t>Ref:</a:t>
            </a:r>
            <a:r>
              <a:rPr lang="en-US" sz="1400" dirty="0" err="1">
                <a:solidFill>
                  <a:schemeClr val="bg1"/>
                </a:solidFill>
              </a:rPr>
              <a:t>Rasmus</a:t>
            </a:r>
            <a:r>
              <a:rPr lang="en-US" sz="1400" dirty="0">
                <a:solidFill>
                  <a:schemeClr val="bg1"/>
                </a:solidFill>
              </a:rPr>
              <a:t> </a:t>
            </a:r>
            <a:r>
              <a:rPr lang="en-US" sz="1400" dirty="0" smtClean="0">
                <a:solidFill>
                  <a:schemeClr val="bg1"/>
                </a:solidFill>
              </a:rPr>
              <a:t>Nielsen, et al</a:t>
            </a:r>
            <a:r>
              <a:rPr lang="en-US" sz="1400" dirty="0">
                <a:solidFill>
                  <a:schemeClr val="bg1"/>
                </a:solidFill>
              </a:rPr>
              <a:t>. “Genotype and SNP calling </a:t>
            </a:r>
            <a:r>
              <a:rPr lang="en-US" sz="1400" dirty="0" smtClean="0">
                <a:solidFill>
                  <a:schemeClr val="bg1"/>
                </a:solidFill>
              </a:rPr>
              <a:t>from next-generation </a:t>
            </a:r>
            <a:r>
              <a:rPr lang="en-US" sz="1400" dirty="0">
                <a:solidFill>
                  <a:schemeClr val="bg1"/>
                </a:solidFill>
              </a:rPr>
              <a:t>sequencing data”, </a:t>
            </a:r>
            <a:r>
              <a:rPr lang="en-US" sz="1400" dirty="0" smtClean="0">
                <a:solidFill>
                  <a:schemeClr val="bg1"/>
                </a:solidFill>
              </a:rPr>
              <a:t>NATURE GENETICS (2011)  </a:t>
            </a:r>
            <a:endParaRPr lang="en-US" sz="1400" dirty="0">
              <a:solidFill>
                <a:schemeClr val="bg1"/>
              </a:solidFill>
            </a:endParaRPr>
          </a:p>
        </p:txBody>
      </p:sp>
      <p:sp>
        <p:nvSpPr>
          <p:cNvPr id="8" name="Rectangle 7"/>
          <p:cNvSpPr/>
          <p:nvPr/>
        </p:nvSpPr>
        <p:spPr>
          <a:xfrm>
            <a:off x="1524000" y="914400"/>
            <a:ext cx="6400800" cy="4647426"/>
          </a:xfrm>
          <a:prstGeom prst="rect">
            <a:avLst/>
          </a:prstGeom>
        </p:spPr>
        <p:txBody>
          <a:bodyPr wrap="square">
            <a:spAutoFit/>
          </a:bodyPr>
          <a:lstStyle/>
          <a:p>
            <a:pPr>
              <a:buSzPct val="135000"/>
            </a:pPr>
            <a:r>
              <a:rPr lang="en-US" sz="1600" dirty="0" smtClean="0">
                <a:solidFill>
                  <a:schemeClr val="tx2">
                    <a:lumMod val="60000"/>
                    <a:lumOff val="40000"/>
                  </a:schemeClr>
                </a:solidFill>
              </a:rPr>
              <a:t>Base call + Quality score </a:t>
            </a:r>
            <a:r>
              <a:rPr lang="en-US" sz="1600" dirty="0" smtClean="0">
                <a:solidFill>
                  <a:schemeClr val="tx2">
                    <a:lumMod val="60000"/>
                    <a:lumOff val="40000"/>
                  </a:schemeClr>
                </a:solidFill>
                <a:sym typeface="Wingdings" pitchFamily="2" charset="2"/>
              </a:rPr>
              <a:t> genotype takes two steps:</a:t>
            </a:r>
          </a:p>
          <a:p>
            <a:pPr marL="342900" indent="-342900">
              <a:buSzPct val="135000"/>
              <a:buAutoNum type="arabicPeriod"/>
            </a:pPr>
            <a:r>
              <a:rPr lang="en-US" sz="1600" dirty="0" smtClean="0">
                <a:solidFill>
                  <a:schemeClr val="tx2">
                    <a:lumMod val="60000"/>
                    <a:lumOff val="40000"/>
                  </a:schemeClr>
                </a:solidFill>
                <a:sym typeface="Wingdings" pitchFamily="2" charset="2"/>
              </a:rPr>
              <a:t>Genotype calling</a:t>
            </a:r>
          </a:p>
          <a:p>
            <a:pPr marL="342900" indent="-342900">
              <a:buSzPct val="135000"/>
              <a:buAutoNum type="arabicPeriod"/>
            </a:pPr>
            <a:r>
              <a:rPr lang="en-US" sz="1600" dirty="0" smtClean="0">
                <a:solidFill>
                  <a:schemeClr val="tx2">
                    <a:lumMod val="60000"/>
                    <a:lumOff val="40000"/>
                  </a:schemeClr>
                </a:solidFill>
                <a:sym typeface="Wingdings" pitchFamily="2" charset="2"/>
              </a:rPr>
              <a:t>SNP calling</a:t>
            </a:r>
          </a:p>
          <a:p>
            <a:pPr>
              <a:buSzPct val="135000"/>
            </a:pPr>
            <a:endParaRPr lang="en-US" sz="1600" dirty="0">
              <a:solidFill>
                <a:schemeClr val="tx2">
                  <a:lumMod val="60000"/>
                  <a:lumOff val="40000"/>
                </a:schemeClr>
              </a:solidFill>
              <a:sym typeface="Wingdings" pitchFamily="2" charset="2"/>
            </a:endParaRPr>
          </a:p>
          <a:p>
            <a:pPr>
              <a:buSzPct val="135000"/>
            </a:pPr>
            <a:r>
              <a:rPr lang="en-US" sz="1200" i="1" dirty="0" smtClean="0">
                <a:solidFill>
                  <a:schemeClr val="tx2">
                    <a:lumMod val="60000"/>
                    <a:lumOff val="40000"/>
                  </a:schemeClr>
                </a:solidFill>
              </a:rPr>
              <a:t>“Genotype and SNP calling is done by counting alleles at each site and using simple cutoff rules for when to call a SNP or genotype.”</a:t>
            </a:r>
          </a:p>
          <a:p>
            <a:pPr>
              <a:buSzPct val="135000"/>
            </a:pPr>
            <a:endParaRPr lang="en-US" sz="1600" dirty="0">
              <a:solidFill>
                <a:schemeClr val="tx2">
                  <a:lumMod val="60000"/>
                  <a:lumOff val="40000"/>
                </a:schemeClr>
              </a:solidFill>
            </a:endParaRPr>
          </a:p>
          <a:p>
            <a:pPr>
              <a:buSzPct val="135000"/>
            </a:pPr>
            <a:r>
              <a:rPr lang="en-US" sz="1600" dirty="0" smtClean="0">
                <a:solidFill>
                  <a:schemeClr val="tx2">
                    <a:lumMod val="60000"/>
                    <a:lumOff val="40000"/>
                  </a:schemeClr>
                </a:solidFill>
              </a:rPr>
              <a:t>Call Methods:</a:t>
            </a:r>
          </a:p>
          <a:p>
            <a:pPr marL="285750" indent="-285750">
              <a:buSzPct val="135000"/>
              <a:buFont typeface="Arial" charset="0"/>
              <a:buChar char="•"/>
            </a:pPr>
            <a:r>
              <a:rPr lang="en-US" sz="1600" dirty="0" smtClean="0">
                <a:solidFill>
                  <a:schemeClr val="tx2">
                    <a:lumMod val="60000"/>
                    <a:lumOff val="40000"/>
                  </a:schemeClr>
                </a:solidFill>
              </a:rPr>
              <a:t>Early methods for calling genotypes – Filtering by </a:t>
            </a:r>
            <a:r>
              <a:rPr lang="en-US" sz="1600" dirty="0" err="1" smtClean="0">
                <a:solidFill>
                  <a:schemeClr val="tx2">
                    <a:lumMod val="60000"/>
                    <a:lumOff val="40000"/>
                  </a:schemeClr>
                </a:solidFill>
              </a:rPr>
              <a:t>Phred</a:t>
            </a:r>
            <a:r>
              <a:rPr lang="en-US" sz="1600" dirty="0" smtClean="0">
                <a:solidFill>
                  <a:schemeClr val="tx2">
                    <a:lumMod val="60000"/>
                    <a:lumOff val="40000"/>
                  </a:schemeClr>
                </a:solidFill>
              </a:rPr>
              <a:t>-type quality score, Q20, and then counting observed alleles: if non-ref allele is between 20%-80% </a:t>
            </a:r>
            <a:r>
              <a:rPr lang="en-US" sz="1600" dirty="0" smtClean="0">
                <a:solidFill>
                  <a:schemeClr val="tx2">
                    <a:lumMod val="60000"/>
                    <a:lumOff val="40000"/>
                  </a:schemeClr>
                </a:solidFill>
                <a:sym typeface="Wingdings" pitchFamily="2" charset="2"/>
              </a:rPr>
              <a:t> heterozygote, otherwise  homozygous. Needs to be 20x sequencing depth.</a:t>
            </a:r>
            <a:endParaRPr lang="en-US" sz="1600" dirty="0" smtClean="0">
              <a:solidFill>
                <a:schemeClr val="tx2">
                  <a:lumMod val="60000"/>
                  <a:lumOff val="40000"/>
                </a:schemeClr>
              </a:solidFill>
            </a:endParaRPr>
          </a:p>
          <a:p>
            <a:pPr marL="285750" indent="-285750">
              <a:buSzPct val="135000"/>
              <a:buFont typeface="Arial" charset="0"/>
              <a:buChar char="•"/>
            </a:pPr>
            <a:r>
              <a:rPr lang="en-US" sz="1600" dirty="0" smtClean="0">
                <a:solidFill>
                  <a:schemeClr val="tx2">
                    <a:lumMod val="60000"/>
                    <a:lumOff val="40000"/>
                  </a:schemeClr>
                </a:solidFill>
              </a:rPr>
              <a:t>Probabilistic methods (for low-moderate sequencing depth) </a:t>
            </a:r>
            <a:r>
              <a:rPr lang="en-US" sz="1600" dirty="0" smtClean="0">
                <a:solidFill>
                  <a:schemeClr val="tx2">
                    <a:lumMod val="60000"/>
                    <a:lumOff val="40000"/>
                  </a:schemeClr>
                </a:solidFill>
                <a:sym typeface="Wingdings" pitchFamily="2" charset="2"/>
              </a:rPr>
              <a:t> computing likelihood, </a:t>
            </a:r>
            <a:r>
              <a:rPr lang="en-US" sz="1600" i="1" dirty="0" smtClean="0">
                <a:solidFill>
                  <a:schemeClr val="tx2">
                    <a:lumMod val="60000"/>
                    <a:lumOff val="40000"/>
                  </a:schemeClr>
                </a:solidFill>
                <a:sym typeface="Wingdings" pitchFamily="2" charset="2"/>
              </a:rPr>
              <a:t>p</a:t>
            </a:r>
            <a:r>
              <a:rPr lang="en-US" sz="1600" dirty="0" smtClean="0">
                <a:solidFill>
                  <a:schemeClr val="tx2">
                    <a:lumMod val="60000"/>
                    <a:lumOff val="40000"/>
                  </a:schemeClr>
                </a:solidFill>
                <a:sym typeface="Wingdings" pitchFamily="2" charset="2"/>
              </a:rPr>
              <a:t>(X|G), where G=genotype, X=all of the read data. Using a genotype prior, </a:t>
            </a:r>
            <a:r>
              <a:rPr lang="en-US" sz="1600" i="1" dirty="0" smtClean="0">
                <a:solidFill>
                  <a:schemeClr val="tx2">
                    <a:lumMod val="60000"/>
                    <a:lumOff val="40000"/>
                  </a:schemeClr>
                </a:solidFill>
                <a:sym typeface="Wingdings" pitchFamily="2" charset="2"/>
              </a:rPr>
              <a:t>p</a:t>
            </a:r>
            <a:r>
              <a:rPr lang="en-US" sz="1600" dirty="0" smtClean="0">
                <a:solidFill>
                  <a:schemeClr val="tx2">
                    <a:lumMod val="60000"/>
                    <a:lumOff val="40000"/>
                  </a:schemeClr>
                </a:solidFill>
                <a:sym typeface="Wingdings" pitchFamily="2" charset="2"/>
              </a:rPr>
              <a:t>(G),  the posterior probability of genotype G, </a:t>
            </a:r>
            <a:r>
              <a:rPr lang="en-US" sz="1600" i="1" dirty="0" smtClean="0">
                <a:solidFill>
                  <a:schemeClr val="tx2">
                    <a:lumMod val="60000"/>
                    <a:lumOff val="40000"/>
                  </a:schemeClr>
                </a:solidFill>
                <a:sym typeface="Wingdings" pitchFamily="2" charset="2"/>
              </a:rPr>
              <a:t>p</a:t>
            </a:r>
            <a:r>
              <a:rPr lang="en-US" sz="1600" dirty="0" smtClean="0">
                <a:solidFill>
                  <a:schemeClr val="tx2">
                    <a:lumMod val="60000"/>
                    <a:lumOff val="40000"/>
                  </a:schemeClr>
                </a:solidFill>
                <a:sym typeface="Wingdings" pitchFamily="2" charset="2"/>
              </a:rPr>
              <a:t>(G|X).</a:t>
            </a:r>
          </a:p>
          <a:p>
            <a:pPr>
              <a:buSzPct val="135000"/>
            </a:pPr>
            <a:r>
              <a:rPr lang="en-US" sz="1600" dirty="0">
                <a:solidFill>
                  <a:schemeClr val="tx2">
                    <a:lumMod val="60000"/>
                    <a:lumOff val="40000"/>
                  </a:schemeClr>
                </a:solidFill>
                <a:sym typeface="Wingdings" pitchFamily="2" charset="2"/>
              </a:rPr>
              <a:t>	</a:t>
            </a:r>
            <a:r>
              <a:rPr lang="en-US" sz="1600" dirty="0" smtClean="0">
                <a:solidFill>
                  <a:schemeClr val="tx2">
                    <a:lumMod val="60000"/>
                    <a:lumOff val="40000"/>
                  </a:schemeClr>
                </a:solidFill>
                <a:sym typeface="Wingdings" pitchFamily="2" charset="2"/>
              </a:rPr>
              <a:t>- the highest </a:t>
            </a:r>
            <a:r>
              <a:rPr lang="en-US" sz="1600" i="1" dirty="0" smtClean="0">
                <a:solidFill>
                  <a:schemeClr val="tx2">
                    <a:lumMod val="60000"/>
                    <a:lumOff val="40000"/>
                  </a:schemeClr>
                </a:solidFill>
                <a:sym typeface="Wingdings" pitchFamily="2" charset="2"/>
              </a:rPr>
              <a:t>p</a:t>
            </a:r>
            <a:r>
              <a:rPr lang="en-US" sz="1600" dirty="0" smtClean="0">
                <a:solidFill>
                  <a:schemeClr val="tx2">
                    <a:lumMod val="60000"/>
                    <a:lumOff val="40000"/>
                  </a:schemeClr>
                </a:solidFill>
                <a:sym typeface="Wingdings" pitchFamily="2" charset="2"/>
              </a:rPr>
              <a:t>(G|X) be chosen</a:t>
            </a:r>
          </a:p>
          <a:p>
            <a:pPr>
              <a:buSzPct val="135000"/>
            </a:pPr>
            <a:r>
              <a:rPr lang="en-US" sz="1600" dirty="0">
                <a:solidFill>
                  <a:schemeClr val="tx2">
                    <a:lumMod val="60000"/>
                    <a:lumOff val="40000"/>
                  </a:schemeClr>
                </a:solidFill>
                <a:sym typeface="Wingdings" pitchFamily="2" charset="2"/>
              </a:rPr>
              <a:t>	</a:t>
            </a:r>
            <a:r>
              <a:rPr lang="en-US" sz="1600" dirty="0" smtClean="0">
                <a:solidFill>
                  <a:schemeClr val="tx2">
                    <a:lumMod val="60000"/>
                    <a:lumOff val="40000"/>
                  </a:schemeClr>
                </a:solidFill>
                <a:sym typeface="Wingdings" pitchFamily="2" charset="2"/>
              </a:rPr>
              <a:t>- the ratio of the highest and the 2</a:t>
            </a:r>
            <a:r>
              <a:rPr lang="en-US" sz="1600" baseline="30000" dirty="0" smtClean="0">
                <a:solidFill>
                  <a:schemeClr val="tx2">
                    <a:lumMod val="60000"/>
                    <a:lumOff val="40000"/>
                  </a:schemeClr>
                </a:solidFill>
                <a:sym typeface="Wingdings" pitchFamily="2" charset="2"/>
              </a:rPr>
              <a:t>nd</a:t>
            </a:r>
            <a:r>
              <a:rPr lang="en-US" sz="1600" dirty="0" smtClean="0">
                <a:solidFill>
                  <a:schemeClr val="tx2">
                    <a:lumMod val="60000"/>
                    <a:lumOff val="40000"/>
                  </a:schemeClr>
                </a:solidFill>
                <a:sym typeface="Wingdings" pitchFamily="2" charset="2"/>
              </a:rPr>
              <a:t> highest </a:t>
            </a:r>
            <a:r>
              <a:rPr lang="en-US" sz="1600" i="1" dirty="0" smtClean="0">
                <a:solidFill>
                  <a:schemeClr val="tx2">
                    <a:lumMod val="60000"/>
                    <a:lumOff val="40000"/>
                  </a:schemeClr>
                </a:solidFill>
                <a:sym typeface="Wingdings" pitchFamily="2" charset="2"/>
              </a:rPr>
              <a:t>p</a:t>
            </a:r>
            <a:r>
              <a:rPr lang="en-US" sz="1600" dirty="0" smtClean="0">
                <a:solidFill>
                  <a:schemeClr val="tx2">
                    <a:lumMod val="60000"/>
                    <a:lumOff val="40000"/>
                  </a:schemeClr>
                </a:solidFill>
                <a:sym typeface="Wingdings" pitchFamily="2" charset="2"/>
              </a:rPr>
              <a:t>(G|X) as a </a:t>
            </a:r>
          </a:p>
          <a:p>
            <a:pPr>
              <a:buSzPct val="135000"/>
            </a:pPr>
            <a:r>
              <a:rPr lang="en-US" sz="1600" dirty="0">
                <a:solidFill>
                  <a:schemeClr val="tx2">
                    <a:lumMod val="60000"/>
                    <a:lumOff val="40000"/>
                  </a:schemeClr>
                </a:solidFill>
                <a:sym typeface="Wingdings" pitchFamily="2" charset="2"/>
              </a:rPr>
              <a:t>	</a:t>
            </a:r>
            <a:r>
              <a:rPr lang="en-US" sz="1600" dirty="0" smtClean="0">
                <a:solidFill>
                  <a:schemeClr val="tx2">
                    <a:lumMod val="60000"/>
                    <a:lumOff val="40000"/>
                  </a:schemeClr>
                </a:solidFill>
                <a:sym typeface="Wingdings" pitchFamily="2" charset="2"/>
              </a:rPr>
              <a:t>	measurement of confidence</a:t>
            </a:r>
          </a:p>
        </p:txBody>
      </p:sp>
    </p:spTree>
    <p:extLst>
      <p:ext uri="{BB962C8B-B14F-4D97-AF65-F5344CB8AC3E}">
        <p14:creationId xmlns:p14="http://schemas.microsoft.com/office/powerpoint/2010/main" val="4172516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Genotype and SNP calling</a:t>
            </a: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err="1">
                <a:solidFill>
                  <a:schemeClr val="bg1"/>
                </a:solidFill>
              </a:rPr>
              <a:t>Ref:</a:t>
            </a:r>
            <a:r>
              <a:rPr lang="en-US" sz="1400" dirty="0" err="1">
                <a:solidFill>
                  <a:schemeClr val="bg1"/>
                </a:solidFill>
              </a:rPr>
              <a:t>Rasmus</a:t>
            </a:r>
            <a:r>
              <a:rPr lang="en-US" sz="1400" dirty="0">
                <a:solidFill>
                  <a:schemeClr val="bg1"/>
                </a:solidFill>
              </a:rPr>
              <a:t> </a:t>
            </a:r>
            <a:r>
              <a:rPr lang="en-US" sz="1400" dirty="0" smtClean="0">
                <a:solidFill>
                  <a:schemeClr val="bg1"/>
                </a:solidFill>
              </a:rPr>
              <a:t>Nielsen, et al</a:t>
            </a:r>
            <a:r>
              <a:rPr lang="en-US" sz="1400" dirty="0">
                <a:solidFill>
                  <a:schemeClr val="bg1"/>
                </a:solidFill>
              </a:rPr>
              <a:t>. “Genotype and SNP calling </a:t>
            </a:r>
            <a:r>
              <a:rPr lang="en-US" sz="1400" dirty="0" smtClean="0">
                <a:solidFill>
                  <a:schemeClr val="bg1"/>
                </a:solidFill>
              </a:rPr>
              <a:t>from next-generation </a:t>
            </a:r>
            <a:r>
              <a:rPr lang="en-US" sz="1400" dirty="0">
                <a:solidFill>
                  <a:schemeClr val="bg1"/>
                </a:solidFill>
              </a:rPr>
              <a:t>sequencing data”, </a:t>
            </a:r>
            <a:r>
              <a:rPr lang="en-US" sz="1400" dirty="0" smtClean="0">
                <a:solidFill>
                  <a:schemeClr val="bg1"/>
                </a:solidFill>
              </a:rPr>
              <a:t>NATURE GENETICS (2011)  </a:t>
            </a:r>
            <a:endParaRPr lang="en-US" sz="1400" dirty="0">
              <a:solidFill>
                <a:schemeClr val="bg1"/>
              </a:solidFill>
            </a:endParaRPr>
          </a:p>
        </p:txBody>
      </p:sp>
      <p:sp>
        <p:nvSpPr>
          <p:cNvPr id="8" name="Rectangle 7"/>
          <p:cNvSpPr/>
          <p:nvPr/>
        </p:nvSpPr>
        <p:spPr>
          <a:xfrm>
            <a:off x="550200" y="1447800"/>
            <a:ext cx="8365200" cy="584775"/>
          </a:xfrm>
          <a:prstGeom prst="rect">
            <a:avLst/>
          </a:prstGeom>
        </p:spPr>
        <p:txBody>
          <a:bodyPr wrap="square">
            <a:spAutoFit/>
          </a:bodyPr>
          <a:lstStyle/>
          <a:p>
            <a:pPr>
              <a:buSzPct val="135000"/>
            </a:pPr>
            <a:r>
              <a:rPr lang="en-US" sz="1600" dirty="0" smtClean="0">
                <a:solidFill>
                  <a:schemeClr val="tx2">
                    <a:lumMod val="60000"/>
                    <a:lumOff val="40000"/>
                  </a:schemeClr>
                </a:solidFill>
              </a:rPr>
              <a:t>Assigning priors using multiple samples                       Incorporating LD information</a:t>
            </a:r>
          </a:p>
          <a:p>
            <a:pPr>
              <a:buSzPct val="135000"/>
            </a:pPr>
            <a:endParaRPr lang="en-US" sz="1600" dirty="0" smtClean="0">
              <a:solidFill>
                <a:schemeClr val="tx2">
                  <a:lumMod val="60000"/>
                  <a:lumOff val="40000"/>
                </a:schemeClr>
              </a:solidFill>
              <a:sym typeface="Wingdings" pitchFamily="2" charset="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43" y="1917413"/>
            <a:ext cx="4351257"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17413"/>
            <a:ext cx="4114800" cy="2756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54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88836" y="4400622"/>
            <a:ext cx="5105400" cy="914400"/>
          </a:xfrm>
          <a:prstGeom prst="rect">
            <a:avLst/>
          </a:prstGeom>
          <a:solidFill>
            <a:schemeClr val="bg1">
              <a:lumMod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76400" y="2189134"/>
            <a:ext cx="5105400" cy="914400"/>
          </a:xfrm>
          <a:prstGeom prst="rect">
            <a:avLst/>
          </a:prstGeom>
          <a:solidFill>
            <a:schemeClr val="bg1">
              <a:lumMod val="5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Overview</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sp>
        <p:nvSpPr>
          <p:cNvPr id="8" name="Rectangle 7"/>
          <p:cNvSpPr/>
          <p:nvPr/>
        </p:nvSpPr>
        <p:spPr>
          <a:xfrm>
            <a:off x="2075872" y="1143000"/>
            <a:ext cx="4953000" cy="4185761"/>
          </a:xfrm>
          <a:prstGeom prst="rect">
            <a:avLst/>
          </a:prstGeom>
        </p:spPr>
        <p:txBody>
          <a:bodyPr wrap="square">
            <a:spAutoFit/>
          </a:bodyPr>
          <a:lstStyle/>
          <a:p>
            <a:pPr>
              <a:buSzPct val="135000"/>
            </a:pPr>
            <a:r>
              <a:rPr lang="en-US" dirty="0" smtClean="0">
                <a:solidFill>
                  <a:schemeClr val="bg2">
                    <a:lumMod val="10000"/>
                  </a:schemeClr>
                </a:solidFill>
              </a:rPr>
              <a:t>Conventional low resolution genotyping</a:t>
            </a:r>
          </a:p>
          <a:p>
            <a:pPr>
              <a:buSzPct val="135000"/>
            </a:pPr>
            <a:r>
              <a:rPr lang="en-US" sz="1400" i="1" dirty="0" smtClean="0">
                <a:solidFill>
                  <a:schemeClr val="bg2">
                    <a:lumMod val="10000"/>
                  </a:schemeClr>
                </a:solidFill>
              </a:rPr>
              <a:t>e.g. microsatellite marker, low density SNP, etc.</a:t>
            </a:r>
          </a:p>
          <a:p>
            <a:pPr>
              <a:buSzPct val="135000"/>
            </a:pPr>
            <a:endParaRPr lang="en-US" dirty="0" smtClean="0">
              <a:solidFill>
                <a:schemeClr val="bg2">
                  <a:lumMod val="10000"/>
                </a:schemeClr>
              </a:solidFill>
            </a:endParaRPr>
          </a:p>
          <a:p>
            <a:pPr>
              <a:buSzPct val="135000"/>
            </a:pPr>
            <a:endParaRPr lang="en-US" dirty="0">
              <a:solidFill>
                <a:schemeClr val="bg2">
                  <a:lumMod val="10000"/>
                </a:schemeClr>
              </a:solidFill>
            </a:endParaRPr>
          </a:p>
          <a:p>
            <a:pPr>
              <a:buSzPct val="135000"/>
            </a:pPr>
            <a:r>
              <a:rPr lang="en-US" dirty="0" smtClean="0">
                <a:solidFill>
                  <a:schemeClr val="bg1"/>
                </a:solidFill>
              </a:rPr>
              <a:t>Genomic DNA </a:t>
            </a:r>
          </a:p>
          <a:p>
            <a:pPr>
              <a:buSzPct val="135000"/>
            </a:pPr>
            <a:r>
              <a:rPr lang="en-US" dirty="0">
                <a:solidFill>
                  <a:schemeClr val="bg1"/>
                </a:solidFill>
                <a:sym typeface="Wingdings" pitchFamily="2" charset="2"/>
              </a:rPr>
              <a:t>	</a:t>
            </a:r>
            <a:r>
              <a:rPr lang="en-US" dirty="0" smtClean="0">
                <a:solidFill>
                  <a:schemeClr val="bg1"/>
                </a:solidFill>
                <a:sym typeface="Wingdings" pitchFamily="2" charset="2"/>
              </a:rPr>
              <a:t> dense genotyping </a:t>
            </a:r>
          </a:p>
          <a:p>
            <a:pPr>
              <a:buSzPct val="135000"/>
            </a:pPr>
            <a:r>
              <a:rPr lang="en-US" dirty="0">
                <a:solidFill>
                  <a:schemeClr val="bg1"/>
                </a:solidFill>
                <a:sym typeface="Wingdings" pitchFamily="2" charset="2"/>
              </a:rPr>
              <a:t>	</a:t>
            </a:r>
            <a:r>
              <a:rPr lang="en-US" dirty="0" smtClean="0">
                <a:solidFill>
                  <a:schemeClr val="bg1"/>
                </a:solidFill>
                <a:sym typeface="Wingdings" pitchFamily="2" charset="2"/>
              </a:rPr>
              <a:t>	 better genetic studies</a:t>
            </a:r>
          </a:p>
          <a:p>
            <a:pPr>
              <a:buSzPct val="135000"/>
            </a:pPr>
            <a:endParaRPr lang="en-US" dirty="0" smtClean="0">
              <a:solidFill>
                <a:schemeClr val="bg2">
                  <a:lumMod val="10000"/>
                </a:schemeClr>
              </a:solidFill>
              <a:sym typeface="Wingdings" pitchFamily="2" charset="2"/>
            </a:endParaRPr>
          </a:p>
          <a:p>
            <a:pPr>
              <a:buSzPct val="135000"/>
            </a:pPr>
            <a:endParaRPr lang="en-US" dirty="0">
              <a:solidFill>
                <a:schemeClr val="bg2">
                  <a:lumMod val="10000"/>
                </a:schemeClr>
              </a:solidFill>
              <a:sym typeface="Wingdings" pitchFamily="2" charset="2"/>
            </a:endParaRPr>
          </a:p>
          <a:p>
            <a:pPr>
              <a:buSzPct val="135000"/>
            </a:pPr>
            <a:r>
              <a:rPr lang="en-US" dirty="0" smtClean="0">
                <a:solidFill>
                  <a:schemeClr val="bg2">
                    <a:lumMod val="10000"/>
                  </a:schemeClr>
                </a:solidFill>
                <a:sym typeface="Wingdings" pitchFamily="2" charset="2"/>
              </a:rPr>
              <a:t>Whole genome sequencing or target (</a:t>
            </a:r>
            <a:r>
              <a:rPr lang="en-US" i="1" dirty="0" smtClean="0">
                <a:solidFill>
                  <a:schemeClr val="bg2">
                    <a:lumMod val="10000"/>
                  </a:schemeClr>
                </a:solidFill>
                <a:sym typeface="Wingdings" pitchFamily="2" charset="2"/>
              </a:rPr>
              <a:t>regional</a:t>
            </a:r>
            <a:r>
              <a:rPr lang="en-US" dirty="0" smtClean="0">
                <a:solidFill>
                  <a:schemeClr val="bg2">
                    <a:lumMod val="10000"/>
                  </a:schemeClr>
                </a:solidFill>
                <a:sym typeface="Wingdings" pitchFamily="2" charset="2"/>
              </a:rPr>
              <a:t>) sequencing</a:t>
            </a:r>
          </a:p>
          <a:p>
            <a:pPr>
              <a:buSzPct val="135000"/>
            </a:pPr>
            <a:endParaRPr lang="en-US" dirty="0">
              <a:solidFill>
                <a:schemeClr val="bg2">
                  <a:lumMod val="10000"/>
                </a:schemeClr>
              </a:solidFill>
              <a:sym typeface="Wingdings" pitchFamily="2" charset="2"/>
            </a:endParaRPr>
          </a:p>
          <a:p>
            <a:pPr>
              <a:buSzPct val="135000"/>
            </a:pPr>
            <a:r>
              <a:rPr lang="en-US" dirty="0" smtClean="0">
                <a:solidFill>
                  <a:schemeClr val="bg1"/>
                </a:solidFill>
                <a:sym typeface="Wingdings" pitchFamily="2" charset="2"/>
              </a:rPr>
              <a:t>Technical challenges in large-scale of DNA sequencing and post-sequencing data processing 	 NGS and sequencing data analyses</a:t>
            </a:r>
            <a:endParaRPr lang="en-US" dirty="0">
              <a:solidFill>
                <a:schemeClr val="bg1"/>
              </a:solidFill>
            </a:endParaRPr>
          </a:p>
        </p:txBody>
      </p:sp>
      <p:sp>
        <p:nvSpPr>
          <p:cNvPr id="2" name="Down Arrow 1"/>
          <p:cNvSpPr/>
          <p:nvPr/>
        </p:nvSpPr>
        <p:spPr>
          <a:xfrm>
            <a:off x="2685472" y="1747982"/>
            <a:ext cx="304800" cy="379903"/>
          </a:xfrm>
          <a:prstGeom prst="down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0800000">
            <a:off x="3828472" y="3188970"/>
            <a:ext cx="304800" cy="379903"/>
          </a:xfrm>
          <a:prstGeom prst="down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3" idx="3"/>
            <a:endCxn id="9" idx="3"/>
          </p:cNvCxnSpPr>
          <p:nvPr/>
        </p:nvCxnSpPr>
        <p:spPr>
          <a:xfrm>
            <a:off x="6781800" y="2646334"/>
            <a:ext cx="212436" cy="2211488"/>
          </a:xfrm>
          <a:prstGeom prst="bentConnector3">
            <a:avLst>
              <a:gd name="adj1" fmla="val 207609"/>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a:off x="3828472" y="3990108"/>
            <a:ext cx="304800" cy="379903"/>
          </a:xfrm>
          <a:prstGeom prst="down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2761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63" y="4953000"/>
            <a:ext cx="4306746" cy="136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Genotype and SNP calling</a:t>
            </a: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err="1">
                <a:solidFill>
                  <a:schemeClr val="bg1"/>
                </a:solidFill>
              </a:rPr>
              <a:t>Ref:</a:t>
            </a:r>
            <a:r>
              <a:rPr lang="en-US" sz="1400" dirty="0" err="1">
                <a:solidFill>
                  <a:schemeClr val="bg1"/>
                </a:solidFill>
              </a:rPr>
              <a:t>Rasmus</a:t>
            </a:r>
            <a:r>
              <a:rPr lang="en-US" sz="1400" dirty="0">
                <a:solidFill>
                  <a:schemeClr val="bg1"/>
                </a:solidFill>
              </a:rPr>
              <a:t> </a:t>
            </a:r>
            <a:r>
              <a:rPr lang="en-US" sz="1400" dirty="0" smtClean="0">
                <a:solidFill>
                  <a:schemeClr val="bg1"/>
                </a:solidFill>
              </a:rPr>
              <a:t>Nielsen, et al</a:t>
            </a:r>
            <a:r>
              <a:rPr lang="en-US" sz="1400" dirty="0">
                <a:solidFill>
                  <a:schemeClr val="bg1"/>
                </a:solidFill>
              </a:rPr>
              <a:t>. “Genotype and SNP calling </a:t>
            </a:r>
            <a:r>
              <a:rPr lang="en-US" sz="1400" dirty="0" smtClean="0">
                <a:solidFill>
                  <a:schemeClr val="bg1"/>
                </a:solidFill>
              </a:rPr>
              <a:t>from next-generation </a:t>
            </a:r>
            <a:r>
              <a:rPr lang="en-US" sz="1400" dirty="0">
                <a:solidFill>
                  <a:schemeClr val="bg1"/>
                </a:solidFill>
              </a:rPr>
              <a:t>sequencing data”, </a:t>
            </a:r>
            <a:r>
              <a:rPr lang="en-US" sz="1400" dirty="0" smtClean="0">
                <a:solidFill>
                  <a:schemeClr val="bg1"/>
                </a:solidFill>
              </a:rPr>
              <a:t>NATURE GENETICS (2011)  </a:t>
            </a:r>
            <a:endParaRPr lang="en-US" sz="1400"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4158663"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1516237" y="685800"/>
            <a:ext cx="25985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1632" y="914400"/>
            <a:ext cx="3933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1632" y="1143000"/>
            <a:ext cx="3933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5294" y="1371600"/>
            <a:ext cx="39195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 y="3276600"/>
            <a:ext cx="3933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8000" y="3505200"/>
            <a:ext cx="39195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2400" y="3733800"/>
            <a:ext cx="3933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8000" y="3962400"/>
            <a:ext cx="19351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4191000"/>
            <a:ext cx="213536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5294" y="1600200"/>
            <a:ext cx="39195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 y="4419600"/>
            <a:ext cx="3933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2400" y="4648200"/>
            <a:ext cx="3933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2400" y="4800600"/>
            <a:ext cx="140133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953000" y="382672"/>
            <a:ext cx="3962400" cy="738664"/>
          </a:xfrm>
          <a:prstGeom prst="rect">
            <a:avLst/>
          </a:prstGeom>
        </p:spPr>
        <p:txBody>
          <a:bodyPr wrap="square">
            <a:spAutoFit/>
          </a:bodyPr>
          <a:lstStyle/>
          <a:p>
            <a:r>
              <a:rPr lang="en-US" sz="1400" dirty="0"/>
              <a:t>Kim S. Y. </a:t>
            </a:r>
            <a:r>
              <a:rPr lang="en-US" sz="1400" i="1" dirty="0"/>
              <a:t>et al. </a:t>
            </a:r>
            <a:r>
              <a:rPr lang="en-US" sz="1400" dirty="0"/>
              <a:t>Design of association studies with pooled or un-pooled next-generation sequencing data. </a:t>
            </a:r>
            <a:r>
              <a:rPr lang="en-US" sz="1400" i="1" dirty="0"/>
              <a:t>Genet. Epidemiol. </a:t>
            </a:r>
            <a:r>
              <a:rPr lang="en-US" sz="1400" b="1" dirty="0"/>
              <a:t>34</a:t>
            </a:r>
            <a:r>
              <a:rPr lang="en-US" sz="1400" dirty="0"/>
              <a:t>, 479–491 (2010). </a:t>
            </a:r>
            <a:endParaRPr lang="en-US" sz="1400" dirty="0"/>
          </a:p>
        </p:txBody>
      </p:sp>
      <p:sp>
        <p:nvSpPr>
          <p:cNvPr id="36" name="Rectangle 35"/>
          <p:cNvSpPr/>
          <p:nvPr/>
        </p:nvSpPr>
        <p:spPr>
          <a:xfrm>
            <a:off x="1081200" y="5647522"/>
            <a:ext cx="3962400" cy="738664"/>
          </a:xfrm>
          <a:prstGeom prst="rect">
            <a:avLst/>
          </a:prstGeom>
          <a:solidFill>
            <a:schemeClr val="accent3">
              <a:lumMod val="40000"/>
              <a:lumOff val="60000"/>
            </a:schemeClr>
          </a:solidFill>
          <a:ln>
            <a:solidFill>
              <a:schemeClr val="bg1">
                <a:lumMod val="75000"/>
              </a:schemeClr>
            </a:solidFill>
          </a:ln>
        </p:spPr>
        <p:txBody>
          <a:bodyPr wrap="square">
            <a:spAutoFit/>
          </a:bodyPr>
          <a:lstStyle/>
          <a:p>
            <a:r>
              <a:rPr lang="en-US" sz="1400" dirty="0"/>
              <a:t>Martin, E. R. </a:t>
            </a:r>
            <a:r>
              <a:rPr lang="en-US" sz="1400" i="1" dirty="0"/>
              <a:t>et al</a:t>
            </a:r>
            <a:r>
              <a:rPr lang="en-US" sz="1400" dirty="0"/>
              <a:t>. </a:t>
            </a:r>
            <a:r>
              <a:rPr lang="en-US" sz="1400" dirty="0" err="1"/>
              <a:t>SeqEM</a:t>
            </a:r>
            <a:r>
              <a:rPr lang="en-US" sz="1400" dirty="0"/>
              <a:t>: an adaptive genotype-calling approach for next- generation sequencing studies. </a:t>
            </a:r>
            <a:r>
              <a:rPr lang="en-US" sz="1400" i="1" dirty="0"/>
              <a:t>Bioinformatics </a:t>
            </a:r>
            <a:r>
              <a:rPr lang="en-US" sz="1400" b="1" dirty="0"/>
              <a:t>26</a:t>
            </a:r>
            <a:r>
              <a:rPr lang="en-US" sz="1400" dirty="0"/>
              <a:t>, 2803–2810 (2010). </a:t>
            </a:r>
            <a:endParaRPr lang="en-US" sz="1400"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94399"/>
            <a:ext cx="3886200" cy="5017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ectangle 51"/>
          <p:cNvSpPr/>
          <p:nvPr/>
        </p:nvSpPr>
        <p:spPr>
          <a:xfrm>
            <a:off x="76200" y="0"/>
            <a:ext cx="1059388"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4844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Genotype and SNP calling</a:t>
            </a: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a:t>
            </a:r>
            <a:r>
              <a:rPr lang="en-US" sz="1600" dirty="0" smtClean="0">
                <a:solidFill>
                  <a:schemeClr val="bg1"/>
                </a:solidFill>
              </a:rPr>
              <a:t>: GATK guide </a:t>
            </a:r>
            <a:endParaRPr lang="en-US" sz="1600" dirty="0">
              <a:solidFill>
                <a:schemeClr val="bg1"/>
              </a:solidFill>
            </a:endParaRPr>
          </a:p>
        </p:txBody>
      </p:sp>
      <p:sp>
        <p:nvSpPr>
          <p:cNvPr id="152" name="TextBox 151"/>
          <p:cNvSpPr txBox="1"/>
          <p:nvPr/>
        </p:nvSpPr>
        <p:spPr>
          <a:xfrm>
            <a:off x="1143000" y="1600200"/>
            <a:ext cx="4038600" cy="338554"/>
          </a:xfrm>
          <a:prstGeom prst="rect">
            <a:avLst/>
          </a:prstGeom>
          <a:noFill/>
        </p:spPr>
        <p:txBody>
          <a:bodyPr wrap="square" rtlCol="0">
            <a:spAutoFit/>
          </a:bodyPr>
          <a:lstStyle/>
          <a:p>
            <a:r>
              <a:rPr lang="en-US" sz="1600" dirty="0" smtClean="0"/>
              <a:t>Example line in a VCF file</a:t>
            </a:r>
            <a:endParaRPr lang="en-US"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499" y="2071973"/>
            <a:ext cx="6263101" cy="288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4755150" y="2452973"/>
            <a:ext cx="19431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36050" y="2452973"/>
            <a:ext cx="27432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97650" y="2605373"/>
            <a:ext cx="7620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202450" y="2605373"/>
            <a:ext cx="5105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897650" y="2605373"/>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2043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Genotype and SNP calling</a:t>
            </a: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a:t>
            </a:r>
            <a:r>
              <a:rPr lang="en-US" sz="1600" dirty="0" smtClean="0">
                <a:solidFill>
                  <a:schemeClr val="bg1"/>
                </a:solidFill>
              </a:rPr>
              <a:t>: GATK guide </a:t>
            </a:r>
            <a:endParaRPr lang="en-US" sz="1600" dirty="0">
              <a:solidFill>
                <a:schemeClr val="bg1"/>
              </a:solidFill>
            </a:endParaRPr>
          </a:p>
        </p:txBody>
      </p:sp>
      <p:sp>
        <p:nvSpPr>
          <p:cNvPr id="152" name="TextBox 151"/>
          <p:cNvSpPr txBox="1"/>
          <p:nvPr/>
        </p:nvSpPr>
        <p:spPr>
          <a:xfrm>
            <a:off x="838200" y="516523"/>
            <a:ext cx="4038600" cy="338554"/>
          </a:xfrm>
          <a:prstGeom prst="rect">
            <a:avLst/>
          </a:prstGeom>
          <a:noFill/>
        </p:spPr>
        <p:txBody>
          <a:bodyPr wrap="square" rtlCol="0">
            <a:spAutoFit/>
          </a:bodyPr>
          <a:lstStyle/>
          <a:p>
            <a:r>
              <a:rPr lang="en-US" sz="1600" dirty="0" smtClean="0"/>
              <a:t>Example</a:t>
            </a:r>
            <a:endParaRPr lang="en-US" sz="1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5014713" cy="530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3402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Genotype and SNP calling</a:t>
            </a: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smtClean="0">
                <a:solidFill>
                  <a:schemeClr val="bg1"/>
                </a:solidFill>
              </a:rPr>
              <a:t>Ref:Atlas-SNP2 </a:t>
            </a:r>
            <a:endParaRPr lang="en-US" sz="1600"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962025"/>
            <a:ext cx="6915150"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2" name="TextBox 151"/>
          <p:cNvSpPr txBox="1"/>
          <p:nvPr/>
        </p:nvSpPr>
        <p:spPr>
          <a:xfrm>
            <a:off x="838200" y="516523"/>
            <a:ext cx="4038600" cy="338554"/>
          </a:xfrm>
          <a:prstGeom prst="rect">
            <a:avLst/>
          </a:prstGeom>
          <a:noFill/>
        </p:spPr>
        <p:txBody>
          <a:bodyPr wrap="square" rtlCol="0">
            <a:spAutoFit/>
          </a:bodyPr>
          <a:lstStyle/>
          <a:p>
            <a:r>
              <a:rPr lang="en-US" sz="1600" dirty="0" smtClean="0"/>
              <a:t>Example of a SNP.vcf – header </a:t>
            </a:r>
            <a:endParaRPr lang="en-US" sz="1600" dirty="0"/>
          </a:p>
        </p:txBody>
      </p:sp>
      <p:sp>
        <p:nvSpPr>
          <p:cNvPr id="2" name="Right Brace 1"/>
          <p:cNvSpPr/>
          <p:nvPr/>
        </p:nvSpPr>
        <p:spPr>
          <a:xfrm>
            <a:off x="6400800" y="2438400"/>
            <a:ext cx="152400" cy="7620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48" name="Straight Arrow Connector 2047"/>
          <p:cNvCxnSpPr/>
          <p:nvPr/>
        </p:nvCxnSpPr>
        <p:spPr>
          <a:xfrm flipH="1">
            <a:off x="2953328" y="1332344"/>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462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Genotype and SNP calling</a:t>
            </a: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Ref:Atlas-SNP2 </a:t>
            </a:r>
            <a:endParaRPr lang="en-US" sz="16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219200"/>
            <a:ext cx="631507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685800"/>
            <a:ext cx="2438400" cy="338554"/>
          </a:xfrm>
          <a:prstGeom prst="rect">
            <a:avLst/>
          </a:prstGeom>
          <a:noFill/>
        </p:spPr>
        <p:txBody>
          <a:bodyPr wrap="square" rtlCol="0">
            <a:spAutoFit/>
          </a:bodyPr>
          <a:lstStyle/>
          <a:p>
            <a:r>
              <a:rPr lang="en-US" sz="1600" dirty="0" smtClean="0"/>
              <a:t>Example of a SNP.vcf</a:t>
            </a:r>
            <a:endParaRPr lang="en-US" sz="1600" dirty="0"/>
          </a:p>
        </p:txBody>
      </p:sp>
      <p:cxnSp>
        <p:nvCxnSpPr>
          <p:cNvPr id="6" name="Straight Arrow Connector 5"/>
          <p:cNvCxnSpPr/>
          <p:nvPr/>
        </p:nvCxnSpPr>
        <p:spPr>
          <a:xfrm flipH="1">
            <a:off x="3581400" y="2145148"/>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581400" y="3154220"/>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581400" y="4154056"/>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248400" y="5010728"/>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81400" y="5867400"/>
            <a:ext cx="381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72328" y="2249056"/>
            <a:ext cx="22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0800" y="3239656"/>
            <a:ext cx="22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72328" y="4257964"/>
            <a:ext cx="22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46252" y="5096164"/>
            <a:ext cx="22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53856" y="5962072"/>
            <a:ext cx="22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720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Calling Variants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sp>
        <p:nvSpPr>
          <p:cNvPr id="6" name="TextBox 5"/>
          <p:cNvSpPr txBox="1"/>
          <p:nvPr/>
        </p:nvSpPr>
        <p:spPr>
          <a:xfrm>
            <a:off x="1371600" y="533400"/>
            <a:ext cx="6781800" cy="3139321"/>
          </a:xfrm>
          <a:prstGeom prst="rect">
            <a:avLst/>
          </a:prstGeom>
          <a:noFill/>
        </p:spPr>
        <p:txBody>
          <a:bodyPr wrap="square" rtlCol="0">
            <a:spAutoFit/>
          </a:bodyPr>
          <a:lstStyle/>
          <a:p>
            <a:pPr marL="285750" indent="-285750">
              <a:buFont typeface="Arial" pitchFamily="34" charset="0"/>
              <a:buChar char="•"/>
            </a:pPr>
            <a:r>
              <a:rPr lang="en-US" dirty="0" smtClean="0"/>
              <a:t>Genetic variant or random machine noise?</a:t>
            </a:r>
          </a:p>
          <a:p>
            <a:r>
              <a:rPr lang="en-US" dirty="0"/>
              <a:t>	</a:t>
            </a:r>
            <a:r>
              <a:rPr lang="en-US" dirty="0" smtClean="0">
                <a:sym typeface="Wingdings" pitchFamily="2" charset="2"/>
              </a:rPr>
              <a:t> large scale Bayesian inference problem</a:t>
            </a:r>
          </a:p>
          <a:p>
            <a:endParaRPr lang="en-US" dirty="0" smtClean="0">
              <a:sym typeface="Wingdings" pitchFamily="2" charset="2"/>
            </a:endParaRPr>
          </a:p>
          <a:p>
            <a:r>
              <a:rPr lang="en-US" dirty="0" smtClean="0">
                <a:sym typeface="Wingdings" pitchFamily="2" charset="2"/>
              </a:rPr>
              <a:t>There are two approaches:</a:t>
            </a:r>
          </a:p>
          <a:p>
            <a:endParaRPr lang="en-US" dirty="0" smtClean="0"/>
          </a:p>
          <a:p>
            <a:pPr marL="342900" indent="-342900">
              <a:buFont typeface="+mj-lt"/>
              <a:buAutoNum type="arabicPeriod"/>
            </a:pPr>
            <a:r>
              <a:rPr lang="en-US" dirty="0" smtClean="0"/>
              <a:t>Initial approach: very fast, independent base assumption</a:t>
            </a:r>
          </a:p>
          <a:p>
            <a:pPr marL="342900" indent="-342900">
              <a:buFont typeface="+mj-lt"/>
              <a:buAutoNum type="arabicPeriod"/>
            </a:pPr>
            <a:r>
              <a:rPr lang="en-US" dirty="0" smtClean="0"/>
              <a:t>Evolved approach: more computationally intensive, involves local </a:t>
            </a:r>
            <a:r>
              <a:rPr lang="en-US" i="1" dirty="0" smtClean="0"/>
              <a:t>de-novo</a:t>
            </a:r>
            <a:r>
              <a:rPr lang="en-US" dirty="0" smtClean="0"/>
              <a:t> assembly of the variable region</a:t>
            </a:r>
          </a:p>
          <a:p>
            <a:pPr marL="342900" indent="-342900">
              <a:buFont typeface="+mj-lt"/>
              <a:buAutoNum type="arabicPeriod"/>
            </a:pPr>
            <a:endParaRPr lang="en-US" dirty="0"/>
          </a:p>
          <a:p>
            <a:r>
              <a:rPr lang="en-US" dirty="0" smtClean="0"/>
              <a:t>Variant calling tools:</a:t>
            </a:r>
          </a:p>
          <a:p>
            <a:endParaRPr lang="en-US"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5486400" cy="304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6721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Calling Variants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534400" cy="578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944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Calling Variants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00712"/>
            <a:ext cx="8839200" cy="531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944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Calling Variants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29821"/>
            <a:ext cx="8839200" cy="579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9440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Calling Variants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153400" cy="569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516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DNA Sequencing</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sp>
        <p:nvSpPr>
          <p:cNvPr id="8" name="Rectangle 7"/>
          <p:cNvSpPr/>
          <p:nvPr/>
        </p:nvSpPr>
        <p:spPr>
          <a:xfrm>
            <a:off x="2095500" y="2819400"/>
            <a:ext cx="4953000" cy="523220"/>
          </a:xfrm>
          <a:prstGeom prst="rect">
            <a:avLst/>
          </a:prstGeom>
        </p:spPr>
        <p:txBody>
          <a:bodyPr wrap="square">
            <a:spAutoFit/>
          </a:bodyPr>
          <a:lstStyle/>
          <a:p>
            <a:pPr algn="ctr">
              <a:buSzPct val="135000"/>
            </a:pPr>
            <a:r>
              <a:rPr lang="en-US" sz="2800" dirty="0" smtClean="0">
                <a:solidFill>
                  <a:schemeClr val="tx2">
                    <a:lumMod val="60000"/>
                    <a:lumOff val="40000"/>
                  </a:schemeClr>
                </a:solidFill>
              </a:rPr>
              <a:t>DNA Sequencing</a:t>
            </a:r>
          </a:p>
        </p:txBody>
      </p:sp>
    </p:spTree>
    <p:extLst>
      <p:ext uri="{BB962C8B-B14F-4D97-AF65-F5344CB8AC3E}">
        <p14:creationId xmlns:p14="http://schemas.microsoft.com/office/powerpoint/2010/main" val="25752222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GATK: Calling Variants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844" y="1143000"/>
            <a:ext cx="6310312" cy="469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5988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 </a:t>
            </a:r>
            <a:r>
              <a:rPr lang="en-US" sz="1600" b="1" dirty="0" smtClean="0">
                <a:solidFill>
                  <a:schemeClr val="accent6">
                    <a:lumMod val="50000"/>
                  </a:schemeClr>
                </a:solidFill>
              </a:rPr>
              <a:t>Mapping Reads and Mapping </a:t>
            </a:r>
            <a:r>
              <a:rPr lang="en-US" sz="1600" b="1" dirty="0" err="1" smtClean="0">
                <a:solidFill>
                  <a:schemeClr val="accent6">
                    <a:lumMod val="50000"/>
                  </a:schemeClr>
                </a:solidFill>
              </a:rPr>
              <a:t>Multireads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smtClean="0">
                <a:solidFill>
                  <a:schemeClr val="bg1"/>
                </a:solidFill>
              </a:rPr>
              <a:t>Ref: </a:t>
            </a:r>
            <a:r>
              <a:rPr lang="en-US" sz="1600" dirty="0">
                <a:solidFill>
                  <a:schemeClr val="bg1"/>
                </a:solidFill>
              </a:rPr>
              <a:t>Biometrics, December </a:t>
            </a:r>
            <a:r>
              <a:rPr lang="en-US" sz="1600" dirty="0" smtClean="0">
                <a:solidFill>
                  <a:schemeClr val="bg1"/>
                </a:solidFill>
              </a:rPr>
              <a:t>2011, </a:t>
            </a:r>
            <a:endParaRPr lang="en-US" sz="1600" dirty="0">
              <a:solidFill>
                <a:schemeClr val="bg1"/>
              </a:solidFill>
            </a:endParaRPr>
          </a:p>
        </p:txBody>
      </p:sp>
      <p:sp>
        <p:nvSpPr>
          <p:cNvPr id="17" name="TextBox 16"/>
          <p:cNvSpPr txBox="1"/>
          <p:nvPr/>
        </p:nvSpPr>
        <p:spPr>
          <a:xfrm>
            <a:off x="838200" y="2667000"/>
            <a:ext cx="3325906" cy="3754874"/>
          </a:xfrm>
          <a:prstGeom prst="rect">
            <a:avLst/>
          </a:prstGeom>
          <a:noFill/>
        </p:spPr>
        <p:txBody>
          <a:bodyPr wrap="square" rtlCol="0">
            <a:spAutoFit/>
          </a:bodyPr>
          <a:lstStyle/>
          <a:p>
            <a:pPr marL="285750" indent="-285750">
              <a:buFont typeface="Arial" pitchFamily="34" charset="0"/>
              <a:buChar char="•"/>
            </a:pPr>
            <a:r>
              <a:rPr lang="en-US" sz="1400" dirty="0"/>
              <a:t>A key step in NGS applications (e.g., RNA-</a:t>
            </a:r>
            <a:r>
              <a:rPr lang="en-US" sz="1400" dirty="0" err="1"/>
              <a:t>Seq</a:t>
            </a:r>
            <a:r>
              <a:rPr lang="en-US" sz="1400" dirty="0"/>
              <a:t>) is </a:t>
            </a:r>
            <a:r>
              <a:rPr lang="en-US" sz="1400" dirty="0" smtClean="0"/>
              <a:t>to map </a:t>
            </a:r>
            <a:r>
              <a:rPr lang="en-US" sz="1400" dirty="0"/>
              <a:t>short reads to correct genomic locations within the source genome</a:t>
            </a:r>
            <a:r>
              <a:rPr lang="en-US" sz="1400" dirty="0" smtClean="0"/>
              <a:t>.</a:t>
            </a:r>
          </a:p>
          <a:p>
            <a:pPr marL="285750" indent="-285750">
              <a:buFont typeface="Arial" pitchFamily="34" charset="0"/>
              <a:buChar char="•"/>
            </a:pPr>
            <a:r>
              <a:rPr lang="en-US" sz="1400" dirty="0"/>
              <a:t>most </a:t>
            </a:r>
            <a:r>
              <a:rPr lang="en-US" sz="1400" dirty="0" err="1"/>
              <a:t>mappable</a:t>
            </a:r>
            <a:r>
              <a:rPr lang="en-US" sz="1400" dirty="0"/>
              <a:t> short reads (&gt;75</a:t>
            </a:r>
            <a:r>
              <a:rPr lang="en-US" sz="1400" dirty="0" smtClean="0"/>
              <a:t>%) based </a:t>
            </a:r>
            <a:r>
              <a:rPr lang="en-US" sz="1400" dirty="0"/>
              <a:t>on available methods (e.g., Bowtie) align to a </a:t>
            </a:r>
            <a:r>
              <a:rPr lang="en-US" sz="1400" dirty="0" smtClean="0"/>
              <a:t>single genomic </a:t>
            </a:r>
            <a:r>
              <a:rPr lang="en-US" sz="1400" dirty="0"/>
              <a:t>location with relatively high precision</a:t>
            </a:r>
            <a:r>
              <a:rPr lang="en-US" sz="1400" dirty="0" smtClean="0"/>
              <a:t>.</a:t>
            </a:r>
          </a:p>
          <a:p>
            <a:pPr marL="285750" indent="-285750">
              <a:buFont typeface="Arial" pitchFamily="34" charset="0"/>
              <a:buChar char="•"/>
            </a:pPr>
            <a:r>
              <a:rPr lang="en-US" sz="1400" dirty="0"/>
              <a:t>a significant number of </a:t>
            </a:r>
            <a:r>
              <a:rPr lang="en-US" sz="1400" dirty="0" smtClean="0"/>
              <a:t>reads are </a:t>
            </a:r>
            <a:r>
              <a:rPr lang="en-US" sz="1400" dirty="0"/>
              <a:t>mapped to more than one genomic location with </a:t>
            </a:r>
            <a:r>
              <a:rPr lang="en-US" sz="1400" dirty="0" smtClean="0"/>
              <a:t>similar fidelity</a:t>
            </a:r>
            <a:r>
              <a:rPr lang="en-US" sz="1400" dirty="0"/>
              <a:t>, and these reads are called </a:t>
            </a:r>
            <a:r>
              <a:rPr lang="en-US" sz="1400" dirty="0" err="1"/>
              <a:t>multireads</a:t>
            </a:r>
            <a:r>
              <a:rPr lang="en-US" sz="1400" dirty="0" smtClean="0"/>
              <a:t>.</a:t>
            </a:r>
          </a:p>
          <a:p>
            <a:pPr marL="285750" indent="-285750">
              <a:buFont typeface="Arial" pitchFamily="34" charset="0"/>
              <a:buChar char="•"/>
            </a:pPr>
            <a:r>
              <a:rPr lang="en-US" sz="1400" dirty="0" err="1"/>
              <a:t>multireads</a:t>
            </a:r>
            <a:r>
              <a:rPr lang="en-US" sz="1400" dirty="0"/>
              <a:t> disproportionally come from the genes with </a:t>
            </a:r>
            <a:r>
              <a:rPr lang="en-US" sz="1400" dirty="0" smtClean="0"/>
              <a:t>similar sequences </a:t>
            </a:r>
            <a:r>
              <a:rPr lang="en-US" sz="1400" dirty="0"/>
              <a:t>(e.g., duplicated genes) and essentially </a:t>
            </a:r>
            <a:r>
              <a:rPr lang="en-US" sz="1400" dirty="0" smtClean="0"/>
              <a:t>determine their </a:t>
            </a:r>
            <a:r>
              <a:rPr lang="en-US" sz="1400" dirty="0"/>
              <a:t>expression levels</a:t>
            </a:r>
            <a:r>
              <a:rPr lang="en-US" sz="1400" dirty="0" smtClean="0"/>
              <a:t>.</a:t>
            </a:r>
          </a:p>
          <a:p>
            <a:pPr marL="285750" indent="-285750">
              <a:buFont typeface="Arial" pitchFamily="34" charset="0"/>
              <a:buChar char="•"/>
            </a:pPr>
            <a:endParaRPr lang="en-US" sz="1400" dirty="0" smtClean="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20976"/>
            <a:ext cx="5767388" cy="194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458533" cy="39567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61878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a:t>
            </a:r>
            <a:r>
              <a:rPr lang="en-US" sz="1600" b="1" dirty="0">
                <a:solidFill>
                  <a:schemeClr val="accent6">
                    <a:lumMod val="50000"/>
                  </a:schemeClr>
                </a:solidFill>
              </a:rPr>
              <a:t>GATK </a:t>
            </a:r>
            <a:r>
              <a:rPr lang="en-US" sz="1600" b="1" dirty="0" smtClean="0">
                <a:solidFill>
                  <a:schemeClr val="accent6">
                    <a:lumMod val="50000"/>
                  </a:schemeClr>
                </a:solidFill>
              </a:rPr>
              <a:t>- example</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http://www.broadinstitute.org/gatk/guide/tagged?tag=best-practices</a:t>
            </a:r>
          </a:p>
        </p:txBody>
      </p:sp>
      <p:sp>
        <p:nvSpPr>
          <p:cNvPr id="2" name="TextBox 1"/>
          <p:cNvSpPr txBox="1"/>
          <p:nvPr/>
        </p:nvSpPr>
        <p:spPr>
          <a:xfrm>
            <a:off x="762000" y="533400"/>
            <a:ext cx="7848600" cy="5478423"/>
          </a:xfrm>
          <a:prstGeom prst="rect">
            <a:avLst/>
          </a:prstGeom>
          <a:noFill/>
        </p:spPr>
        <p:txBody>
          <a:bodyPr wrap="square" rtlCol="0">
            <a:spAutoFit/>
          </a:bodyPr>
          <a:lstStyle/>
          <a:p>
            <a:r>
              <a:rPr lang="en-US" sz="1400" dirty="0"/>
              <a:t>Let's say we have this example data:</a:t>
            </a:r>
          </a:p>
          <a:p>
            <a:r>
              <a:rPr lang="en-US" sz="1400" dirty="0">
                <a:latin typeface="Courier" pitchFamily="49" charset="0"/>
              </a:rPr>
              <a:t> </a:t>
            </a:r>
            <a:r>
              <a:rPr lang="en-US" sz="1400" dirty="0" smtClean="0">
                <a:latin typeface="Courier" pitchFamily="49" charset="0"/>
              </a:rPr>
              <a:t>sample1_lane1.fq</a:t>
            </a:r>
            <a:endParaRPr lang="en-US" sz="1400" dirty="0">
              <a:latin typeface="Courier" pitchFamily="49" charset="0"/>
            </a:endParaRPr>
          </a:p>
          <a:p>
            <a:r>
              <a:rPr lang="en-US" sz="1400" dirty="0">
                <a:latin typeface="Courier" pitchFamily="49" charset="0"/>
              </a:rPr>
              <a:t> </a:t>
            </a:r>
            <a:r>
              <a:rPr lang="en-US" sz="1400" dirty="0" smtClean="0">
                <a:latin typeface="Courier" pitchFamily="49" charset="0"/>
              </a:rPr>
              <a:t>sample1_lane2.fq</a:t>
            </a:r>
            <a:endParaRPr lang="en-US" sz="1400" dirty="0">
              <a:latin typeface="Courier" pitchFamily="49" charset="0"/>
            </a:endParaRPr>
          </a:p>
          <a:p>
            <a:r>
              <a:rPr lang="en-US" sz="1400" dirty="0">
                <a:latin typeface="Courier" pitchFamily="49" charset="0"/>
              </a:rPr>
              <a:t> </a:t>
            </a:r>
            <a:r>
              <a:rPr lang="en-US" sz="1400" dirty="0" smtClean="0">
                <a:latin typeface="Courier" pitchFamily="49" charset="0"/>
              </a:rPr>
              <a:t>sample2_lane1.fq</a:t>
            </a:r>
            <a:endParaRPr lang="en-US" sz="1400" dirty="0">
              <a:latin typeface="Courier" pitchFamily="49" charset="0"/>
            </a:endParaRPr>
          </a:p>
          <a:p>
            <a:r>
              <a:rPr lang="en-US" sz="1400" dirty="0">
                <a:latin typeface="Courier" pitchFamily="49" charset="0"/>
              </a:rPr>
              <a:t> </a:t>
            </a:r>
            <a:r>
              <a:rPr lang="en-US" sz="1400" dirty="0" smtClean="0">
                <a:latin typeface="Courier" pitchFamily="49" charset="0"/>
              </a:rPr>
              <a:t>sample2_lane2.fq</a:t>
            </a:r>
            <a:endParaRPr lang="en-US" sz="1400" dirty="0">
              <a:latin typeface="Courier" pitchFamily="49" charset="0"/>
            </a:endParaRPr>
          </a:p>
          <a:p>
            <a:r>
              <a:rPr lang="en-US" sz="1400" dirty="0"/>
              <a:t> </a:t>
            </a:r>
          </a:p>
          <a:p>
            <a:r>
              <a:rPr lang="en-US" sz="1400" dirty="0"/>
              <a:t>1. Run all core steps per-lane </a:t>
            </a:r>
            <a:r>
              <a:rPr lang="en-US" sz="1400" dirty="0" smtClean="0"/>
              <a:t>once</a:t>
            </a:r>
            <a:endParaRPr lang="en-US" sz="1400" dirty="0"/>
          </a:p>
          <a:p>
            <a:r>
              <a:rPr lang="en-US" sz="1400" dirty="0" smtClean="0"/>
              <a:t>Assuming one </a:t>
            </a:r>
            <a:r>
              <a:rPr lang="en-US" sz="1400" dirty="0"/>
              <a:t>FASTQ file per lane of sequence data, just run each file through each pre-processing step individually: </a:t>
            </a:r>
            <a:r>
              <a:rPr lang="en-US" sz="1400" b="1" dirty="0"/>
              <a:t>map &amp; </a:t>
            </a:r>
            <a:r>
              <a:rPr lang="en-US" sz="1400" b="1" dirty="0" err="1"/>
              <a:t>dedup</a:t>
            </a:r>
            <a:r>
              <a:rPr lang="en-US" sz="1400" b="1" dirty="0"/>
              <a:t> -&gt; realign -&gt; </a:t>
            </a:r>
            <a:r>
              <a:rPr lang="en-US" sz="1400" b="1" dirty="0" err="1"/>
              <a:t>recal</a:t>
            </a:r>
            <a:r>
              <a:rPr lang="en-US" sz="1400" dirty="0" smtClean="0"/>
              <a:t>. The </a:t>
            </a:r>
            <a:r>
              <a:rPr lang="en-US" sz="1400" dirty="0"/>
              <a:t>example data becomes:</a:t>
            </a:r>
          </a:p>
          <a:p>
            <a:r>
              <a:rPr lang="en-US" sz="1400" dirty="0">
                <a:latin typeface="Courier" pitchFamily="49" charset="0"/>
              </a:rPr>
              <a:t> </a:t>
            </a:r>
            <a:r>
              <a:rPr lang="en-US" sz="1400" dirty="0" smtClean="0">
                <a:latin typeface="Courier" pitchFamily="49" charset="0"/>
              </a:rPr>
              <a:t>sample1_lane1.dedup.realn.recal.bam</a:t>
            </a:r>
            <a:endParaRPr lang="en-US" sz="1400" dirty="0">
              <a:latin typeface="Courier" pitchFamily="49" charset="0"/>
            </a:endParaRPr>
          </a:p>
          <a:p>
            <a:r>
              <a:rPr lang="en-US" sz="1400" dirty="0">
                <a:latin typeface="Courier" pitchFamily="49" charset="0"/>
              </a:rPr>
              <a:t> </a:t>
            </a:r>
            <a:r>
              <a:rPr lang="en-US" sz="1400" dirty="0" smtClean="0">
                <a:latin typeface="Courier" pitchFamily="49" charset="0"/>
              </a:rPr>
              <a:t>sample1_lane2.dedup.realn.recal.bam</a:t>
            </a:r>
            <a:endParaRPr lang="en-US" sz="1400" dirty="0">
              <a:latin typeface="Courier" pitchFamily="49" charset="0"/>
            </a:endParaRPr>
          </a:p>
          <a:p>
            <a:r>
              <a:rPr lang="en-US" sz="1400" dirty="0">
                <a:latin typeface="Courier" pitchFamily="49" charset="0"/>
              </a:rPr>
              <a:t> </a:t>
            </a:r>
            <a:r>
              <a:rPr lang="en-US" sz="1400" dirty="0" smtClean="0">
                <a:latin typeface="Courier" pitchFamily="49" charset="0"/>
              </a:rPr>
              <a:t>sample2_lane1.dedup.realn.recal.bam</a:t>
            </a:r>
            <a:endParaRPr lang="en-US" sz="1400" dirty="0">
              <a:latin typeface="Courier" pitchFamily="49" charset="0"/>
            </a:endParaRPr>
          </a:p>
          <a:p>
            <a:r>
              <a:rPr lang="en-US" sz="1400" dirty="0">
                <a:latin typeface="Courier" pitchFamily="49" charset="0"/>
              </a:rPr>
              <a:t> </a:t>
            </a:r>
            <a:r>
              <a:rPr lang="en-US" sz="1400" dirty="0" smtClean="0">
                <a:latin typeface="Courier" pitchFamily="49" charset="0"/>
              </a:rPr>
              <a:t>sample2_lane2.dedup.realn.recal.bam</a:t>
            </a:r>
            <a:endParaRPr lang="en-US" sz="1400" dirty="0">
              <a:latin typeface="Courier" pitchFamily="49" charset="0"/>
            </a:endParaRPr>
          </a:p>
          <a:p>
            <a:r>
              <a:rPr lang="en-US" sz="1400" dirty="0"/>
              <a:t> </a:t>
            </a:r>
          </a:p>
          <a:p>
            <a:r>
              <a:rPr lang="en-US" sz="1400" dirty="0"/>
              <a:t>2. Merge lanes per </a:t>
            </a:r>
            <a:r>
              <a:rPr lang="en-US" sz="1400" dirty="0" smtClean="0"/>
              <a:t>sample</a:t>
            </a:r>
            <a:endParaRPr lang="en-US" sz="1400" dirty="0"/>
          </a:p>
          <a:p>
            <a:r>
              <a:rPr lang="en-US" sz="1400" dirty="0"/>
              <a:t>Once you have pre-processed each lane individually, you merge lanes belonging to the same sample into a single BAM file</a:t>
            </a:r>
            <a:r>
              <a:rPr lang="en-US" sz="1400" dirty="0" smtClean="0"/>
              <a:t>. The </a:t>
            </a:r>
            <a:r>
              <a:rPr lang="en-US" sz="1400" dirty="0"/>
              <a:t>example data becomes:</a:t>
            </a:r>
          </a:p>
          <a:p>
            <a:r>
              <a:rPr lang="en-US" sz="1400" dirty="0">
                <a:latin typeface="Courier" pitchFamily="49" charset="0"/>
              </a:rPr>
              <a:t> </a:t>
            </a:r>
            <a:r>
              <a:rPr lang="en-US" sz="1400" dirty="0" smtClean="0">
                <a:latin typeface="Courier" pitchFamily="49" charset="0"/>
              </a:rPr>
              <a:t>sample1.merged.bam</a:t>
            </a:r>
            <a:endParaRPr lang="en-US" sz="1400" dirty="0">
              <a:latin typeface="Courier" pitchFamily="49" charset="0"/>
            </a:endParaRPr>
          </a:p>
          <a:p>
            <a:r>
              <a:rPr lang="en-US" sz="1400" dirty="0">
                <a:latin typeface="Courier" pitchFamily="49" charset="0"/>
              </a:rPr>
              <a:t> </a:t>
            </a:r>
            <a:r>
              <a:rPr lang="en-US" sz="1400" dirty="0" smtClean="0">
                <a:latin typeface="Courier" pitchFamily="49" charset="0"/>
              </a:rPr>
              <a:t>sample2.merged.bam</a:t>
            </a:r>
            <a:endParaRPr lang="en-US" sz="1400" dirty="0">
              <a:latin typeface="Courier" pitchFamily="49" charset="0"/>
            </a:endParaRPr>
          </a:p>
          <a:p>
            <a:r>
              <a:rPr lang="en-US" sz="1400" dirty="0"/>
              <a:t> </a:t>
            </a:r>
          </a:p>
          <a:p>
            <a:r>
              <a:rPr lang="en-US" sz="1400" dirty="0"/>
              <a:t>3. Per-sample </a:t>
            </a:r>
            <a:r>
              <a:rPr lang="en-US" sz="1400" dirty="0" smtClean="0"/>
              <a:t>refinement</a:t>
            </a:r>
            <a:endParaRPr lang="en-US" sz="1400" dirty="0"/>
          </a:p>
          <a:p>
            <a:r>
              <a:rPr lang="en-US" sz="1400" dirty="0"/>
              <a:t>You can increase the quality of your results by performing an extra round of </a:t>
            </a:r>
            <a:r>
              <a:rPr lang="en-US" sz="1400" dirty="0" err="1"/>
              <a:t>dedupping</a:t>
            </a:r>
            <a:r>
              <a:rPr lang="en-US" sz="1400" dirty="0"/>
              <a:t> and realignment, this time at the sample level. It is not absolutely required and will increase your computational costs, so it's up to you to decide whether you want to do it on your data, but that's how we do it internally at Broad.</a:t>
            </a:r>
          </a:p>
        </p:txBody>
      </p:sp>
    </p:spTree>
    <p:extLst>
      <p:ext uri="{BB962C8B-B14F-4D97-AF65-F5344CB8AC3E}">
        <p14:creationId xmlns:p14="http://schemas.microsoft.com/office/powerpoint/2010/main" val="7037880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a:t>
            </a:r>
            <a:r>
              <a:rPr lang="en-US" sz="1600" dirty="0" smtClean="0">
                <a:solidFill>
                  <a:schemeClr val="accent6">
                    <a:lumMod val="50000"/>
                  </a:schemeClr>
                </a:solidFill>
              </a:rPr>
              <a:t>DNA Sequencing and Mathematical Covering Problem</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smtClean="0">
                <a:solidFill>
                  <a:schemeClr val="bg1"/>
                </a:solidFill>
              </a:rPr>
              <a:t>Ref</a:t>
            </a:r>
            <a:r>
              <a:rPr lang="en-US" sz="1600" dirty="0">
                <a:solidFill>
                  <a:schemeClr val="bg1"/>
                </a:solidFill>
              </a:rPr>
              <a:t>: “DNA sequencing theory”, http</a:t>
            </a:r>
            <a:r>
              <a:rPr lang="en-US" sz="1600" dirty="0" smtClean="0">
                <a:solidFill>
                  <a:schemeClr val="bg1"/>
                </a:solidFill>
              </a:rPr>
              <a:t>://en.wikipedia.org/wiki/DNA_sequencing_theory </a:t>
            </a:r>
            <a:endParaRPr lang="en-US" sz="1600" dirty="0">
              <a:solidFill>
                <a:schemeClr val="bg1"/>
              </a:solidFill>
            </a:endParaRPr>
          </a:p>
        </p:txBody>
      </p:sp>
      <mc:AlternateContent xmlns:mc="http://schemas.openxmlformats.org/markup-compatibility/2006" xmlns:a14="http://schemas.microsoft.com/office/drawing/2010/main">
        <mc:Choice Requires="a14">
          <p:sp>
            <p:nvSpPr>
              <p:cNvPr id="2" name="Rectangle 1"/>
              <p:cNvSpPr/>
              <p:nvPr/>
            </p:nvSpPr>
            <p:spPr>
              <a:xfrm>
                <a:off x="914401" y="685800"/>
                <a:ext cx="7467599" cy="5673989"/>
              </a:xfrm>
              <a:prstGeom prst="rect">
                <a:avLst/>
              </a:prstGeom>
            </p:spPr>
            <p:txBody>
              <a:bodyPr wrap="square">
                <a:spAutoFit/>
              </a:bodyPr>
              <a:lstStyle/>
              <a:p>
                <a:r>
                  <a:rPr lang="en-US" b="1" dirty="0" smtClean="0"/>
                  <a:t>Sequencing as a covering problem</a:t>
                </a:r>
              </a:p>
              <a:p>
                <a:pPr marL="285750" indent="-285750">
                  <a:buFont typeface="Arial" pitchFamily="34" charset="0"/>
                  <a:buChar char="•"/>
                </a:pPr>
                <a:r>
                  <a:rPr lang="en-US" sz="1400" dirty="0" smtClean="0"/>
                  <a:t>DNA </a:t>
                </a:r>
                <a:r>
                  <a:rPr lang="en-US" sz="1400" dirty="0"/>
                  <a:t>sequencing rely on reading small fragments of DNA and </a:t>
                </a:r>
                <a:r>
                  <a:rPr lang="en-US" sz="1400" dirty="0" smtClean="0"/>
                  <a:t>subsequently </a:t>
                </a:r>
                <a:r>
                  <a:rPr lang="en-US" sz="1400" dirty="0"/>
                  <a:t>reconstructing these data to infer the original DNA target, either via assembly or alignment to a </a:t>
                </a:r>
                <a:r>
                  <a:rPr lang="en-US" sz="1400" dirty="0" smtClean="0"/>
                  <a:t>reference.</a:t>
                </a:r>
              </a:p>
              <a:p>
                <a:pPr marL="285750" indent="-285750">
                  <a:buFont typeface="Arial" pitchFamily="34" charset="0"/>
                  <a:buChar char="•"/>
                </a:pPr>
                <a:r>
                  <a:rPr lang="en-US" sz="1400" dirty="0" smtClean="0"/>
                  <a:t>How many small fragments of DNA are needed to cover the entire target region of a genome?</a:t>
                </a:r>
                <a:endParaRPr lang="en-US" sz="1400" dirty="0"/>
              </a:p>
              <a:p>
                <a:r>
                  <a:rPr lang="en-US" b="1" dirty="0" smtClean="0"/>
                  <a:t>Elementary </a:t>
                </a:r>
                <a:r>
                  <a:rPr lang="en-US" b="1" dirty="0"/>
                  <a:t>probability </a:t>
                </a:r>
                <a:r>
                  <a:rPr lang="en-US" b="1" dirty="0" smtClean="0"/>
                  <a:t>theory</a:t>
                </a:r>
              </a:p>
              <a:p>
                <a:pPr marL="342900" indent="-342900">
                  <a:buFont typeface="Arial" pitchFamily="34" charset="0"/>
                  <a:buChar char="•"/>
                </a:pPr>
                <a:r>
                  <a:rPr lang="en-US" sz="1400" dirty="0" smtClean="0"/>
                  <a:t>The probability of “covering” any given location on the target with one particular fragment is </a:t>
                </a:r>
                <a:r>
                  <a:rPr lang="en-US" sz="1400" i="1" dirty="0" smtClean="0"/>
                  <a:t>L/G</a:t>
                </a:r>
                <a:r>
                  <a:rPr lang="en-US" sz="1400" dirty="0" smtClean="0"/>
                  <a:t>, where </a:t>
                </a:r>
                <a:r>
                  <a:rPr lang="en-US" sz="1400" i="1" dirty="0" smtClean="0"/>
                  <a:t>L</a:t>
                </a:r>
                <a:r>
                  <a:rPr lang="en-US" sz="1400" dirty="0" smtClean="0"/>
                  <a:t>=fragment length and </a:t>
                </a:r>
                <a:r>
                  <a:rPr lang="en-US" sz="1400" i="1" dirty="0" smtClean="0"/>
                  <a:t>G</a:t>
                </a:r>
                <a:r>
                  <a:rPr lang="en-US" sz="1400" dirty="0" smtClean="0"/>
                  <a:t>=target length.</a:t>
                </a:r>
              </a:p>
              <a:p>
                <a:pPr marL="342900" indent="-342900">
                  <a:buFont typeface="Arial" pitchFamily="34" charset="0"/>
                  <a:buChar char="•"/>
                </a:pPr>
                <a:r>
                  <a:rPr lang="en-US" sz="1400" dirty="0" smtClean="0"/>
                  <a:t>The probability </a:t>
                </a:r>
                <a:r>
                  <a:rPr lang="en-US" sz="1400" i="1" dirty="0" smtClean="0"/>
                  <a:t>P </a:t>
                </a:r>
                <a:r>
                  <a:rPr lang="en-US" sz="1400" dirty="0" smtClean="0"/>
                  <a:t>that the location is covered by at least one of </a:t>
                </a:r>
                <a:r>
                  <a:rPr lang="en-US" sz="1400" i="1" dirty="0" smtClean="0"/>
                  <a:t>N</a:t>
                </a:r>
                <a:r>
                  <a:rPr lang="en-US" sz="1400" dirty="0" smtClean="0"/>
                  <a:t> fragments is</a:t>
                </a:r>
                <a:endParaRPr lang="en-US" sz="1400" b="0" i="1" dirty="0" smtClean="0">
                  <a:latin typeface="Cambria Math"/>
                </a:endParaRPr>
              </a:p>
              <a:p>
                <a:pPr/>
                <a14:m>
                  <m:oMathPara xmlns:m="http://schemas.openxmlformats.org/officeDocument/2006/math">
                    <m:oMathParaPr>
                      <m:jc m:val="centerGroup"/>
                    </m:oMathParaPr>
                    <m:oMath xmlns:m="http://schemas.openxmlformats.org/officeDocument/2006/math">
                      <m:r>
                        <a:rPr lang="en-US" sz="1400" b="0" i="1" smtClean="0">
                          <a:latin typeface="Cambria Math"/>
                        </a:rPr>
                        <m:t>𝑃</m:t>
                      </m:r>
                      <m:r>
                        <a:rPr lang="en-US" sz="1400" b="0" i="1" smtClean="0">
                          <a:latin typeface="Cambria Math"/>
                        </a:rPr>
                        <m:t>=1−</m:t>
                      </m:r>
                      <m:sSup>
                        <m:sSupPr>
                          <m:ctrlPr>
                            <a:rPr lang="en-US" sz="1400" b="0" i="1" smtClean="0">
                              <a:latin typeface="Cambria Math"/>
                            </a:rPr>
                          </m:ctrlPr>
                        </m:sSupPr>
                        <m:e>
                          <m:d>
                            <m:dPr>
                              <m:begChr m:val="["/>
                              <m:endChr m:val="]"/>
                              <m:ctrlPr>
                                <a:rPr lang="en-US" sz="1400" b="0" i="1" smtClean="0">
                                  <a:latin typeface="Cambria Math"/>
                                </a:rPr>
                              </m:ctrlPr>
                            </m:dPr>
                            <m:e>
                              <m:r>
                                <a:rPr lang="en-US" sz="1400" b="0" i="1" smtClean="0">
                                  <a:latin typeface="Cambria Math"/>
                                </a:rPr>
                                <m:t>1−</m:t>
                              </m:r>
                              <m:f>
                                <m:fPr>
                                  <m:ctrlPr>
                                    <a:rPr lang="en-US" sz="1400" b="0" i="1" smtClean="0">
                                      <a:latin typeface="Cambria Math"/>
                                    </a:rPr>
                                  </m:ctrlPr>
                                </m:fPr>
                                <m:num>
                                  <m:r>
                                    <a:rPr lang="en-US" sz="1400" b="0" i="1" smtClean="0">
                                      <a:latin typeface="Cambria Math"/>
                                    </a:rPr>
                                    <m:t>𝐿</m:t>
                                  </m:r>
                                </m:num>
                                <m:den>
                                  <m:r>
                                    <a:rPr lang="en-US" sz="1400" b="0" i="1" smtClean="0">
                                      <a:latin typeface="Cambria Math"/>
                                    </a:rPr>
                                    <m:t>𝐺</m:t>
                                  </m:r>
                                </m:den>
                              </m:f>
                            </m:e>
                          </m:d>
                        </m:e>
                        <m:sup>
                          <m:r>
                            <a:rPr lang="en-US" sz="1400" b="0" i="1" smtClean="0">
                              <a:latin typeface="Cambria Math"/>
                            </a:rPr>
                            <m:t>𝑁</m:t>
                          </m:r>
                        </m:sup>
                      </m:sSup>
                    </m:oMath>
                  </m:oMathPara>
                </a14:m>
                <a:endParaRPr lang="en-US" sz="1400" dirty="0" smtClean="0"/>
              </a:p>
              <a:p>
                <a:r>
                  <a:rPr lang="en-US" sz="1400" dirty="0" smtClean="0"/>
                  <a:t>	</a:t>
                </a:r>
                <a:r>
                  <a:rPr lang="en-US" sz="1400" dirty="0"/>
                  <a:t>w</a:t>
                </a:r>
                <a:r>
                  <a:rPr lang="en-US" sz="1400" dirty="0" smtClean="0"/>
                  <a:t>hen </a:t>
                </a:r>
                <a:r>
                  <a:rPr lang="en-US" sz="1400" i="1" dirty="0" smtClean="0"/>
                  <a:t>N</a:t>
                </a:r>
                <a:r>
                  <a:rPr lang="en-US" sz="1400" dirty="0" smtClean="0"/>
                  <a:t>&gt;&gt;1, it can be approximately expressed as</a:t>
                </a:r>
              </a:p>
              <a:p>
                <a:pPr/>
                <a14:m>
                  <m:oMathPara xmlns:m="http://schemas.openxmlformats.org/officeDocument/2006/math">
                    <m:oMathParaPr>
                      <m:jc m:val="centerGroup"/>
                    </m:oMathParaPr>
                    <m:oMath xmlns:m="http://schemas.openxmlformats.org/officeDocument/2006/math">
                      <m:sSup>
                        <m:sSupPr>
                          <m:ctrlPr>
                            <a:rPr lang="en-US" sz="1400" i="1" smtClean="0">
                              <a:latin typeface="Cambria Math"/>
                            </a:rPr>
                          </m:ctrlPr>
                        </m:sSupPr>
                        <m:e>
                          <m:d>
                            <m:dPr>
                              <m:begChr m:val="["/>
                              <m:endChr m:val="]"/>
                              <m:ctrlPr>
                                <a:rPr lang="en-US" sz="1400" i="1" smtClean="0">
                                  <a:latin typeface="Cambria Math"/>
                                </a:rPr>
                              </m:ctrlPr>
                            </m:dPr>
                            <m:e>
                              <m:r>
                                <a:rPr lang="en-US" sz="1400" b="0" i="1" smtClean="0">
                                  <a:latin typeface="Cambria Math"/>
                                </a:rPr>
                                <m:t>1−</m:t>
                              </m:r>
                              <m:f>
                                <m:fPr>
                                  <m:ctrlPr>
                                    <a:rPr lang="en-US" sz="1400" b="0" i="1" smtClean="0">
                                      <a:latin typeface="Cambria Math"/>
                                    </a:rPr>
                                  </m:ctrlPr>
                                </m:fPr>
                                <m:num>
                                  <m:r>
                                    <a:rPr lang="en-US" sz="1400" b="0" i="1" smtClean="0">
                                      <a:latin typeface="Cambria Math"/>
                                    </a:rPr>
                                    <m:t>𝐿</m:t>
                                  </m:r>
                                </m:num>
                                <m:den>
                                  <m:r>
                                    <a:rPr lang="en-US" sz="1400" b="0" i="1" smtClean="0">
                                      <a:latin typeface="Cambria Math"/>
                                    </a:rPr>
                                    <m:t>𝐺</m:t>
                                  </m:r>
                                </m:den>
                              </m:f>
                            </m:e>
                          </m:d>
                        </m:e>
                        <m:sup>
                          <m:r>
                            <a:rPr lang="en-US" sz="1400" b="0" i="1" smtClean="0">
                              <a:latin typeface="Cambria Math"/>
                            </a:rPr>
                            <m:t>𝑁</m:t>
                          </m:r>
                        </m:sup>
                      </m:sSup>
                      <m:r>
                        <a:rPr lang="en-US" sz="1400" b="0" i="1" smtClean="0">
                          <a:latin typeface="Cambria Math"/>
                        </a:rPr>
                        <m:t>~</m:t>
                      </m:r>
                      <m:r>
                        <m:rPr>
                          <m:sty m:val="p"/>
                        </m:rPr>
                        <a:rPr lang="en-US" sz="1400" b="0" i="0" smtClean="0">
                          <a:latin typeface="Cambria Math"/>
                        </a:rPr>
                        <m:t>exp</m:t>
                      </m:r>
                      <m:r>
                        <a:rPr lang="en-US" sz="1400" b="0" i="1" smtClean="0">
                          <a:latin typeface="Cambria Math"/>
                        </a:rPr>
                        <m:t>⁡(−</m:t>
                      </m:r>
                      <m:r>
                        <a:rPr lang="en-US" sz="1400" b="0" i="1" smtClean="0">
                          <a:latin typeface="Cambria Math"/>
                        </a:rPr>
                        <m:t>𝑁𝐿</m:t>
                      </m:r>
                      <m:r>
                        <a:rPr lang="en-US" sz="1400" b="0" i="1" smtClean="0">
                          <a:latin typeface="Cambria Math"/>
                        </a:rPr>
                        <m:t>/</m:t>
                      </m:r>
                      <m:r>
                        <a:rPr lang="en-US" sz="1400" b="0" i="1" smtClean="0">
                          <a:latin typeface="Cambria Math"/>
                        </a:rPr>
                        <m:t>𝐺</m:t>
                      </m:r>
                      <m:r>
                        <a:rPr lang="en-US" sz="1400" b="0" i="1" smtClean="0">
                          <a:latin typeface="Cambria Math"/>
                        </a:rPr>
                        <m:t>)</m:t>
                      </m:r>
                    </m:oMath>
                  </m:oMathPara>
                </a14:m>
                <a:endParaRPr lang="en-US" sz="1400" dirty="0" smtClean="0"/>
              </a:p>
              <a:p>
                <a:r>
                  <a:rPr lang="en-US" sz="1400" dirty="0" smtClean="0"/>
                  <a:t>	where </a:t>
                </a:r>
                <a:r>
                  <a:rPr lang="en-US" sz="1400" i="1" dirty="0" smtClean="0"/>
                  <a:t>R=NL/G</a:t>
                </a:r>
                <a:r>
                  <a:rPr lang="en-US" sz="1400" dirty="0" smtClean="0"/>
                  <a:t> is called the redundancy, or “coverage”.</a:t>
                </a:r>
              </a:p>
              <a:p>
                <a:endParaRPr lang="en-US" b="1" dirty="0" smtClean="0"/>
              </a:p>
              <a:p>
                <a:r>
                  <a:rPr lang="en-US" b="1" dirty="0" smtClean="0"/>
                  <a:t>Lander-Waterman theory</a:t>
                </a:r>
              </a:p>
              <a:p>
                <a:r>
                  <a:rPr lang="en-US" sz="1400" dirty="0" smtClean="0"/>
                  <a:t>Eric Lander and Michael Waterman in 1988 published a paper examining the covering problem from the standpoint of gaps. The main goal of a sequencing project is to close all gaps.</a:t>
                </a:r>
              </a:p>
              <a:p>
                <a:endParaRPr lang="en-US" sz="1400" dirty="0" smtClean="0"/>
              </a:p>
              <a:p>
                <a:pPr/>
                <a14:m>
                  <m:oMathPara xmlns:m="http://schemas.openxmlformats.org/officeDocument/2006/math">
                    <m:oMathParaPr>
                      <m:jc m:val="centerGroup"/>
                    </m:oMathParaPr>
                    <m:oMath xmlns:m="http://schemas.openxmlformats.org/officeDocument/2006/math">
                      <m:r>
                        <a:rPr lang="en-US" sz="1400" b="0" i="1" smtClean="0">
                          <a:latin typeface="Cambria Math"/>
                        </a:rPr>
                        <m:t>𝐸</m:t>
                      </m:r>
                      <m:d>
                        <m:dPr>
                          <m:begChr m:val="⟨"/>
                          <m:endChr m:val="⟩"/>
                          <m:ctrlPr>
                            <a:rPr lang="en-US" sz="1400" b="0" i="1" smtClean="0">
                              <a:latin typeface="Cambria Math"/>
                            </a:rPr>
                          </m:ctrlPr>
                        </m:dPr>
                        <m:e>
                          <m:r>
                            <a:rPr lang="en-US" sz="1400" b="0" i="1" smtClean="0">
                              <a:latin typeface="Cambria Math"/>
                            </a:rPr>
                            <m:t>#</m:t>
                          </m:r>
                          <m:r>
                            <a:rPr lang="en-US" sz="1400" b="0" i="1" smtClean="0">
                              <a:latin typeface="Cambria Math"/>
                            </a:rPr>
                            <m:t>𝑐𝑜𝑛𝑡𝑖𝑔𝑠</m:t>
                          </m:r>
                        </m:e>
                      </m:d>
                      <m:r>
                        <a:rPr lang="en-US" sz="1400" b="0" i="1" smtClean="0">
                          <a:latin typeface="Cambria Math"/>
                        </a:rPr>
                        <m:t>=</m:t>
                      </m:r>
                      <m:r>
                        <a:rPr lang="en-US" sz="1400" b="0" i="1" smtClean="0">
                          <a:latin typeface="Cambria Math"/>
                        </a:rPr>
                        <m:t>𝑁</m:t>
                      </m:r>
                      <m:sSup>
                        <m:sSupPr>
                          <m:ctrlPr>
                            <a:rPr lang="en-US" sz="1400" b="0" i="1" smtClean="0">
                              <a:latin typeface="Cambria Math"/>
                            </a:rPr>
                          </m:ctrlPr>
                        </m:sSupPr>
                        <m:e>
                          <m:r>
                            <a:rPr lang="en-US" sz="1400" b="0" i="1" smtClean="0">
                              <a:latin typeface="Cambria Math"/>
                            </a:rPr>
                            <m:t>𝑒</m:t>
                          </m:r>
                        </m:e>
                        <m:sup>
                          <m:r>
                            <a:rPr lang="en-US" sz="1400" b="0" i="1" smtClean="0">
                              <a:latin typeface="Cambria Math"/>
                            </a:rPr>
                            <m:t>−</m:t>
                          </m:r>
                          <m:r>
                            <a:rPr lang="en-US" sz="1400" b="0" i="1" smtClean="0">
                              <a:latin typeface="Cambria Math"/>
                            </a:rPr>
                            <m:t>𝑅</m:t>
                          </m:r>
                        </m:sup>
                      </m:sSup>
                    </m:oMath>
                  </m:oMathPara>
                </a14:m>
                <a:endParaRPr lang="en-US" sz="1400" i="1" dirty="0" smtClean="0"/>
              </a:p>
              <a:p>
                <a:endParaRPr lang="en-US" sz="1400" dirty="0" smtClean="0"/>
              </a:p>
              <a:p>
                <a:r>
                  <a:rPr lang="en-US" b="1" dirty="0" err="1" smtClean="0"/>
                  <a:t>Contig</a:t>
                </a:r>
                <a:r>
                  <a:rPr lang="en-US" sz="1400" b="1" dirty="0" smtClean="0"/>
                  <a:t>: </a:t>
                </a:r>
                <a:r>
                  <a:rPr lang="en-US" sz="1400" dirty="0" smtClean="0"/>
                  <a:t>a succession of overlapping reads</a:t>
                </a:r>
                <a:r>
                  <a:rPr lang="en-US" sz="1400" b="1" dirty="0" smtClean="0"/>
                  <a:t>,</a:t>
                </a:r>
              </a:p>
              <a:p>
                <a:r>
                  <a:rPr lang="en-US" b="1" dirty="0" smtClean="0"/>
                  <a:t>Gaps</a:t>
                </a:r>
                <a:r>
                  <a:rPr lang="en-US" sz="1400" dirty="0" smtClean="0"/>
                  <a:t>: regions not covered by any read</a:t>
                </a:r>
                <a:endParaRPr lang="en-US" sz="1400" dirty="0"/>
              </a:p>
            </p:txBody>
          </p:sp>
        </mc:Choice>
        <mc:Fallback xmlns="">
          <p:sp>
            <p:nvSpPr>
              <p:cNvPr id="2" name="Rectangle 1"/>
              <p:cNvSpPr>
                <a:spLocks noRot="1" noChangeAspect="1" noMove="1" noResize="1" noEditPoints="1" noAdjustHandles="1" noChangeArrowheads="1" noChangeShapeType="1" noTextEdit="1"/>
              </p:cNvSpPr>
              <p:nvPr/>
            </p:nvSpPr>
            <p:spPr>
              <a:xfrm>
                <a:off x="914401" y="685800"/>
                <a:ext cx="7467599" cy="5673989"/>
              </a:xfrm>
              <a:prstGeom prst="rect">
                <a:avLst/>
              </a:prstGeom>
              <a:blipFill rotWithShape="1">
                <a:blip r:embed="rId2"/>
                <a:stretch>
                  <a:fillRect l="-653" t="-538"/>
                </a:stretch>
              </a:blipFill>
            </p:spPr>
            <p:txBody>
              <a:bodyPr/>
              <a:lstStyle/>
              <a:p>
                <a:r>
                  <a:rPr lang="en-US">
                    <a:noFill/>
                  </a:rPr>
                  <a:t> </a:t>
                </a:r>
              </a:p>
            </p:txBody>
          </p:sp>
        </mc:Fallback>
      </mc:AlternateContent>
    </p:spTree>
    <p:extLst>
      <p:ext uri="{BB962C8B-B14F-4D97-AF65-F5344CB8AC3E}">
        <p14:creationId xmlns:p14="http://schemas.microsoft.com/office/powerpoint/2010/main" val="19768002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VCF to PLINK format</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sp>
        <p:nvSpPr>
          <p:cNvPr id="8" name="Rectangle 7"/>
          <p:cNvSpPr/>
          <p:nvPr/>
        </p:nvSpPr>
        <p:spPr>
          <a:xfrm>
            <a:off x="2095500" y="2819400"/>
            <a:ext cx="4953000" cy="523220"/>
          </a:xfrm>
          <a:prstGeom prst="rect">
            <a:avLst/>
          </a:prstGeom>
        </p:spPr>
        <p:txBody>
          <a:bodyPr wrap="square">
            <a:spAutoFit/>
          </a:bodyPr>
          <a:lstStyle/>
          <a:p>
            <a:pPr algn="ctr">
              <a:buSzPct val="135000"/>
            </a:pPr>
            <a:r>
              <a:rPr lang="en-US" sz="2800" dirty="0" smtClean="0">
                <a:solidFill>
                  <a:schemeClr val="tx2">
                    <a:lumMod val="60000"/>
                    <a:lumOff val="40000"/>
                  </a:schemeClr>
                </a:solidFill>
              </a:rPr>
              <a:t>VCF </a:t>
            </a:r>
            <a:r>
              <a:rPr lang="en-US" sz="2800" dirty="0" smtClean="0">
                <a:solidFill>
                  <a:schemeClr val="tx2">
                    <a:lumMod val="60000"/>
                    <a:lumOff val="40000"/>
                  </a:schemeClr>
                </a:solidFill>
                <a:sym typeface="Wingdings" pitchFamily="2" charset="2"/>
              </a:rPr>
              <a:t> PLINK format using PSEQ</a:t>
            </a:r>
            <a:endParaRPr lang="en-US" sz="2800" dirty="0" smtClean="0">
              <a:solidFill>
                <a:schemeClr val="tx2">
                  <a:lumMod val="60000"/>
                  <a:lumOff val="40000"/>
                </a:schemeClr>
              </a:solidFill>
            </a:endParaRPr>
          </a:p>
        </p:txBody>
      </p:sp>
    </p:spTree>
    <p:extLst>
      <p:ext uri="{BB962C8B-B14F-4D97-AF65-F5344CB8AC3E}">
        <p14:creationId xmlns:p14="http://schemas.microsoft.com/office/powerpoint/2010/main" val="25752222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PSEQ</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http://atgu.mgh.harvard.edu/plinkseq/output.shtml</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89" y="2561387"/>
            <a:ext cx="5615711" cy="3915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38554"/>
            <a:ext cx="5857597" cy="41910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3124200" y="2209800"/>
            <a:ext cx="3200400" cy="152400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09800" y="5105400"/>
            <a:ext cx="2590800" cy="990600"/>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762000"/>
            <a:ext cx="2514600" cy="1169551"/>
          </a:xfrm>
          <a:prstGeom prst="rect">
            <a:avLst/>
          </a:prstGeom>
          <a:solidFill>
            <a:schemeClr val="accent3">
              <a:lumMod val="60000"/>
              <a:lumOff val="40000"/>
            </a:schemeClr>
          </a:solidFill>
          <a:scene3d>
            <a:camera prst="orthographicFront"/>
            <a:lightRig rig="threePt" dir="t"/>
          </a:scene3d>
          <a:sp3d>
            <a:bevelT w="38100" h="38100"/>
          </a:sp3d>
        </p:spPr>
        <p:txBody>
          <a:bodyPr wrap="square" rtlCol="0">
            <a:spAutoFit/>
          </a:bodyPr>
          <a:lstStyle/>
          <a:p>
            <a:r>
              <a:rPr lang="en-US" sz="1400" dirty="0" smtClean="0"/>
              <a:t>… focus … [on] large-scale </a:t>
            </a:r>
            <a:r>
              <a:rPr lang="en-US" sz="1400" dirty="0" err="1" smtClean="0"/>
              <a:t>resequencing</a:t>
            </a:r>
            <a:r>
              <a:rPr lang="en-US" sz="1400" dirty="0" smtClean="0"/>
              <a:t> and genotyping projects … independent of (but designed to be complementary to) …</a:t>
            </a:r>
            <a:r>
              <a:rPr lang="en-US" sz="1400" b="1" dirty="0" smtClean="0">
                <a:solidFill>
                  <a:srgbClr val="FF0000"/>
                </a:solidFill>
              </a:rPr>
              <a:t>PLINK</a:t>
            </a:r>
            <a:r>
              <a:rPr lang="en-US" sz="1400" dirty="0" smtClean="0"/>
              <a:t> package.</a:t>
            </a:r>
            <a:endParaRPr lang="en-US" sz="1400" dirty="0"/>
          </a:p>
        </p:txBody>
      </p:sp>
      <p:cxnSp>
        <p:nvCxnSpPr>
          <p:cNvPr id="12" name="Straight Arrow Connector 11"/>
          <p:cNvCxnSpPr>
            <a:stCxn id="7" idx="1"/>
            <a:endCxn id="9" idx="2"/>
          </p:cNvCxnSpPr>
          <p:nvPr/>
        </p:nvCxnSpPr>
        <p:spPr>
          <a:xfrm flipH="1" flipV="1">
            <a:off x="1790700" y="1931551"/>
            <a:ext cx="1333500" cy="10402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15000" y="5105400"/>
            <a:ext cx="2514600" cy="954107"/>
          </a:xfrm>
          <a:prstGeom prst="rect">
            <a:avLst/>
          </a:prstGeom>
          <a:solidFill>
            <a:schemeClr val="accent3">
              <a:lumMod val="60000"/>
              <a:lumOff val="40000"/>
            </a:schemeClr>
          </a:solidFill>
          <a:scene3d>
            <a:camera prst="orthographicFront"/>
            <a:lightRig rig="threePt" dir="t"/>
          </a:scene3d>
          <a:sp3d>
            <a:bevelT w="38100" h="38100"/>
          </a:sp3d>
        </p:spPr>
        <p:txBody>
          <a:bodyPr wrap="square" rtlCol="0">
            <a:spAutoFit/>
          </a:bodyPr>
          <a:lstStyle/>
          <a:p>
            <a:r>
              <a:rPr lang="en-US" sz="1400" dirty="0" smtClean="0"/>
              <a:t>… to perform a range of basic, large-scale analyses … purely on analysis of genotyping/phenotype data …</a:t>
            </a:r>
            <a:endParaRPr lang="en-US" sz="1400" dirty="0"/>
          </a:p>
        </p:txBody>
      </p:sp>
      <p:cxnSp>
        <p:nvCxnSpPr>
          <p:cNvPr id="14" name="Straight Arrow Connector 13"/>
          <p:cNvCxnSpPr>
            <a:stCxn id="10" idx="3"/>
            <a:endCxn id="15" idx="1"/>
          </p:cNvCxnSpPr>
          <p:nvPr/>
        </p:nvCxnSpPr>
        <p:spPr>
          <a:xfrm flipV="1">
            <a:off x="4800600" y="5582454"/>
            <a:ext cx="914400" cy="182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3198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Workflow using PSEQ – creating PLINK files from VCF files</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http://www.broadinstitute.org/gatk/guide/tagged?tag=best-practices</a:t>
            </a:r>
          </a:p>
        </p:txBody>
      </p:sp>
      <p:sp>
        <p:nvSpPr>
          <p:cNvPr id="2" name="TextBox 1"/>
          <p:cNvSpPr txBox="1"/>
          <p:nvPr/>
        </p:nvSpPr>
        <p:spPr>
          <a:xfrm>
            <a:off x="1905000" y="1676400"/>
            <a:ext cx="5334000" cy="2800767"/>
          </a:xfrm>
          <a:prstGeom prst="rect">
            <a:avLst/>
          </a:prstGeom>
          <a:noFill/>
        </p:spPr>
        <p:txBody>
          <a:bodyPr wrap="square" rtlCol="0">
            <a:spAutoFit/>
          </a:bodyPr>
          <a:lstStyle/>
          <a:p>
            <a:pPr marL="342900" indent="-342900">
              <a:buAutoNum type="arabicPeriod"/>
            </a:pPr>
            <a:r>
              <a:rPr lang="en-US" sz="1400" dirty="0" smtClean="0"/>
              <a:t>Create a PSEQ project</a:t>
            </a:r>
          </a:p>
          <a:p>
            <a:pPr marL="800100" lvl="1" indent="-342900">
              <a:buFont typeface="Arial" pitchFamily="34" charset="0"/>
              <a:buChar char="•"/>
            </a:pPr>
            <a:r>
              <a:rPr lang="en-US" sz="1600" dirty="0" err="1" smtClean="0">
                <a:latin typeface="Courier" pitchFamily="49" charset="0"/>
              </a:rPr>
              <a:t>pseq</a:t>
            </a:r>
            <a:r>
              <a:rPr lang="en-US" sz="1400" b="1" dirty="0" smtClean="0">
                <a:latin typeface="Courier" pitchFamily="49" charset="0"/>
              </a:rPr>
              <a:t> </a:t>
            </a:r>
            <a:r>
              <a:rPr lang="en-US" sz="1400" dirty="0" err="1" smtClean="0">
                <a:latin typeface="+mj-lt"/>
              </a:rPr>
              <a:t>proj_name</a:t>
            </a:r>
            <a:r>
              <a:rPr lang="en-US" sz="1400" b="1" dirty="0" smtClean="0">
                <a:latin typeface="Courier" pitchFamily="49" charset="0"/>
              </a:rPr>
              <a:t> </a:t>
            </a:r>
            <a:r>
              <a:rPr lang="en-US" sz="1600" dirty="0" smtClean="0">
                <a:latin typeface="Courier" pitchFamily="49" charset="0"/>
              </a:rPr>
              <a:t>new-project</a:t>
            </a:r>
          </a:p>
          <a:p>
            <a:pPr lvl="1"/>
            <a:r>
              <a:rPr lang="en-US" sz="1400" b="1" dirty="0" smtClean="0">
                <a:latin typeface="Courier" pitchFamily="49" charset="0"/>
              </a:rPr>
              <a:t> </a:t>
            </a:r>
          </a:p>
          <a:p>
            <a:pPr marL="342900" indent="-342900">
              <a:buAutoNum type="arabicPeriod"/>
            </a:pPr>
            <a:r>
              <a:rPr lang="en-US" sz="1400" dirty="0" smtClean="0"/>
              <a:t>Import VCF file into the project</a:t>
            </a:r>
          </a:p>
          <a:p>
            <a:pPr marL="800100" lvl="1" indent="-342900">
              <a:buFont typeface="Arial" pitchFamily="34" charset="0"/>
              <a:buChar char="•"/>
            </a:pPr>
            <a:r>
              <a:rPr lang="en-US" sz="1600" dirty="0" err="1">
                <a:latin typeface="Courier" pitchFamily="49" charset="0"/>
              </a:rPr>
              <a:t>pseq</a:t>
            </a:r>
            <a:r>
              <a:rPr lang="en-US" sz="1600" b="1" dirty="0">
                <a:latin typeface="Courier" pitchFamily="49" charset="0"/>
              </a:rPr>
              <a:t> </a:t>
            </a:r>
            <a:r>
              <a:rPr lang="en-US" sz="1400" dirty="0" err="1" smtClean="0"/>
              <a:t>proj_name</a:t>
            </a:r>
            <a:r>
              <a:rPr lang="en-US" sz="1600" b="1" dirty="0" smtClean="0">
                <a:latin typeface="Courier" pitchFamily="49" charset="0"/>
              </a:rPr>
              <a:t> </a:t>
            </a:r>
            <a:r>
              <a:rPr lang="en-US" sz="1600" dirty="0" smtClean="0">
                <a:latin typeface="Courier" pitchFamily="49" charset="0"/>
              </a:rPr>
              <a:t>load-</a:t>
            </a:r>
            <a:r>
              <a:rPr lang="en-US" sz="1600" dirty="0" err="1" smtClean="0">
                <a:latin typeface="Courier" pitchFamily="49" charset="0"/>
              </a:rPr>
              <a:t>vcf</a:t>
            </a:r>
            <a:r>
              <a:rPr lang="en-US" sz="1600" dirty="0" smtClean="0">
                <a:latin typeface="Courier" pitchFamily="49" charset="0"/>
              </a:rPr>
              <a:t> --</a:t>
            </a:r>
            <a:r>
              <a:rPr lang="en-US" sz="1600" dirty="0" err="1" smtClean="0">
                <a:latin typeface="Courier" pitchFamily="49" charset="0"/>
              </a:rPr>
              <a:t>vcf</a:t>
            </a:r>
            <a:r>
              <a:rPr lang="en-US" sz="1600" dirty="0" smtClean="0">
                <a:latin typeface="Courier" pitchFamily="49" charset="0"/>
              </a:rPr>
              <a:t> </a:t>
            </a:r>
            <a:r>
              <a:rPr lang="en-US" sz="1400" dirty="0" smtClean="0"/>
              <a:t>data/*.</a:t>
            </a:r>
            <a:r>
              <a:rPr lang="en-US" sz="1400" dirty="0" err="1" smtClean="0"/>
              <a:t>vcf</a:t>
            </a:r>
            <a:endParaRPr lang="en-US" sz="1400" dirty="0" smtClean="0"/>
          </a:p>
          <a:p>
            <a:pPr lvl="1"/>
            <a:r>
              <a:rPr lang="en-US" sz="1400" b="1" dirty="0" smtClean="0">
                <a:latin typeface="Courier" pitchFamily="49" charset="0"/>
              </a:rPr>
              <a:t> </a:t>
            </a:r>
            <a:endParaRPr lang="en-US" sz="1400" dirty="0" smtClean="0"/>
          </a:p>
          <a:p>
            <a:pPr marL="342900" indent="-342900">
              <a:buAutoNum type="arabicPeriod"/>
            </a:pPr>
            <a:r>
              <a:rPr lang="en-US" sz="1400" dirty="0" smtClean="0"/>
              <a:t>Convert to PLINK</a:t>
            </a:r>
          </a:p>
          <a:p>
            <a:pPr marL="800100" lvl="1" indent="-342900">
              <a:buFont typeface="Arial" pitchFamily="34" charset="0"/>
              <a:buChar char="•"/>
            </a:pPr>
            <a:r>
              <a:rPr lang="en-US" sz="1600" dirty="0" err="1">
                <a:latin typeface="Courier" pitchFamily="49" charset="0"/>
              </a:rPr>
              <a:t>pseq</a:t>
            </a:r>
            <a:r>
              <a:rPr lang="en-US" sz="1600" b="1" dirty="0">
                <a:latin typeface="Courier" pitchFamily="49" charset="0"/>
              </a:rPr>
              <a:t> </a:t>
            </a:r>
            <a:r>
              <a:rPr lang="en-US" sz="1400" dirty="0" err="1"/>
              <a:t>proj_name</a:t>
            </a:r>
            <a:r>
              <a:rPr lang="en-US" sz="1600" b="1" dirty="0">
                <a:latin typeface="Courier" pitchFamily="49" charset="0"/>
              </a:rPr>
              <a:t> </a:t>
            </a:r>
            <a:r>
              <a:rPr lang="en-US" sz="1600" dirty="0" smtClean="0">
                <a:latin typeface="Courier" pitchFamily="49" charset="0"/>
              </a:rPr>
              <a:t>write-ped --name </a:t>
            </a:r>
            <a:r>
              <a:rPr lang="en-US" sz="1400" dirty="0" err="1" smtClean="0"/>
              <a:t>mydata</a:t>
            </a:r>
            <a:endParaRPr lang="en-US" sz="1400" dirty="0"/>
          </a:p>
          <a:p>
            <a:pPr lvl="1"/>
            <a:r>
              <a:rPr lang="en-US" sz="1400" b="1" dirty="0" smtClean="0">
                <a:latin typeface="Courier" pitchFamily="49" charset="0"/>
              </a:rPr>
              <a:t>Output: </a:t>
            </a:r>
            <a:r>
              <a:rPr lang="en-US" sz="1400" b="1" dirty="0" err="1" smtClean="0">
                <a:latin typeface="Courier" pitchFamily="49" charset="0"/>
              </a:rPr>
              <a:t>mydata.tped</a:t>
            </a:r>
            <a:r>
              <a:rPr lang="en-US" sz="1400" b="1" dirty="0" smtClean="0">
                <a:latin typeface="Courier" pitchFamily="49" charset="0"/>
              </a:rPr>
              <a:t>, </a:t>
            </a:r>
            <a:r>
              <a:rPr lang="en-US" sz="1400" b="1" dirty="0" err="1" smtClean="0">
                <a:latin typeface="Courier" pitchFamily="49" charset="0"/>
              </a:rPr>
              <a:t>mydata.tfam</a:t>
            </a:r>
            <a:r>
              <a:rPr lang="en-US" sz="1400" b="1" dirty="0" smtClean="0">
                <a:latin typeface="Courier" pitchFamily="49" charset="0"/>
              </a:rPr>
              <a:t> </a:t>
            </a:r>
          </a:p>
          <a:p>
            <a:pPr lvl="1"/>
            <a:endParaRPr lang="en-US" sz="1400" dirty="0" smtClean="0"/>
          </a:p>
          <a:p>
            <a:pPr marL="342900" indent="-342900">
              <a:buAutoNum type="arabicPeriod"/>
            </a:pPr>
            <a:r>
              <a:rPr lang="en-US" sz="1400" dirty="0" smtClean="0"/>
              <a:t>PLINK processing</a:t>
            </a:r>
          </a:p>
          <a:p>
            <a:pPr marL="800100" lvl="1" indent="-342900">
              <a:buFont typeface="Arial" pitchFamily="34" charset="0"/>
              <a:buChar char="•"/>
            </a:pPr>
            <a:r>
              <a:rPr lang="en-US" sz="1600" dirty="0" smtClean="0">
                <a:latin typeface="Courier" pitchFamily="49" charset="0"/>
              </a:rPr>
              <a:t>plink --</a:t>
            </a:r>
            <a:r>
              <a:rPr lang="en-US" sz="1600" dirty="0" err="1" smtClean="0">
                <a:latin typeface="Courier" pitchFamily="49" charset="0"/>
              </a:rPr>
              <a:t>tfile</a:t>
            </a:r>
            <a:r>
              <a:rPr lang="en-US" sz="1600" dirty="0" smtClean="0">
                <a:latin typeface="Courier" pitchFamily="49" charset="0"/>
              </a:rPr>
              <a:t> </a:t>
            </a:r>
            <a:r>
              <a:rPr lang="en-US" sz="1400" dirty="0" err="1" smtClean="0"/>
              <a:t>mydata</a:t>
            </a:r>
            <a:endParaRPr lang="en-US" sz="1400" dirty="0"/>
          </a:p>
        </p:txBody>
      </p:sp>
    </p:spTree>
    <p:extLst>
      <p:ext uri="{BB962C8B-B14F-4D97-AF65-F5344CB8AC3E}">
        <p14:creationId xmlns:p14="http://schemas.microsoft.com/office/powerpoint/2010/main" val="12597634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Glossary</a:t>
            </a: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a:t>
            </a:r>
          </a:p>
        </p:txBody>
      </p:sp>
      <p:sp>
        <p:nvSpPr>
          <p:cNvPr id="8" name="Rectangle 7"/>
          <p:cNvSpPr/>
          <p:nvPr/>
        </p:nvSpPr>
        <p:spPr>
          <a:xfrm>
            <a:off x="2095500" y="2819400"/>
            <a:ext cx="4953000" cy="523220"/>
          </a:xfrm>
          <a:prstGeom prst="rect">
            <a:avLst/>
          </a:prstGeom>
        </p:spPr>
        <p:txBody>
          <a:bodyPr wrap="square">
            <a:spAutoFit/>
          </a:bodyPr>
          <a:lstStyle/>
          <a:p>
            <a:pPr algn="ctr">
              <a:buSzPct val="135000"/>
            </a:pPr>
            <a:r>
              <a:rPr lang="en-US" sz="2800" dirty="0">
                <a:solidFill>
                  <a:schemeClr val="tx2">
                    <a:lumMod val="60000"/>
                    <a:lumOff val="40000"/>
                  </a:schemeClr>
                </a:solidFill>
              </a:rPr>
              <a:t>Glossary</a:t>
            </a:r>
          </a:p>
        </p:txBody>
      </p:sp>
    </p:spTree>
    <p:extLst>
      <p:ext uri="{BB962C8B-B14F-4D97-AF65-F5344CB8AC3E}">
        <p14:creationId xmlns:p14="http://schemas.microsoft.com/office/powerpoint/2010/main" val="25752222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Glossary</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http://en.wikipedia.org/wiki/Phred_quality_score</a:t>
            </a:r>
          </a:p>
        </p:txBody>
      </p:sp>
      <p:sp>
        <p:nvSpPr>
          <p:cNvPr id="2" name="TextBox 1"/>
          <p:cNvSpPr txBox="1"/>
          <p:nvPr/>
        </p:nvSpPr>
        <p:spPr>
          <a:xfrm>
            <a:off x="685800" y="609600"/>
            <a:ext cx="7924800" cy="6124754"/>
          </a:xfrm>
          <a:prstGeom prst="rect">
            <a:avLst/>
          </a:prstGeom>
          <a:noFill/>
        </p:spPr>
        <p:txBody>
          <a:bodyPr wrap="square" rtlCol="0">
            <a:spAutoFit/>
          </a:bodyPr>
          <a:lstStyle/>
          <a:p>
            <a:pPr marL="285750" indent="-285750">
              <a:buFont typeface="Arial" pitchFamily="34" charset="0"/>
              <a:buChar char="•"/>
            </a:pPr>
            <a:r>
              <a:rPr lang="en-US" sz="1400" b="1" dirty="0" err="1"/>
              <a:t>Phred</a:t>
            </a:r>
            <a:r>
              <a:rPr lang="en-US" sz="1400" b="1" dirty="0"/>
              <a:t> quality scores</a:t>
            </a:r>
            <a:r>
              <a:rPr lang="en-US" sz="1400" dirty="0"/>
              <a:t> were originally developed by the program </a:t>
            </a:r>
            <a:r>
              <a:rPr lang="en-US" sz="1400" dirty="0" err="1">
                <a:hlinkClick r:id="rId2" action="ppaction://hlinkfile" tooltip="Phred base calling"/>
              </a:rPr>
              <a:t>Phred</a:t>
            </a:r>
            <a:r>
              <a:rPr lang="en-US" sz="1400" dirty="0"/>
              <a:t> to help in the automation of </a:t>
            </a:r>
            <a:r>
              <a:rPr lang="en-US" sz="1400" dirty="0">
                <a:hlinkClick r:id="rId3" action="ppaction://hlinkfile" tooltip="DNA sequencing"/>
              </a:rPr>
              <a:t>DNA sequencing</a:t>
            </a:r>
            <a:r>
              <a:rPr lang="en-US" sz="1400" dirty="0"/>
              <a:t> in the </a:t>
            </a:r>
            <a:r>
              <a:rPr lang="en-US" sz="1400" dirty="0">
                <a:hlinkClick r:id="rId4" action="ppaction://hlinkfile" tooltip="Human Genome Project"/>
              </a:rPr>
              <a:t>Human Genome Project</a:t>
            </a:r>
            <a:r>
              <a:rPr lang="en-US" sz="1400" dirty="0"/>
              <a:t>. </a:t>
            </a:r>
            <a:r>
              <a:rPr lang="en-US" sz="1400" b="1" dirty="0" err="1">
                <a:solidFill>
                  <a:schemeClr val="accent6">
                    <a:lumMod val="75000"/>
                  </a:schemeClr>
                </a:solidFill>
              </a:rPr>
              <a:t>Phred</a:t>
            </a:r>
            <a:r>
              <a:rPr lang="en-US" sz="1400" b="1" dirty="0">
                <a:solidFill>
                  <a:schemeClr val="accent6">
                    <a:lumMod val="75000"/>
                  </a:schemeClr>
                </a:solidFill>
              </a:rPr>
              <a:t> quality scores </a:t>
            </a:r>
            <a:r>
              <a:rPr lang="en-US" sz="1400" dirty="0"/>
              <a:t>are assigned to each </a:t>
            </a:r>
            <a:r>
              <a:rPr lang="en-US" sz="1400" dirty="0">
                <a:hlinkClick r:id="rId5" action="ppaction://hlinkfile" tooltip="Nucleotide"/>
              </a:rPr>
              <a:t>nucleotide</a:t>
            </a:r>
            <a:r>
              <a:rPr lang="en-US" sz="1400" dirty="0"/>
              <a:t> base call in automated sequencer </a:t>
            </a:r>
            <a:r>
              <a:rPr lang="en-US" sz="1400" dirty="0" smtClean="0"/>
              <a:t>traces.</a:t>
            </a:r>
            <a:r>
              <a:rPr lang="en-US" sz="1400" baseline="30000" dirty="0"/>
              <a:t> </a:t>
            </a:r>
            <a:r>
              <a:rPr lang="en-US" sz="1400" dirty="0" err="1" smtClean="0"/>
              <a:t>Phred</a:t>
            </a:r>
            <a:r>
              <a:rPr lang="en-US" sz="1400" dirty="0" smtClean="0"/>
              <a:t> </a:t>
            </a:r>
            <a:r>
              <a:rPr lang="en-US" sz="1400" dirty="0"/>
              <a:t>quality scores have become widely accepted to characterize the quality of DNA sequences, and can be used to compare the efficacy of different sequencing methods. </a:t>
            </a:r>
            <a:r>
              <a:rPr lang="en-US" sz="1400" dirty="0" smtClean="0"/>
              <a:t>The </a:t>
            </a:r>
            <a:r>
              <a:rPr lang="en-US" sz="1400" dirty="0" err="1" smtClean="0"/>
              <a:t>Phred</a:t>
            </a:r>
            <a:r>
              <a:rPr lang="en-US" sz="1400" dirty="0" smtClean="0"/>
              <a:t> quality scores are widely used in standard Sanger format adopted in </a:t>
            </a:r>
            <a:r>
              <a:rPr lang="en-US" sz="1400" dirty="0" err="1" smtClean="0"/>
              <a:t>Illumina’s</a:t>
            </a:r>
            <a:r>
              <a:rPr lang="en-US" sz="1400" dirty="0" smtClean="0"/>
              <a:t> pipeline CASAVA. </a:t>
            </a:r>
          </a:p>
          <a:p>
            <a:pPr marL="285750" indent="-285750">
              <a:buFont typeface="Arial" pitchFamily="34" charset="0"/>
              <a:buChar char="•"/>
            </a:pPr>
            <a:r>
              <a:rPr lang="en-US" sz="1400" b="1" dirty="0" err="1"/>
              <a:t>Phred</a:t>
            </a:r>
            <a:r>
              <a:rPr lang="en-US" sz="1400" b="1" dirty="0"/>
              <a:t> </a:t>
            </a:r>
            <a:r>
              <a:rPr lang="en-US" sz="1400" dirty="0"/>
              <a:t>first calculates several parameters related to </a:t>
            </a:r>
            <a:r>
              <a:rPr lang="en-US" sz="1400" b="1" dirty="0">
                <a:solidFill>
                  <a:schemeClr val="accent6">
                    <a:lumMod val="75000"/>
                  </a:schemeClr>
                </a:solidFill>
              </a:rPr>
              <a:t>peak shape </a:t>
            </a:r>
            <a:r>
              <a:rPr lang="en-US" sz="1400" dirty="0"/>
              <a:t>and </a:t>
            </a:r>
            <a:r>
              <a:rPr lang="en-US" sz="1400" b="1" dirty="0">
                <a:solidFill>
                  <a:schemeClr val="accent6">
                    <a:lumMod val="75000"/>
                  </a:schemeClr>
                </a:solidFill>
              </a:rPr>
              <a:t>peak resolution </a:t>
            </a:r>
            <a:r>
              <a:rPr lang="en-US" sz="1400" dirty="0"/>
              <a:t>at each base. </a:t>
            </a:r>
            <a:endParaRPr lang="en-US" sz="1400" dirty="0" smtClean="0"/>
          </a:p>
          <a:p>
            <a:pPr marL="285750" indent="-285750">
              <a:buFont typeface="Arial" pitchFamily="34" charset="0"/>
              <a:buChar char="•"/>
            </a:pPr>
            <a:r>
              <a:rPr lang="en-US" sz="1400" b="1" dirty="0" err="1" smtClean="0"/>
              <a:t>Phred</a:t>
            </a:r>
            <a:r>
              <a:rPr lang="en-US" sz="1400" b="1" dirty="0" smtClean="0"/>
              <a:t> </a:t>
            </a:r>
            <a:r>
              <a:rPr lang="en-US" sz="1400" dirty="0"/>
              <a:t>then uses these parameters to look up a corresponding </a:t>
            </a:r>
            <a:r>
              <a:rPr lang="en-US" sz="1400" b="1" dirty="0">
                <a:solidFill>
                  <a:schemeClr val="accent6">
                    <a:lumMod val="75000"/>
                  </a:schemeClr>
                </a:solidFill>
              </a:rPr>
              <a:t>quality score in huge lookup tables</a:t>
            </a:r>
            <a:r>
              <a:rPr lang="en-US" sz="1400" dirty="0"/>
              <a:t>. </a:t>
            </a:r>
            <a:endParaRPr lang="en-US" sz="1400" dirty="0" smtClean="0"/>
          </a:p>
          <a:p>
            <a:pPr marL="285750" indent="-285750">
              <a:buFont typeface="Arial" pitchFamily="34" charset="0"/>
              <a:buChar char="•"/>
            </a:pPr>
            <a:r>
              <a:rPr lang="en-US" sz="1400" dirty="0" smtClean="0"/>
              <a:t>These </a:t>
            </a:r>
            <a:r>
              <a:rPr lang="en-US" sz="1400" dirty="0"/>
              <a:t>lookup tables were generated from sequence traces where the correct sequence was known, and are hard coded in </a:t>
            </a:r>
            <a:r>
              <a:rPr lang="en-US" sz="1400" dirty="0" err="1"/>
              <a:t>Phred</a:t>
            </a:r>
            <a:r>
              <a:rPr lang="en-US" sz="1400" dirty="0"/>
              <a:t>; different lookup tables are used for </a:t>
            </a:r>
            <a:r>
              <a:rPr lang="en-US" sz="1400" dirty="0">
                <a:solidFill>
                  <a:schemeClr val="accent6">
                    <a:lumMod val="75000"/>
                  </a:schemeClr>
                </a:solidFill>
              </a:rPr>
              <a:t>different sequencing chemistries and machines</a:t>
            </a:r>
            <a:r>
              <a:rPr lang="en-US" sz="1400" dirty="0"/>
              <a:t>. </a:t>
            </a:r>
            <a:endParaRPr lang="en-US" sz="1400" dirty="0" smtClean="0"/>
          </a:p>
          <a:p>
            <a:pPr marL="285750" indent="-285750">
              <a:buFont typeface="Arial" pitchFamily="34" charset="0"/>
              <a:buChar char="•"/>
            </a:pPr>
            <a:r>
              <a:rPr lang="en-US" sz="1400" dirty="0" smtClean="0"/>
              <a:t>An </a:t>
            </a:r>
            <a:r>
              <a:rPr lang="en-US" sz="1400" dirty="0"/>
              <a:t>evaluation of the accuracy of </a:t>
            </a:r>
            <a:r>
              <a:rPr lang="en-US" sz="1400" b="1" dirty="0" err="1">
                <a:solidFill>
                  <a:schemeClr val="accent6">
                    <a:lumMod val="75000"/>
                  </a:schemeClr>
                </a:solidFill>
              </a:rPr>
              <a:t>Phred</a:t>
            </a:r>
            <a:r>
              <a:rPr lang="en-US" sz="1400" b="1" dirty="0">
                <a:solidFill>
                  <a:schemeClr val="accent6">
                    <a:lumMod val="75000"/>
                  </a:schemeClr>
                </a:solidFill>
              </a:rPr>
              <a:t> quality scores</a:t>
            </a:r>
            <a:r>
              <a:rPr lang="en-US" sz="1400" dirty="0"/>
              <a:t> for a number of variations in sequencing chemistry and instrumentation showed that </a:t>
            </a:r>
            <a:r>
              <a:rPr lang="en-US" sz="1400" dirty="0" err="1"/>
              <a:t>Phred</a:t>
            </a:r>
            <a:r>
              <a:rPr lang="en-US" sz="1400" dirty="0"/>
              <a:t> quality scores are highly </a:t>
            </a:r>
            <a:r>
              <a:rPr lang="en-US" sz="1400" dirty="0" smtClean="0"/>
              <a:t>accurate</a:t>
            </a:r>
          </a:p>
          <a:p>
            <a:pPr marL="285750" indent="-285750">
              <a:buFont typeface="Arial" pitchFamily="34" charset="0"/>
              <a:buChar char="•"/>
            </a:pPr>
            <a:endParaRPr lang="en-US" sz="1400" baseline="30000" dirty="0"/>
          </a:p>
          <a:p>
            <a:pPr marL="285750" indent="-285750">
              <a:buFont typeface="Arial" pitchFamily="34" charset="0"/>
              <a:buChar char="•"/>
            </a:pPr>
            <a:endParaRPr lang="en-US" sz="1400" baseline="30000" dirty="0" smtClean="0"/>
          </a:p>
          <a:p>
            <a:pPr marL="285750" indent="-285750">
              <a:buFont typeface="Arial" pitchFamily="34" charset="0"/>
              <a:buChar char="•"/>
            </a:pPr>
            <a:endParaRPr lang="en-US" sz="1400" baseline="30000" dirty="0"/>
          </a:p>
          <a:p>
            <a:pPr marL="285750" indent="-285750">
              <a:buFont typeface="Arial" pitchFamily="34" charset="0"/>
              <a:buChar char="•"/>
            </a:pPr>
            <a:endParaRPr lang="en-US" sz="1400" baseline="30000" dirty="0" smtClean="0"/>
          </a:p>
          <a:p>
            <a:pPr marL="285750" indent="-285750">
              <a:buFont typeface="Arial" pitchFamily="34" charset="0"/>
              <a:buChar char="•"/>
            </a:pPr>
            <a:endParaRPr lang="en-US" sz="1400" baseline="30000" dirty="0"/>
          </a:p>
          <a:p>
            <a:pPr marL="285750" indent="-285750">
              <a:buFont typeface="Arial" pitchFamily="34" charset="0"/>
              <a:buChar char="•"/>
            </a:pPr>
            <a:endParaRPr lang="en-US" sz="1400" baseline="30000" dirty="0" smtClean="0"/>
          </a:p>
          <a:p>
            <a:pPr marL="285750" indent="-285750">
              <a:buFont typeface="Arial" pitchFamily="34" charset="0"/>
              <a:buChar char="•"/>
            </a:pPr>
            <a:endParaRPr lang="en-US" sz="1400" baseline="30000" dirty="0"/>
          </a:p>
          <a:p>
            <a:pPr marL="285750" indent="-285750">
              <a:buFont typeface="Arial" pitchFamily="34" charset="0"/>
              <a:buChar char="•"/>
            </a:pPr>
            <a:endParaRPr lang="en-US" sz="1400" baseline="30000" dirty="0" smtClean="0"/>
          </a:p>
          <a:p>
            <a:pPr marL="285750" indent="-285750">
              <a:buFont typeface="Arial" pitchFamily="34" charset="0"/>
              <a:buChar char="•"/>
            </a:pPr>
            <a:endParaRPr lang="en-US" sz="1400" baseline="30000" dirty="0"/>
          </a:p>
          <a:p>
            <a:pPr marL="285750" indent="-285750">
              <a:buFont typeface="Arial" pitchFamily="34" charset="0"/>
              <a:buChar char="•"/>
            </a:pPr>
            <a:endParaRPr lang="en-US" sz="1400" baseline="30000" dirty="0" smtClean="0"/>
          </a:p>
          <a:p>
            <a:pPr marL="285750" indent="-285750">
              <a:buFont typeface="Arial" pitchFamily="34" charset="0"/>
              <a:buChar char="•"/>
            </a:pPr>
            <a:endParaRPr lang="en-US" sz="1400" baseline="30000" dirty="0"/>
          </a:p>
          <a:p>
            <a:pPr marL="285750" indent="-285750">
              <a:buFont typeface="Arial" pitchFamily="34" charset="0"/>
              <a:buChar char="•"/>
            </a:pPr>
            <a:endParaRPr lang="en-US" sz="1400" baseline="30000" dirty="0" smtClean="0"/>
          </a:p>
          <a:p>
            <a:pPr marL="285750" indent="-285750">
              <a:buFont typeface="Arial" pitchFamily="34" charset="0"/>
              <a:buChar char="•"/>
            </a:pPr>
            <a:endParaRPr lang="en-US" sz="1400" baseline="30000" dirty="0"/>
          </a:p>
          <a:p>
            <a:pPr marL="285750" indent="-285750">
              <a:buFont typeface="Arial" pitchFamily="34" charset="0"/>
              <a:buChar char="•"/>
            </a:pPr>
            <a:r>
              <a:rPr lang="en-US" sz="1400" dirty="0"/>
              <a:t>Sanger format can encode a </a:t>
            </a:r>
            <a:r>
              <a:rPr lang="en-US" sz="1400" dirty="0" err="1">
                <a:hlinkClick r:id="rId6" action="ppaction://hlinkfile" tooltip="Phred quality score"/>
              </a:rPr>
              <a:t>Phred</a:t>
            </a:r>
            <a:r>
              <a:rPr lang="en-US" sz="1400" dirty="0">
                <a:hlinkClick r:id="rId6" action="ppaction://hlinkfile" tooltip="Phred quality score"/>
              </a:rPr>
              <a:t> quality score</a:t>
            </a:r>
            <a:r>
              <a:rPr lang="en-US" sz="1400" dirty="0"/>
              <a:t> from </a:t>
            </a:r>
            <a:r>
              <a:rPr lang="en-US" sz="1400" b="1" dirty="0">
                <a:solidFill>
                  <a:schemeClr val="accent6">
                    <a:lumMod val="75000"/>
                  </a:schemeClr>
                </a:solidFill>
              </a:rPr>
              <a:t>0 to 93 using ASCII 33 to 126 </a:t>
            </a:r>
            <a:r>
              <a:rPr lang="en-US" sz="1400" dirty="0"/>
              <a:t>(although in raw read data the </a:t>
            </a:r>
            <a:r>
              <a:rPr lang="en-US" sz="1400" dirty="0" err="1"/>
              <a:t>Phred</a:t>
            </a:r>
            <a:r>
              <a:rPr lang="en-US" sz="1400" dirty="0"/>
              <a:t> quality score rarely exceeds 60, higher scores are possible in assemblies or read maps). Also used in SAM </a:t>
            </a:r>
            <a:r>
              <a:rPr lang="en-US" sz="1400" dirty="0" smtClean="0"/>
              <a:t>format.</a:t>
            </a:r>
            <a:r>
              <a:rPr lang="en-US" sz="1400" baseline="30000" dirty="0"/>
              <a:t> </a:t>
            </a:r>
            <a:r>
              <a:rPr lang="en-US" sz="1400" dirty="0" smtClean="0"/>
              <a:t>Coming </a:t>
            </a:r>
            <a:r>
              <a:rPr lang="en-US" sz="1400" dirty="0"/>
              <a:t>to the end of February 2011, </a:t>
            </a:r>
            <a:r>
              <a:rPr lang="en-US" sz="1400" dirty="0" err="1"/>
              <a:t>Illumina's</a:t>
            </a:r>
            <a:r>
              <a:rPr lang="en-US" sz="1400" dirty="0"/>
              <a:t> newest version (1.8) of their pipeline CASAVA will directly produce </a:t>
            </a:r>
            <a:r>
              <a:rPr lang="en-US" sz="1400" dirty="0" err="1"/>
              <a:t>fastq</a:t>
            </a:r>
            <a:r>
              <a:rPr lang="en-US" sz="1400" dirty="0"/>
              <a:t> in Sanger format, according to the announcement on seqanswers.com forum</a:t>
            </a:r>
            <a:r>
              <a:rPr lang="en-US" sz="1400" dirty="0" smtClean="0"/>
              <a:t>.</a:t>
            </a:r>
            <a:endParaRPr lang="en-US" sz="1400" baseline="30000" dirty="0" smtClean="0"/>
          </a:p>
          <a:p>
            <a:pPr marL="285750" indent="-285750">
              <a:buFont typeface="Arial" pitchFamily="34" charset="0"/>
              <a:buChar char="•"/>
            </a:pPr>
            <a:endParaRPr lang="en-US" sz="1400" baseline="30000" dirty="0"/>
          </a:p>
          <a:p>
            <a:pPr marL="285750" indent="-285750">
              <a:buFont typeface="Arial" pitchFamily="34" charset="0"/>
              <a:buChar char="•"/>
            </a:pPr>
            <a:endParaRPr lang="en-US" sz="1400" baseline="30000" dirty="0" smtClean="0"/>
          </a:p>
        </p:txBody>
      </p:sp>
      <mc:AlternateContent xmlns:mc="http://schemas.openxmlformats.org/markup-compatibility/2006" xmlns:a14="http://schemas.microsoft.com/office/drawing/2010/main">
        <mc:Choice Requires="a14">
          <p:sp>
            <p:nvSpPr>
              <p:cNvPr id="3" name="TextBox 2"/>
              <p:cNvSpPr txBox="1"/>
              <p:nvPr/>
            </p:nvSpPr>
            <p:spPr>
              <a:xfrm>
                <a:off x="1905000" y="3429000"/>
                <a:ext cx="6172200" cy="1683474"/>
              </a:xfrm>
              <a:prstGeom prst="rect">
                <a:avLst/>
              </a:prstGeom>
              <a:noFill/>
            </p:spPr>
            <p:txBody>
              <a:bodyPr wrap="square" rtlCol="0">
                <a:spAutoFit/>
              </a:bodyPr>
              <a:lstStyle/>
              <a:p>
                <a:r>
                  <a:rPr lang="en-US" sz="1600" dirty="0" smtClean="0"/>
                  <a:t>Phred quality scores </a:t>
                </a:r>
                <a:r>
                  <a:rPr lang="en-US" sz="1600" b="1" i="1" dirty="0" smtClean="0"/>
                  <a:t>Q</a:t>
                </a:r>
                <a:r>
                  <a:rPr lang="en-US" sz="1600" dirty="0" smtClean="0"/>
                  <a:t> are defined as a property which is logarithmically related to the base-calling error probabilities </a:t>
                </a:r>
                <a:r>
                  <a:rPr lang="en-US" sz="1600" b="1" i="1" dirty="0" smtClean="0"/>
                  <a:t>P</a:t>
                </a:r>
                <a:r>
                  <a:rPr lang="en-US" sz="1600" dirty="0" smtClean="0"/>
                  <a:t>.</a:t>
                </a:r>
              </a:p>
              <a:p>
                <a:endParaRPr lang="en-US" sz="1600" dirty="0" smtClean="0"/>
              </a:p>
              <a:p>
                <a:pPr/>
                <a14:m>
                  <m:oMathPara xmlns:m="http://schemas.openxmlformats.org/officeDocument/2006/math">
                    <m:oMathParaPr>
                      <m:jc m:val="centerGroup"/>
                    </m:oMathParaPr>
                    <m:oMath xmlns:m="http://schemas.openxmlformats.org/officeDocument/2006/math">
                      <m:r>
                        <a:rPr lang="en-US" sz="1600" b="0" i="1" smtClean="0">
                          <a:latin typeface="Cambria Math"/>
                        </a:rPr>
                        <m:t>𝑄</m:t>
                      </m:r>
                      <m:r>
                        <a:rPr lang="en-US" sz="1600" b="0" i="1" smtClean="0">
                          <a:latin typeface="Cambria Math"/>
                        </a:rPr>
                        <m:t>=−10 </m:t>
                      </m:r>
                      <m:sSub>
                        <m:sSubPr>
                          <m:ctrlPr>
                            <a:rPr lang="en-US" sz="1600" b="0" i="1" smtClean="0">
                              <a:latin typeface="Cambria Math"/>
                            </a:rPr>
                          </m:ctrlPr>
                        </m:sSubPr>
                        <m:e>
                          <m:r>
                            <a:rPr lang="en-US" sz="1600" b="0" i="1" smtClean="0">
                              <a:latin typeface="Cambria Math"/>
                            </a:rPr>
                            <m:t>𝑙𝑜𝑔</m:t>
                          </m:r>
                        </m:e>
                        <m:sub>
                          <m:r>
                            <a:rPr lang="en-US" sz="1600" b="0" i="1" smtClean="0">
                              <a:latin typeface="Cambria Math"/>
                            </a:rPr>
                            <m:t>10</m:t>
                          </m:r>
                        </m:sub>
                      </m:sSub>
                      <m:r>
                        <a:rPr lang="en-US" sz="1600" b="0" i="1" smtClean="0">
                          <a:latin typeface="Cambria Math"/>
                        </a:rPr>
                        <m:t>𝑃</m:t>
                      </m:r>
                    </m:oMath>
                  </m:oMathPara>
                </a14:m>
                <a:endParaRPr lang="en-US" sz="1600" b="0" dirty="0" smtClean="0"/>
              </a:p>
              <a:p>
                <a:r>
                  <a:rPr lang="en-US" sz="1600" dirty="0" smtClean="0"/>
                  <a:t>or</a:t>
                </a:r>
              </a:p>
              <a:p>
                <a:pPr/>
                <a14:m>
                  <m:oMathPara xmlns:m="http://schemas.openxmlformats.org/officeDocument/2006/math">
                    <m:oMathParaPr>
                      <m:jc m:val="centerGroup"/>
                    </m:oMathParaPr>
                    <m:oMath xmlns:m="http://schemas.openxmlformats.org/officeDocument/2006/math">
                      <m:r>
                        <a:rPr lang="en-US" sz="1600" b="0" i="1" smtClean="0">
                          <a:latin typeface="Cambria Math"/>
                        </a:rPr>
                        <m:t>𝑃</m:t>
                      </m:r>
                      <m:r>
                        <a:rPr lang="en-US" sz="1600" b="0" i="1" smtClean="0">
                          <a:latin typeface="Cambria Math"/>
                        </a:rPr>
                        <m:t>=</m:t>
                      </m:r>
                      <m:sSup>
                        <m:sSupPr>
                          <m:ctrlPr>
                            <a:rPr lang="en-US" sz="1600" b="0" i="1" smtClean="0">
                              <a:latin typeface="Cambria Math"/>
                            </a:rPr>
                          </m:ctrlPr>
                        </m:sSupPr>
                        <m:e>
                          <m:r>
                            <a:rPr lang="en-US" sz="1600" b="0" i="1" smtClean="0">
                              <a:latin typeface="Cambria Math"/>
                            </a:rPr>
                            <m:t>10</m:t>
                          </m:r>
                        </m:e>
                        <m:sup>
                          <m:f>
                            <m:fPr>
                              <m:ctrlPr>
                                <a:rPr lang="en-US" sz="1600" b="0" i="1" smtClean="0">
                                  <a:latin typeface="Cambria Math"/>
                                </a:rPr>
                              </m:ctrlPr>
                            </m:fPr>
                            <m:num>
                              <m:r>
                                <a:rPr lang="en-US" sz="1600" b="0" i="1" smtClean="0">
                                  <a:latin typeface="Cambria Math"/>
                                </a:rPr>
                                <m:t>−</m:t>
                              </m:r>
                              <m:r>
                                <a:rPr lang="en-US" sz="1600" b="0" i="1" smtClean="0">
                                  <a:latin typeface="Cambria Math"/>
                                </a:rPr>
                                <m:t>𝑄</m:t>
                              </m:r>
                            </m:num>
                            <m:den>
                              <m:r>
                                <a:rPr lang="en-US" sz="1600" b="0" i="1" smtClean="0">
                                  <a:latin typeface="Cambria Math"/>
                                </a:rPr>
                                <m:t>10</m:t>
                              </m:r>
                            </m:den>
                          </m:f>
                        </m:sup>
                      </m:sSup>
                    </m:oMath>
                  </m:oMathPara>
                </a14:m>
                <a:endParaRPr lang="en-US" sz="16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1905000" y="3429000"/>
                <a:ext cx="6172200" cy="1683474"/>
              </a:xfrm>
              <a:prstGeom prst="rect">
                <a:avLst/>
              </a:prstGeom>
              <a:blipFill rotWithShape="1">
                <a:blip r:embed="rId7"/>
                <a:stretch>
                  <a:fillRect l="-593" t="-1087" r="-296"/>
                </a:stretch>
              </a:blipFill>
            </p:spPr>
            <p:txBody>
              <a:bodyPr/>
              <a:lstStyle/>
              <a:p>
                <a:r>
                  <a:rPr lang="en-US">
                    <a:noFill/>
                  </a:rPr>
                  <a:t> </a:t>
                </a:r>
              </a:p>
            </p:txBody>
          </p:sp>
        </mc:Fallback>
      </mc:AlternateContent>
    </p:spTree>
    <p:extLst>
      <p:ext uri="{BB962C8B-B14F-4D97-AF65-F5344CB8AC3E}">
        <p14:creationId xmlns:p14="http://schemas.microsoft.com/office/powerpoint/2010/main" val="38898433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Glossary</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http://en.wikipedia.org/wiki/FASTQ_format</a:t>
            </a:r>
          </a:p>
        </p:txBody>
      </p:sp>
      <p:sp>
        <p:nvSpPr>
          <p:cNvPr id="2" name="TextBox 1"/>
          <p:cNvSpPr txBox="1"/>
          <p:nvPr/>
        </p:nvSpPr>
        <p:spPr>
          <a:xfrm>
            <a:off x="762000" y="838200"/>
            <a:ext cx="7924800" cy="5160387"/>
          </a:xfrm>
          <a:prstGeom prst="rect">
            <a:avLst/>
          </a:prstGeom>
          <a:noFill/>
        </p:spPr>
        <p:txBody>
          <a:bodyPr wrap="square" rtlCol="0">
            <a:spAutoFit/>
          </a:bodyPr>
          <a:lstStyle/>
          <a:p>
            <a:r>
              <a:rPr lang="en-US" sz="1400" b="1" dirty="0"/>
              <a:t>FASTQ format</a:t>
            </a:r>
            <a:r>
              <a:rPr lang="en-US" sz="1400" dirty="0"/>
              <a:t> is a text-based </a:t>
            </a:r>
            <a:r>
              <a:rPr lang="en-US" sz="1400" dirty="0">
                <a:hlinkClick r:id="rId2" action="ppaction://hlinkfile" tooltip="File format"/>
              </a:rPr>
              <a:t>format</a:t>
            </a:r>
            <a:r>
              <a:rPr lang="en-US" sz="1400" dirty="0"/>
              <a:t> for storing both a biological sequence (usually </a:t>
            </a:r>
            <a:r>
              <a:rPr lang="en-US" sz="1400" dirty="0">
                <a:hlinkClick r:id="rId3" action="ppaction://hlinkfile" tooltip="Nucleotide sequence"/>
              </a:rPr>
              <a:t>nucleotide sequence</a:t>
            </a:r>
            <a:r>
              <a:rPr lang="en-US" sz="1400" dirty="0"/>
              <a:t>) and its corresponding quality scores. Both the sequence letter and quality score are encoded with a single </a:t>
            </a:r>
            <a:r>
              <a:rPr lang="en-US" sz="1400" dirty="0">
                <a:hlinkClick r:id="rId4" action="ppaction://hlinkfile" tooltip="ASCII"/>
              </a:rPr>
              <a:t>ASCII</a:t>
            </a:r>
            <a:r>
              <a:rPr lang="en-US" sz="1400" dirty="0"/>
              <a:t> character for brevity. It was originally developed at the </a:t>
            </a:r>
            <a:r>
              <a:rPr lang="en-US" sz="1400" dirty="0" err="1">
                <a:hlinkClick r:id="rId5" action="ppaction://hlinkfile" tooltip="Wellcome Trust Sanger Institute"/>
              </a:rPr>
              <a:t>Wellcome</a:t>
            </a:r>
            <a:r>
              <a:rPr lang="en-US" sz="1400" dirty="0">
                <a:hlinkClick r:id="rId5" action="ppaction://hlinkfile" tooltip="Wellcome Trust Sanger Institute"/>
              </a:rPr>
              <a:t> Trust Sanger Institute</a:t>
            </a:r>
            <a:r>
              <a:rPr lang="en-US" sz="1400" dirty="0"/>
              <a:t> to bundle a </a:t>
            </a:r>
            <a:r>
              <a:rPr lang="en-US" sz="1400" dirty="0">
                <a:hlinkClick r:id="rId6" action="ppaction://hlinkfile" tooltip="FASTA format"/>
              </a:rPr>
              <a:t>FASTA</a:t>
            </a:r>
            <a:r>
              <a:rPr lang="en-US" sz="1400" dirty="0"/>
              <a:t> sequence and its quality data, but has recently become the </a:t>
            </a:r>
            <a:r>
              <a:rPr lang="en-US" sz="1400" i="1" dirty="0"/>
              <a:t>de facto</a:t>
            </a:r>
            <a:r>
              <a:rPr lang="en-US" sz="1400" dirty="0"/>
              <a:t> standard for storing the output of high throughput sequencing instruments such as the </a:t>
            </a:r>
            <a:r>
              <a:rPr lang="en-US" sz="1400" dirty="0">
                <a:hlinkClick r:id="rId7" action="ppaction://hlinkfile" tooltip="Illumina (company)"/>
              </a:rPr>
              <a:t>Illumina Genome Analyzer</a:t>
            </a:r>
            <a:r>
              <a:rPr lang="en-US" sz="1400" dirty="0" smtClean="0"/>
              <a:t>.</a:t>
            </a:r>
            <a:endParaRPr lang="en-US" sz="1400" baseline="30000" dirty="0" smtClean="0"/>
          </a:p>
          <a:p>
            <a:endParaRPr lang="en-US" sz="1400" baseline="30000" dirty="0"/>
          </a:p>
          <a:p>
            <a:r>
              <a:rPr lang="en-US" sz="1400" dirty="0" smtClean="0"/>
              <a:t>Example</a:t>
            </a:r>
          </a:p>
          <a:p>
            <a:r>
              <a:rPr lang="en-US" sz="1200" b="1" dirty="0">
                <a:solidFill>
                  <a:schemeClr val="accent6">
                    <a:lumMod val="75000"/>
                  </a:schemeClr>
                </a:solidFill>
                <a:latin typeface="Courier" pitchFamily="49" charset="0"/>
              </a:rPr>
              <a:t>@SEQ_ID </a:t>
            </a:r>
            <a:endParaRPr lang="en-US" sz="1200" b="1" dirty="0" smtClean="0">
              <a:solidFill>
                <a:schemeClr val="accent6">
                  <a:lumMod val="75000"/>
                </a:schemeClr>
              </a:solidFill>
              <a:latin typeface="Courier" pitchFamily="49" charset="0"/>
            </a:endParaRPr>
          </a:p>
          <a:p>
            <a:r>
              <a:rPr lang="en-US" sz="1200" b="1" dirty="0" smtClean="0">
                <a:solidFill>
                  <a:schemeClr val="accent6">
                    <a:lumMod val="75000"/>
                  </a:schemeClr>
                </a:solidFill>
                <a:latin typeface="Courier" pitchFamily="49" charset="0"/>
              </a:rPr>
              <a:t>GATTTGGGGTTCAAAGCAGTATCGATCAAATAGTAAATCCATTTGTTCAACTCACAGTTT </a:t>
            </a:r>
          </a:p>
          <a:p>
            <a:r>
              <a:rPr lang="en-US" sz="1200" b="1" dirty="0" smtClean="0">
                <a:solidFill>
                  <a:schemeClr val="accent6">
                    <a:lumMod val="75000"/>
                  </a:schemeClr>
                </a:solidFill>
                <a:latin typeface="Courier" pitchFamily="49" charset="0"/>
              </a:rPr>
              <a:t>+ </a:t>
            </a:r>
          </a:p>
          <a:p>
            <a:r>
              <a:rPr lang="en-US" sz="1200" b="1" dirty="0" smtClean="0">
                <a:solidFill>
                  <a:schemeClr val="accent6">
                    <a:lumMod val="75000"/>
                  </a:schemeClr>
                </a:solidFill>
                <a:latin typeface="Courier" pitchFamily="49" charset="0"/>
              </a:rPr>
              <a:t>!''*((((***+))%%%++)(%%%%).</a:t>
            </a:r>
            <a:r>
              <a:rPr lang="en-US" sz="1200" b="1" dirty="0">
                <a:solidFill>
                  <a:schemeClr val="accent6">
                    <a:lumMod val="75000"/>
                  </a:schemeClr>
                </a:solidFill>
                <a:latin typeface="Courier" pitchFamily="49" charset="0"/>
              </a:rPr>
              <a:t>1***-+*''))**55CCF&gt;&gt;&gt;&gt;&gt;&gt;CCCCCCC65 </a:t>
            </a:r>
          </a:p>
          <a:p>
            <a:endParaRPr lang="en-US" sz="1200" dirty="0" smtClean="0"/>
          </a:p>
          <a:p>
            <a:r>
              <a:rPr lang="en-US" sz="1400" dirty="0"/>
              <a:t>Line 1 begins with a '@' character and is followed by a sequence identifier and an </a:t>
            </a:r>
            <a:r>
              <a:rPr lang="en-US" sz="1400" i="1" dirty="0"/>
              <a:t>optional</a:t>
            </a:r>
            <a:r>
              <a:rPr lang="en-US" sz="1400" dirty="0"/>
              <a:t> description (like a </a:t>
            </a:r>
            <a:r>
              <a:rPr lang="en-US" sz="1400" dirty="0">
                <a:hlinkClick r:id="rId6" action="ppaction://hlinkfile" tooltip="FASTA format"/>
              </a:rPr>
              <a:t>FASTA</a:t>
            </a:r>
            <a:r>
              <a:rPr lang="en-US" sz="1400" dirty="0"/>
              <a:t> title line).</a:t>
            </a:r>
          </a:p>
          <a:p>
            <a:r>
              <a:rPr lang="en-US" sz="1400" dirty="0"/>
              <a:t>Line 2 is the raw sequence letters.</a:t>
            </a:r>
          </a:p>
          <a:p>
            <a:r>
              <a:rPr lang="en-US" sz="1400" dirty="0"/>
              <a:t>Line 3 begins with a '+' character and is </a:t>
            </a:r>
            <a:r>
              <a:rPr lang="en-US" sz="1400" i="1" dirty="0"/>
              <a:t>optionally</a:t>
            </a:r>
            <a:r>
              <a:rPr lang="en-US" sz="1400" dirty="0"/>
              <a:t> followed by the same sequence identifier (and any description) again.</a:t>
            </a:r>
          </a:p>
          <a:p>
            <a:r>
              <a:rPr lang="en-US" sz="1400" dirty="0"/>
              <a:t>Line 4 encodes the quality values for the sequence in Line 2, and must contain the same number of symbols as letters in the sequence</a:t>
            </a:r>
            <a:r>
              <a:rPr lang="en-US" sz="1400" dirty="0" smtClean="0"/>
              <a:t>.</a:t>
            </a:r>
          </a:p>
          <a:p>
            <a:endParaRPr lang="en-US" sz="1400" dirty="0"/>
          </a:p>
          <a:p>
            <a:r>
              <a:rPr lang="en-US" sz="1400" dirty="0" smtClean="0"/>
              <a:t>e.g.</a:t>
            </a:r>
            <a:endParaRPr lang="en-US" sz="1400" dirty="0"/>
          </a:p>
          <a:p>
            <a:endParaRPr lang="en-US" sz="1000" dirty="0" smtClean="0"/>
          </a:p>
          <a:p>
            <a:r>
              <a:rPr lang="en-US" sz="1000" dirty="0">
                <a:solidFill>
                  <a:schemeClr val="tx2">
                    <a:lumMod val="60000"/>
                    <a:lumOff val="40000"/>
                  </a:schemeClr>
                </a:solidFill>
                <a:latin typeface="Courier" pitchFamily="49" charset="0"/>
              </a:rPr>
              <a:t>@HWI-EAS209_0006_FC706VJ:5:58:5894:21141#ATCACG/1 TTAATTGGTAAATAAATCTCCTAATAGCTTAGATNTTACCTTNNNNNNNNNNTAGTTTCTTGAGATTTGTTGGGGGAGACATTTTTGTGATTGCCTTGAT </a:t>
            </a:r>
            <a:endParaRPr lang="en-US" sz="1000" dirty="0" smtClean="0">
              <a:solidFill>
                <a:schemeClr val="tx2">
                  <a:lumMod val="60000"/>
                  <a:lumOff val="40000"/>
                </a:schemeClr>
              </a:solidFill>
              <a:latin typeface="Courier" pitchFamily="49" charset="0"/>
            </a:endParaRPr>
          </a:p>
          <a:p>
            <a:r>
              <a:rPr lang="en-US" sz="1000" dirty="0" smtClean="0">
                <a:solidFill>
                  <a:schemeClr val="tx2">
                    <a:lumMod val="60000"/>
                    <a:lumOff val="40000"/>
                  </a:schemeClr>
                </a:solidFill>
                <a:latin typeface="Courier" pitchFamily="49" charset="0"/>
              </a:rPr>
              <a:t>+</a:t>
            </a:r>
            <a:r>
              <a:rPr lang="en-US" sz="1000" dirty="0">
                <a:solidFill>
                  <a:schemeClr val="tx2">
                    <a:lumMod val="60000"/>
                    <a:lumOff val="40000"/>
                  </a:schemeClr>
                </a:solidFill>
                <a:latin typeface="Courier" pitchFamily="49" charset="0"/>
              </a:rPr>
              <a:t>HWI-EAS209_0006_FC706VJ:5:58:5894:21141#ATCACG/1 </a:t>
            </a:r>
            <a:r>
              <a:rPr lang="en-US" sz="1000" dirty="0" err="1">
                <a:solidFill>
                  <a:schemeClr val="tx2">
                    <a:lumMod val="60000"/>
                    <a:lumOff val="40000"/>
                  </a:schemeClr>
                </a:solidFill>
                <a:latin typeface="Courier" pitchFamily="49" charset="0"/>
              </a:rPr>
              <a:t>efcfffffcfeefffcffffffddf`feed</a:t>
            </a:r>
            <a:r>
              <a:rPr lang="en-US" sz="1000" dirty="0">
                <a:solidFill>
                  <a:schemeClr val="tx2">
                    <a:lumMod val="60000"/>
                    <a:lumOff val="40000"/>
                  </a:schemeClr>
                </a:solidFill>
                <a:latin typeface="Courier" pitchFamily="49" charset="0"/>
              </a:rPr>
              <a:t>]`]_Ba_^__[[YBBBBBBBBBBRTT\]][]</a:t>
            </a:r>
            <a:r>
              <a:rPr lang="en-US" sz="1000" dirty="0" err="1">
                <a:solidFill>
                  <a:schemeClr val="tx2">
                    <a:lumMod val="60000"/>
                    <a:lumOff val="40000"/>
                  </a:schemeClr>
                </a:solidFill>
                <a:latin typeface="Courier" pitchFamily="49" charset="0"/>
              </a:rPr>
              <a:t>dddd`ddd^dddadd^BBBBBBBBBBBBBBBBBBBBBBBB</a:t>
            </a:r>
            <a:r>
              <a:rPr lang="en-US" sz="1000" dirty="0">
                <a:solidFill>
                  <a:schemeClr val="tx2">
                    <a:lumMod val="60000"/>
                    <a:lumOff val="40000"/>
                  </a:schemeClr>
                </a:solidFill>
                <a:latin typeface="Courier" pitchFamily="49" charset="0"/>
              </a:rPr>
              <a:t> </a:t>
            </a:r>
          </a:p>
        </p:txBody>
      </p:sp>
    </p:spTree>
    <p:extLst>
      <p:ext uri="{BB962C8B-B14F-4D97-AF65-F5344CB8AC3E}">
        <p14:creationId xmlns:p14="http://schemas.microsoft.com/office/powerpoint/2010/main" val="5305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DNA </a:t>
            </a:r>
            <a:r>
              <a:rPr lang="en-US" sz="1600" b="1" dirty="0" smtClean="0">
                <a:solidFill>
                  <a:schemeClr val="accent6">
                    <a:lumMod val="50000"/>
                  </a:schemeClr>
                </a:solidFill>
              </a:rPr>
              <a:t>Sequencing – classical chain-termination method</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smtClean="0">
                <a:solidFill>
                  <a:schemeClr val="bg1"/>
                </a:solidFill>
              </a:rPr>
              <a:t>Ref: http</a:t>
            </a:r>
            <a:r>
              <a:rPr lang="en-US" sz="1600" dirty="0">
                <a:solidFill>
                  <a:schemeClr val="bg1"/>
                </a:solidFill>
              </a:rPr>
              <a:t>://en.wikipedia.org/wiki/Sanger_sequencing</a:t>
            </a:r>
          </a:p>
        </p:txBody>
      </p:sp>
      <p:pic>
        <p:nvPicPr>
          <p:cNvPr id="1026" name="Picture 2" descr="File:DNA Sequencin 3 labeling method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293" y="1066800"/>
            <a:ext cx="2743199" cy="36575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41770" y="4921498"/>
            <a:ext cx="8068830" cy="1323439"/>
          </a:xfrm>
          <a:prstGeom prst="rect">
            <a:avLst/>
          </a:prstGeom>
        </p:spPr>
        <p:txBody>
          <a:bodyPr wrap="square">
            <a:spAutoFit/>
          </a:bodyPr>
          <a:lstStyle/>
          <a:p>
            <a:pPr marL="285750" indent="-285750">
              <a:buFont typeface="Arial" pitchFamily="34" charset="0"/>
              <a:buChar char="•"/>
            </a:pPr>
            <a:r>
              <a:rPr lang="en-US" sz="1600" b="1" dirty="0">
                <a:solidFill>
                  <a:schemeClr val="tx2">
                    <a:lumMod val="60000"/>
                    <a:lumOff val="40000"/>
                  </a:schemeClr>
                </a:solidFill>
              </a:rPr>
              <a:t>The classical chain-termination method </a:t>
            </a:r>
            <a:r>
              <a:rPr lang="en-US" sz="1600" dirty="0"/>
              <a:t>requires a single-stranded DNA template, a DNA primer, a DNA polymerase, normal </a:t>
            </a:r>
            <a:r>
              <a:rPr lang="en-US" sz="1600" dirty="0" err="1"/>
              <a:t>deoxynucleosidetriphosphates</a:t>
            </a:r>
            <a:r>
              <a:rPr lang="en-US" sz="1600" dirty="0"/>
              <a:t> (</a:t>
            </a:r>
            <a:r>
              <a:rPr lang="en-US" sz="1600" dirty="0" err="1">
                <a:solidFill>
                  <a:schemeClr val="tx2">
                    <a:lumMod val="60000"/>
                    <a:lumOff val="40000"/>
                  </a:schemeClr>
                </a:solidFill>
              </a:rPr>
              <a:t>dNTPs</a:t>
            </a:r>
            <a:r>
              <a:rPr lang="en-US" sz="1600" dirty="0"/>
              <a:t>), and modified nucleotides (</a:t>
            </a:r>
            <a:r>
              <a:rPr lang="en-US" sz="1600" dirty="0" err="1" smtClean="0"/>
              <a:t>dideoxyNTPs</a:t>
            </a:r>
            <a:r>
              <a:rPr lang="en-US" sz="1600" dirty="0" smtClean="0"/>
              <a:t>, </a:t>
            </a:r>
            <a:r>
              <a:rPr lang="en-US" sz="1600" dirty="0" err="1" smtClean="0">
                <a:solidFill>
                  <a:schemeClr val="tx2">
                    <a:lumMod val="60000"/>
                    <a:lumOff val="40000"/>
                  </a:schemeClr>
                </a:solidFill>
              </a:rPr>
              <a:t>ddNTP</a:t>
            </a:r>
            <a:r>
              <a:rPr lang="en-US" sz="1600" dirty="0" smtClean="0"/>
              <a:t>) </a:t>
            </a:r>
            <a:r>
              <a:rPr lang="en-US" sz="1600" dirty="0"/>
              <a:t>that terminate DNA strand elongation</a:t>
            </a:r>
            <a:r>
              <a:rPr lang="en-US" sz="1600" dirty="0" smtClean="0"/>
              <a:t>.</a:t>
            </a:r>
          </a:p>
          <a:p>
            <a:pPr marL="285750" indent="-285750">
              <a:buFont typeface="Arial" pitchFamily="34" charset="0"/>
              <a:buChar char="•"/>
            </a:pPr>
            <a:r>
              <a:rPr lang="en-US" sz="1600" dirty="0"/>
              <a:t>DNA fragments are </a:t>
            </a:r>
            <a:r>
              <a:rPr lang="en-US" sz="1600" dirty="0" err="1"/>
              <a:t>labelled</a:t>
            </a:r>
            <a:r>
              <a:rPr lang="en-US" sz="1600" dirty="0"/>
              <a:t> with a radioactive or fluorescent tag on the primer (1), in the new DNA strand with a labeled </a:t>
            </a:r>
            <a:r>
              <a:rPr lang="en-US" sz="1600" dirty="0" err="1"/>
              <a:t>dNTP</a:t>
            </a:r>
            <a:r>
              <a:rPr lang="en-US" sz="1600" dirty="0"/>
              <a:t>, or with a labeled </a:t>
            </a:r>
            <a:r>
              <a:rPr lang="en-US" sz="1600" dirty="0" err="1"/>
              <a:t>ddNTP</a:t>
            </a:r>
            <a:r>
              <a:rPr lang="en-US" sz="1600" dirty="0"/>
              <a:t>. </a:t>
            </a:r>
          </a:p>
        </p:txBody>
      </p:sp>
      <p:pic>
        <p:nvPicPr>
          <p:cNvPr id="1028" name="Picture 4" descr="File:Sequencin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990600"/>
            <a:ext cx="1524000" cy="3162301"/>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4038600" y="2571750"/>
            <a:ext cx="6096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81800" y="990600"/>
            <a:ext cx="2057400" cy="2862322"/>
          </a:xfrm>
          <a:prstGeom prst="rect">
            <a:avLst/>
          </a:prstGeom>
        </p:spPr>
        <p:txBody>
          <a:bodyPr wrap="square">
            <a:spAutoFit/>
          </a:bodyPr>
          <a:lstStyle/>
          <a:p>
            <a:r>
              <a:rPr lang="en-US" dirty="0" smtClean="0"/>
              <a:t>The X-ray film imaging a </a:t>
            </a:r>
            <a:r>
              <a:rPr lang="en-US" dirty="0"/>
              <a:t>radioactively </a:t>
            </a:r>
            <a:r>
              <a:rPr lang="en-US" dirty="0" err="1"/>
              <a:t>labelled</a:t>
            </a:r>
            <a:r>
              <a:rPr lang="en-US" dirty="0"/>
              <a:t> sequencing </a:t>
            </a:r>
            <a:r>
              <a:rPr lang="en-US" dirty="0" smtClean="0"/>
              <a:t>gel displaying synthesized DNA fragments in different lengths, after running electrophoresis</a:t>
            </a:r>
            <a:endParaRPr lang="en-US" dirty="0"/>
          </a:p>
        </p:txBody>
      </p:sp>
      <p:sp>
        <p:nvSpPr>
          <p:cNvPr id="15" name="TextBox 14"/>
          <p:cNvSpPr txBox="1"/>
          <p:nvPr/>
        </p:nvSpPr>
        <p:spPr>
          <a:xfrm>
            <a:off x="685799" y="533400"/>
            <a:ext cx="3890385" cy="369332"/>
          </a:xfrm>
          <a:prstGeom prst="rect">
            <a:avLst/>
          </a:prstGeom>
          <a:noFill/>
        </p:spPr>
        <p:txBody>
          <a:bodyPr wrap="square" rtlCol="0">
            <a:spAutoFit/>
          </a:bodyPr>
          <a:lstStyle/>
          <a:p>
            <a:r>
              <a:rPr lang="en-US" dirty="0" smtClean="0">
                <a:solidFill>
                  <a:schemeClr val="tx2">
                    <a:lumMod val="60000"/>
                    <a:lumOff val="40000"/>
                  </a:schemeClr>
                </a:solidFill>
              </a:rPr>
              <a:t>Conventional DNA sequencing method</a:t>
            </a:r>
            <a:endParaRPr lang="en-US" dirty="0">
              <a:solidFill>
                <a:schemeClr val="tx2">
                  <a:lumMod val="60000"/>
                  <a:lumOff val="40000"/>
                </a:schemeClr>
              </a:solidFill>
            </a:endParaRPr>
          </a:p>
        </p:txBody>
      </p:sp>
    </p:spTree>
    <p:extLst>
      <p:ext uri="{BB962C8B-B14F-4D97-AF65-F5344CB8AC3E}">
        <p14:creationId xmlns:p14="http://schemas.microsoft.com/office/powerpoint/2010/main" val="30257231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Glossary</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http://en.wikipedia.org/wiki/Phred_base_calling</a:t>
            </a:r>
          </a:p>
        </p:txBody>
      </p:sp>
      <p:sp>
        <p:nvSpPr>
          <p:cNvPr id="2" name="TextBox 1"/>
          <p:cNvSpPr txBox="1"/>
          <p:nvPr/>
        </p:nvSpPr>
        <p:spPr>
          <a:xfrm>
            <a:off x="685800" y="828635"/>
            <a:ext cx="7924800" cy="5191165"/>
          </a:xfrm>
          <a:prstGeom prst="rect">
            <a:avLst/>
          </a:prstGeom>
          <a:noFill/>
        </p:spPr>
        <p:txBody>
          <a:bodyPr wrap="square" rtlCol="0">
            <a:spAutoFit/>
          </a:bodyPr>
          <a:lstStyle/>
          <a:p>
            <a:r>
              <a:rPr lang="en-US" sz="1400" b="1" dirty="0" err="1"/>
              <a:t>Phred</a:t>
            </a:r>
            <a:r>
              <a:rPr lang="en-US" sz="1400" b="1" dirty="0"/>
              <a:t> base-calling</a:t>
            </a:r>
            <a:r>
              <a:rPr lang="en-US" sz="1400" dirty="0"/>
              <a:t> is a computer program for identifying a base (</a:t>
            </a:r>
            <a:r>
              <a:rPr lang="en-US" sz="1400" dirty="0" err="1">
                <a:hlinkClick r:id="rId2" action="ppaction://hlinkfile" tooltip="Nucleobase"/>
              </a:rPr>
              <a:t>nucleobase</a:t>
            </a:r>
            <a:r>
              <a:rPr lang="en-US" sz="1400" dirty="0"/>
              <a:t>) sequence from a fluorescence "trace" data generated by an automated DNA sequencer that uses </a:t>
            </a:r>
            <a:r>
              <a:rPr lang="en-US" sz="1400" dirty="0">
                <a:hlinkClick r:id="rId3" action="ppaction://hlinkfile" tooltip="Electrophoresis"/>
              </a:rPr>
              <a:t>electrophoresis</a:t>
            </a:r>
            <a:r>
              <a:rPr lang="en-US" sz="1400" dirty="0"/>
              <a:t> and 4-fluorescent dye method</a:t>
            </a:r>
            <a:r>
              <a:rPr lang="en-US" sz="1400" dirty="0" smtClean="0"/>
              <a:t>. </a:t>
            </a:r>
          </a:p>
          <a:p>
            <a:endParaRPr lang="en-US" sz="1400" baseline="30000" dirty="0"/>
          </a:p>
          <a:p>
            <a:r>
              <a:rPr lang="en-US" sz="1400" b="1" dirty="0" err="1"/>
              <a:t>Phred</a:t>
            </a:r>
            <a:r>
              <a:rPr lang="en-US" sz="1400" dirty="0"/>
              <a:t> was originally conceived in the early 1990s by </a:t>
            </a:r>
            <a:r>
              <a:rPr lang="en-US" sz="1400" dirty="0">
                <a:hlinkClick r:id="rId4" action="ppaction://hlinkfile" tooltip="Philip Palmer Green"/>
              </a:rPr>
              <a:t>Phil Green</a:t>
            </a:r>
            <a:r>
              <a:rPr lang="en-US" sz="1400" dirty="0"/>
              <a:t>, then a professor at </a:t>
            </a:r>
            <a:r>
              <a:rPr lang="en-US" sz="1400" dirty="0">
                <a:hlinkClick r:id="rId5" action="ppaction://hlinkfile" tooltip="Washington University in St. Louis"/>
              </a:rPr>
              <a:t>Washington University in St. Louis</a:t>
            </a:r>
            <a:r>
              <a:rPr lang="en-US" sz="1400" dirty="0"/>
              <a:t>. </a:t>
            </a:r>
            <a:r>
              <a:rPr lang="en-US" sz="1400" dirty="0" smtClean="0"/>
              <a:t>“</a:t>
            </a:r>
            <a:r>
              <a:rPr lang="en-US" sz="1400" i="1" dirty="0" err="1">
                <a:solidFill>
                  <a:schemeClr val="accent6">
                    <a:lumMod val="75000"/>
                  </a:schemeClr>
                </a:solidFill>
              </a:rPr>
              <a:t>Phred</a:t>
            </a:r>
            <a:r>
              <a:rPr lang="en-US" sz="1400" i="1" dirty="0">
                <a:solidFill>
                  <a:schemeClr val="accent6">
                    <a:lumMod val="75000"/>
                  </a:schemeClr>
                </a:solidFill>
              </a:rPr>
              <a:t> reads DNA sequencer trace data, calls bases, assigns quality values to the bases, and writes the base calls and quality values to output files</a:t>
            </a:r>
            <a:r>
              <a:rPr lang="en-US" sz="1400" dirty="0" smtClean="0"/>
              <a:t>.”– from </a:t>
            </a:r>
            <a:r>
              <a:rPr lang="en-US" sz="1400" dirty="0" err="1" smtClean="0"/>
              <a:t>Phred</a:t>
            </a:r>
            <a:r>
              <a:rPr lang="en-US" sz="1400" dirty="0" smtClean="0"/>
              <a:t> (version 0.020425.c) documentation by Phil Green</a:t>
            </a:r>
            <a:endParaRPr lang="en-US" sz="1400" dirty="0"/>
          </a:p>
          <a:p>
            <a:endParaRPr lang="en-US" sz="1400" dirty="0"/>
          </a:p>
          <a:p>
            <a:r>
              <a:rPr lang="en-US" sz="1400" b="1" dirty="0" err="1"/>
              <a:t>Phred</a:t>
            </a:r>
            <a:r>
              <a:rPr lang="en-US" sz="1400" dirty="0"/>
              <a:t> uses a four-phase procedure as outlined by Ewing </a:t>
            </a:r>
            <a:r>
              <a:rPr lang="en-US" sz="1400" i="1" dirty="0"/>
              <a:t>et al.</a:t>
            </a:r>
            <a:r>
              <a:rPr lang="en-US" sz="1400" dirty="0"/>
              <a:t> to determine a sequence of base calls from the processed DNA sequence tracing</a:t>
            </a:r>
            <a:r>
              <a:rPr lang="en-US" sz="1400" dirty="0" smtClean="0"/>
              <a:t>:</a:t>
            </a:r>
          </a:p>
          <a:p>
            <a:endParaRPr lang="en-US" sz="1400" dirty="0"/>
          </a:p>
          <a:p>
            <a:pPr marL="228600" indent="-228600">
              <a:buFont typeface="+mj-lt"/>
              <a:buAutoNum type="arabicPeriod"/>
            </a:pPr>
            <a:r>
              <a:rPr lang="en-US" sz="1400" dirty="0"/>
              <a:t>Predicted peak locations are determined, based on the assumption that fragments are relatively evenly spaced, on average, in most regions of the gel, to determine the correct number of bases and their idealized evenly spaced locations in regions where the peaks are not well resolved, noisy, or displaced (as in compressions)</a:t>
            </a:r>
          </a:p>
          <a:p>
            <a:pPr marL="228600" indent="-228600">
              <a:buFont typeface="+mj-lt"/>
              <a:buAutoNum type="arabicPeriod"/>
            </a:pPr>
            <a:r>
              <a:rPr lang="en-US" sz="1400" dirty="0"/>
              <a:t>Observed peaks are identified in the trace</a:t>
            </a:r>
          </a:p>
          <a:p>
            <a:pPr marL="228600" indent="-228600">
              <a:buFont typeface="+mj-lt"/>
              <a:buAutoNum type="arabicPeriod"/>
            </a:pPr>
            <a:r>
              <a:rPr lang="en-US" sz="1400" dirty="0"/>
              <a:t>Observed peaks are matched to the predicted peak locations, omitting some peaks and splitting others; as each observed peak comes from a specific array and is thus associated with 1 of the 4 bases (A, G, T, or C), the ordered list of matched observed peaks determines a base sequence for the trace.</a:t>
            </a:r>
          </a:p>
          <a:p>
            <a:pPr marL="228600" indent="-228600">
              <a:buFont typeface="+mj-lt"/>
              <a:buAutoNum type="arabicPeriod"/>
            </a:pPr>
            <a:r>
              <a:rPr lang="en-US" sz="1400" dirty="0"/>
              <a:t>The unmatched observed peaks are checked for any peak that appears to represent a base but could not be assigned to a predicted peak in the third phase and if found, the corresponding base is inserted into the read sequence.</a:t>
            </a:r>
          </a:p>
          <a:p>
            <a:r>
              <a:rPr lang="en-US" sz="1400" dirty="0"/>
              <a:t>The entire procedure is rapid, usually taking less than half a second per trace</a:t>
            </a:r>
            <a:r>
              <a:rPr lang="en-US" sz="1400" dirty="0" smtClean="0"/>
              <a:t>.</a:t>
            </a:r>
            <a:endParaRPr lang="en-US" sz="1400" dirty="0"/>
          </a:p>
        </p:txBody>
      </p:sp>
    </p:spTree>
    <p:extLst>
      <p:ext uri="{BB962C8B-B14F-4D97-AF65-F5344CB8AC3E}">
        <p14:creationId xmlns:p14="http://schemas.microsoft.com/office/powerpoint/2010/main" val="11553631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Glossary</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http://biowhat.ucsd.edu/homer/basicTutorial/samfiles.html</a:t>
            </a:r>
          </a:p>
        </p:txBody>
      </p:sp>
      <p:sp>
        <p:nvSpPr>
          <p:cNvPr id="2" name="TextBox 1"/>
          <p:cNvSpPr txBox="1"/>
          <p:nvPr/>
        </p:nvSpPr>
        <p:spPr>
          <a:xfrm>
            <a:off x="685800" y="457200"/>
            <a:ext cx="7848600" cy="6555641"/>
          </a:xfrm>
          <a:prstGeom prst="rect">
            <a:avLst/>
          </a:prstGeom>
          <a:noFill/>
        </p:spPr>
        <p:txBody>
          <a:bodyPr wrap="square" rtlCol="0">
            <a:spAutoFit/>
          </a:bodyPr>
          <a:lstStyle/>
          <a:p>
            <a:pPr marL="285750" indent="-285750">
              <a:buFont typeface="Arial" pitchFamily="34" charset="0"/>
              <a:buChar char="•"/>
            </a:pPr>
            <a:r>
              <a:rPr lang="en-US" sz="1400" dirty="0"/>
              <a:t>A </a:t>
            </a:r>
            <a:r>
              <a:rPr lang="en-US" sz="1400" b="1" dirty="0" err="1"/>
              <a:t>contig</a:t>
            </a:r>
            <a:r>
              <a:rPr lang="en-US" sz="1400" dirty="0"/>
              <a:t> (from </a:t>
            </a:r>
            <a:r>
              <a:rPr lang="en-US" sz="1400" i="1" dirty="0"/>
              <a:t>contiguous</a:t>
            </a:r>
            <a:r>
              <a:rPr lang="en-US" sz="1400" dirty="0"/>
              <a:t>) is a set of </a:t>
            </a:r>
            <a:r>
              <a:rPr lang="en-US" sz="1400" dirty="0">
                <a:hlinkClick r:id="rId2" action="ppaction://hlinkfile" tooltip="Overlapping gene"/>
              </a:rPr>
              <a:t>overlapping DNA</a:t>
            </a:r>
            <a:r>
              <a:rPr lang="en-US" sz="1400" dirty="0"/>
              <a:t> segments that together represent a </a:t>
            </a:r>
            <a:r>
              <a:rPr lang="en-US" sz="1400" dirty="0">
                <a:hlinkClick r:id="rId3" action="ppaction://hlinkfile" tooltip="Consensus sequence"/>
              </a:rPr>
              <a:t>consensus region of DNA</a:t>
            </a:r>
            <a:r>
              <a:rPr lang="en-US" sz="1400" dirty="0" smtClean="0"/>
              <a:t>. </a:t>
            </a:r>
          </a:p>
          <a:p>
            <a:pPr marL="285750" indent="-285750">
              <a:buFont typeface="Arial" pitchFamily="34" charset="0"/>
              <a:buChar char="•"/>
            </a:pPr>
            <a:r>
              <a:rPr lang="en-US" sz="1400" dirty="0" smtClean="0"/>
              <a:t>In </a:t>
            </a:r>
            <a:r>
              <a:rPr lang="en-US" sz="1400" dirty="0">
                <a:hlinkClick r:id="rId4" action="ppaction://hlinkfile" tooltip="Shotgun sequencing"/>
              </a:rPr>
              <a:t>bottom-up sequencing</a:t>
            </a:r>
            <a:r>
              <a:rPr lang="en-US" sz="1400" dirty="0"/>
              <a:t> projects, a </a:t>
            </a:r>
            <a:r>
              <a:rPr lang="en-US" sz="1400" dirty="0" err="1"/>
              <a:t>contig</a:t>
            </a:r>
            <a:r>
              <a:rPr lang="en-US" sz="1400" dirty="0"/>
              <a:t> refers to overlapping sequence data (reads</a:t>
            </a:r>
            <a:r>
              <a:rPr lang="en-US" sz="1400" dirty="0" smtClean="0"/>
              <a:t>); </a:t>
            </a:r>
          </a:p>
          <a:p>
            <a:pPr marL="285750" indent="-285750">
              <a:buFont typeface="Arial" pitchFamily="34" charset="0"/>
              <a:buChar char="•"/>
            </a:pPr>
            <a:r>
              <a:rPr lang="en-US" sz="1400" dirty="0"/>
              <a:t>I</a:t>
            </a:r>
            <a:r>
              <a:rPr lang="en-US" sz="1400" dirty="0" smtClean="0"/>
              <a:t>n </a:t>
            </a:r>
            <a:r>
              <a:rPr lang="en-US" sz="1400" dirty="0">
                <a:hlinkClick r:id="rId5" action="ppaction://hlinkfile" tooltip="Shotgun sequencing"/>
              </a:rPr>
              <a:t>top-down sequencing</a:t>
            </a:r>
            <a:r>
              <a:rPr lang="en-US" sz="1400" dirty="0"/>
              <a:t> projects, </a:t>
            </a:r>
            <a:r>
              <a:rPr lang="en-US" sz="1400" dirty="0" err="1"/>
              <a:t>contig</a:t>
            </a:r>
            <a:r>
              <a:rPr lang="en-US" sz="1400" dirty="0"/>
              <a:t> refers to the overlapping clones that form a </a:t>
            </a:r>
            <a:r>
              <a:rPr lang="en-US" sz="1400" dirty="0">
                <a:hlinkClick r:id="rId6" action="ppaction://hlinkfile" tooltip="Gene mapping"/>
              </a:rPr>
              <a:t>physical map</a:t>
            </a:r>
            <a:r>
              <a:rPr lang="en-US" sz="1400" dirty="0"/>
              <a:t> of the genome that is used to guide sequencing and </a:t>
            </a:r>
            <a:r>
              <a:rPr lang="en-US" sz="1400" dirty="0" smtClean="0"/>
              <a:t>assembly.</a:t>
            </a:r>
            <a:endParaRPr lang="en-US" sz="1400" baseline="30000" dirty="0"/>
          </a:p>
          <a:p>
            <a:pPr marL="285750" indent="-285750">
              <a:buFont typeface="Arial" pitchFamily="34" charset="0"/>
              <a:buChar char="•"/>
            </a:pPr>
            <a:r>
              <a:rPr lang="en-US" sz="1400" dirty="0" err="1" smtClean="0"/>
              <a:t>Contigs</a:t>
            </a:r>
            <a:r>
              <a:rPr lang="en-US" sz="1400" dirty="0" smtClean="0"/>
              <a:t> </a:t>
            </a:r>
            <a:r>
              <a:rPr lang="en-US" sz="1400" dirty="0"/>
              <a:t>can thus refer both to overlapping DNA sequence and to overlapping physical segments (fragments) contained in clones depending on the context</a:t>
            </a:r>
            <a:r>
              <a:rPr lang="en-US" sz="1400" dirty="0" smtClean="0"/>
              <a:t>.</a:t>
            </a:r>
          </a:p>
          <a:p>
            <a:pPr marL="285750" indent="-285750">
              <a:buFont typeface="Arial" pitchFamily="34" charset="0"/>
              <a:buChar char="•"/>
            </a:pPr>
            <a:endParaRPr lang="en-US" sz="1400" dirty="0">
              <a:effectLst/>
            </a:endParaRPr>
          </a:p>
          <a:p>
            <a:r>
              <a:rPr lang="en-US" sz="1400" b="1" dirty="0"/>
              <a:t>SAM/BAM files </a:t>
            </a:r>
            <a:r>
              <a:rPr lang="en-US" sz="1400" dirty="0"/>
              <a:t>(more to see </a:t>
            </a:r>
            <a:r>
              <a:rPr lang="en-US" sz="1400" i="1" dirty="0"/>
              <a:t>http://</a:t>
            </a:r>
            <a:r>
              <a:rPr lang="en-US" sz="1400" i="1" dirty="0" smtClean="0"/>
              <a:t>samtools.sourceforge.net/SAMv1.pdf</a:t>
            </a:r>
            <a:r>
              <a:rPr lang="en-US" sz="1400" dirty="0" smtClean="0"/>
              <a:t>)</a:t>
            </a:r>
          </a:p>
          <a:p>
            <a:pPr marL="285750" indent="-285750">
              <a:buFont typeface="Arial" pitchFamily="34" charset="0"/>
              <a:buChar char="•"/>
            </a:pPr>
            <a:r>
              <a:rPr lang="en-US" sz="1400" dirty="0" smtClean="0">
                <a:effectLst/>
              </a:rPr>
              <a:t>SAM stands for Sequence Alignment/Map format.</a:t>
            </a:r>
          </a:p>
          <a:p>
            <a:pPr marL="285750" indent="-285750">
              <a:buFont typeface="Arial" pitchFamily="34" charset="0"/>
              <a:buChar char="•"/>
            </a:pPr>
            <a:r>
              <a:rPr lang="en-US" sz="1400" dirty="0" smtClean="0"/>
              <a:t>BAM is the binary version of a SAM file.</a:t>
            </a:r>
          </a:p>
          <a:p>
            <a:endParaRPr lang="en-US" sz="1400" dirty="0">
              <a:effectLst/>
            </a:endParaRPr>
          </a:p>
          <a:p>
            <a:r>
              <a:rPr lang="en-US" sz="1400" b="1" dirty="0"/>
              <a:t>Manipulating Alignment Files with </a:t>
            </a:r>
            <a:r>
              <a:rPr lang="en-US" sz="1400" b="1" dirty="0" err="1" smtClean="0">
                <a:solidFill>
                  <a:srgbClr val="FF0000"/>
                </a:solidFill>
              </a:rPr>
              <a:t>samtools</a:t>
            </a:r>
            <a:endParaRPr lang="en-US" sz="1400" b="1" dirty="0" smtClean="0">
              <a:solidFill>
                <a:srgbClr val="FF0000"/>
              </a:solidFill>
            </a:endParaRPr>
          </a:p>
          <a:p>
            <a:r>
              <a:rPr lang="en-US" sz="1400" dirty="0" err="1" smtClean="0">
                <a:effectLst/>
              </a:rPr>
              <a:t>Convertion</a:t>
            </a:r>
            <a:r>
              <a:rPr lang="en-US" sz="1400" dirty="0" smtClean="0"/>
              <a:t>:</a:t>
            </a:r>
          </a:p>
          <a:p>
            <a:r>
              <a:rPr lang="en-US" sz="1400" dirty="0" smtClean="0">
                <a:latin typeface="Courier" pitchFamily="49" charset="0"/>
              </a:rPr>
              <a:t>	</a:t>
            </a:r>
            <a:r>
              <a:rPr lang="en-US" sz="1400" dirty="0" err="1" smtClean="0">
                <a:latin typeface="Courier" pitchFamily="49" charset="0"/>
              </a:rPr>
              <a:t>samtools</a:t>
            </a:r>
            <a:r>
              <a:rPr lang="en-US" sz="1400" dirty="0" smtClean="0">
                <a:latin typeface="Courier" pitchFamily="49" charset="0"/>
              </a:rPr>
              <a:t> </a:t>
            </a:r>
            <a:r>
              <a:rPr lang="en-US" sz="1400" dirty="0">
                <a:latin typeface="Courier" pitchFamily="49" charset="0"/>
              </a:rPr>
              <a:t>view -h </a:t>
            </a:r>
            <a:r>
              <a:rPr lang="en-US" sz="1400" dirty="0" err="1">
                <a:latin typeface="Courier" pitchFamily="49" charset="0"/>
              </a:rPr>
              <a:t>file.bam</a:t>
            </a:r>
            <a:r>
              <a:rPr lang="en-US" sz="1400" dirty="0">
                <a:latin typeface="Courier" pitchFamily="49" charset="0"/>
              </a:rPr>
              <a:t> &gt; </a:t>
            </a:r>
            <a:r>
              <a:rPr lang="en-US" sz="1400" dirty="0" err="1">
                <a:latin typeface="Courier" pitchFamily="49" charset="0"/>
              </a:rPr>
              <a:t>file.sam</a:t>
            </a:r>
            <a:endParaRPr lang="en-US" sz="1400" dirty="0">
              <a:latin typeface="Courier" pitchFamily="49" charset="0"/>
            </a:endParaRPr>
          </a:p>
          <a:p>
            <a:r>
              <a:rPr lang="en-US" sz="1400" dirty="0" smtClean="0">
                <a:latin typeface="Courier" pitchFamily="49" charset="0"/>
              </a:rPr>
              <a:t>	</a:t>
            </a:r>
            <a:r>
              <a:rPr lang="en-US" sz="1400" dirty="0" err="1" smtClean="0">
                <a:latin typeface="Courier" pitchFamily="49" charset="0"/>
              </a:rPr>
              <a:t>samtools</a:t>
            </a:r>
            <a:r>
              <a:rPr lang="en-US" sz="1400" dirty="0" smtClean="0">
                <a:latin typeface="Courier" pitchFamily="49" charset="0"/>
              </a:rPr>
              <a:t> </a:t>
            </a:r>
            <a:r>
              <a:rPr lang="en-US" sz="1400" dirty="0">
                <a:latin typeface="Courier" pitchFamily="49" charset="0"/>
              </a:rPr>
              <a:t>view -b -S </a:t>
            </a:r>
            <a:r>
              <a:rPr lang="en-US" sz="1400" dirty="0" err="1">
                <a:latin typeface="Courier" pitchFamily="49" charset="0"/>
              </a:rPr>
              <a:t>file.sam</a:t>
            </a:r>
            <a:r>
              <a:rPr lang="en-US" sz="1400" dirty="0">
                <a:latin typeface="Courier" pitchFamily="49" charset="0"/>
              </a:rPr>
              <a:t> &gt; </a:t>
            </a:r>
            <a:r>
              <a:rPr lang="en-US" sz="1400" dirty="0" err="1">
                <a:latin typeface="Courier" pitchFamily="49" charset="0"/>
              </a:rPr>
              <a:t>file.bam</a:t>
            </a:r>
            <a:endParaRPr lang="en-US" sz="1400" dirty="0">
              <a:latin typeface="Courier" pitchFamily="49" charset="0"/>
            </a:endParaRPr>
          </a:p>
          <a:p>
            <a:r>
              <a:rPr lang="en-US" sz="1400" dirty="0" smtClean="0"/>
              <a:t>Sorting:</a:t>
            </a:r>
          </a:p>
          <a:p>
            <a:r>
              <a:rPr lang="en-US" sz="1400" dirty="0"/>
              <a:t>	</a:t>
            </a:r>
            <a:r>
              <a:rPr lang="en-US" sz="1400" dirty="0" err="1"/>
              <a:t>samtools</a:t>
            </a:r>
            <a:r>
              <a:rPr lang="en-US" sz="1400" dirty="0"/>
              <a:t> sort -m 1000000000 </a:t>
            </a:r>
            <a:r>
              <a:rPr lang="en-US" sz="1400" dirty="0" err="1"/>
              <a:t>file.bam</a:t>
            </a:r>
            <a:r>
              <a:rPr lang="en-US" sz="1400" dirty="0"/>
              <a:t> </a:t>
            </a:r>
            <a:r>
              <a:rPr lang="en-US" sz="1400" dirty="0" err="1"/>
              <a:t>outputPrefix</a:t>
            </a:r>
            <a:endParaRPr lang="en-US" sz="1400" dirty="0"/>
          </a:p>
          <a:p>
            <a:r>
              <a:rPr lang="en-US" sz="1400" dirty="0" smtClean="0"/>
              <a:t>	where –m is the option for how much memory to use in sorting.</a:t>
            </a:r>
          </a:p>
          <a:p>
            <a:r>
              <a:rPr lang="en-US" sz="1400" dirty="0" smtClean="0"/>
              <a:t>Creating a BAM index:</a:t>
            </a:r>
          </a:p>
          <a:p>
            <a:r>
              <a:rPr lang="en-US" sz="1400" dirty="0"/>
              <a:t>	</a:t>
            </a:r>
            <a:r>
              <a:rPr lang="en-US" sz="1400" dirty="0" err="1">
                <a:latin typeface="Courier" pitchFamily="49" charset="0"/>
              </a:rPr>
              <a:t>samtools</a:t>
            </a:r>
            <a:r>
              <a:rPr lang="en-US" sz="1400" dirty="0">
                <a:latin typeface="Courier" pitchFamily="49" charset="0"/>
              </a:rPr>
              <a:t> index </a:t>
            </a:r>
            <a:r>
              <a:rPr lang="en-US" sz="1400" dirty="0" err="1">
                <a:latin typeface="Courier" pitchFamily="49" charset="0"/>
              </a:rPr>
              <a:t>sorted.bam</a:t>
            </a:r>
            <a:r>
              <a:rPr lang="en-US" sz="1400" dirty="0"/>
              <a:t/>
            </a:r>
            <a:br>
              <a:rPr lang="en-US" sz="1400" dirty="0"/>
            </a:br>
            <a:endParaRPr lang="en-US" sz="1400" dirty="0"/>
          </a:p>
          <a:p>
            <a:r>
              <a:rPr lang="en-US" sz="1400" b="1" dirty="0"/>
              <a:t>Using </a:t>
            </a:r>
            <a:r>
              <a:rPr lang="en-US" sz="1400" b="1" dirty="0" err="1">
                <a:solidFill>
                  <a:srgbClr val="FF0000"/>
                </a:solidFill>
              </a:rPr>
              <a:t>BEDtools</a:t>
            </a:r>
            <a:r>
              <a:rPr lang="en-US" sz="1400" b="1" dirty="0"/>
              <a:t> to perform basic analysis </a:t>
            </a:r>
            <a:r>
              <a:rPr lang="en-US" sz="1400" b="1" dirty="0" smtClean="0"/>
              <a:t>tasks</a:t>
            </a:r>
          </a:p>
          <a:p>
            <a:r>
              <a:rPr lang="en-US" sz="1400" dirty="0"/>
              <a:t>Creating a Genome Coverage </a:t>
            </a:r>
            <a:r>
              <a:rPr lang="en-US" sz="1400" dirty="0" err="1" smtClean="0"/>
              <a:t>BedGraph</a:t>
            </a:r>
            <a:r>
              <a:rPr lang="en-US" sz="1400" dirty="0" smtClean="0"/>
              <a:t>:</a:t>
            </a:r>
          </a:p>
          <a:p>
            <a:r>
              <a:rPr lang="en-US" sz="1400" dirty="0">
                <a:effectLst/>
              </a:rPr>
              <a:t>	</a:t>
            </a:r>
            <a:r>
              <a:rPr lang="en-US" sz="1400" dirty="0" err="1">
                <a:latin typeface="Courier" pitchFamily="49" charset="0"/>
              </a:rPr>
              <a:t>genomeCoverageBed</a:t>
            </a:r>
            <a:r>
              <a:rPr lang="en-US" sz="1400" dirty="0">
                <a:latin typeface="Courier" pitchFamily="49" charset="0"/>
              </a:rPr>
              <a:t> -</a:t>
            </a:r>
            <a:r>
              <a:rPr lang="en-US" sz="1400" dirty="0" err="1">
                <a:latin typeface="Courier" pitchFamily="49" charset="0"/>
              </a:rPr>
              <a:t>ibam</a:t>
            </a:r>
            <a:r>
              <a:rPr lang="en-US" sz="1400" dirty="0">
                <a:latin typeface="Courier" pitchFamily="49" charset="0"/>
              </a:rPr>
              <a:t> SRR065240.notx.bam -</a:t>
            </a:r>
            <a:r>
              <a:rPr lang="en-US" sz="1400" dirty="0" err="1">
                <a:latin typeface="Courier" pitchFamily="49" charset="0"/>
              </a:rPr>
              <a:t>bg</a:t>
            </a:r>
            <a:r>
              <a:rPr lang="en-US" sz="1400" dirty="0">
                <a:latin typeface="Courier" pitchFamily="49" charset="0"/>
              </a:rPr>
              <a:t> -</a:t>
            </a:r>
            <a:r>
              <a:rPr lang="en-US" sz="1400" dirty="0" err="1">
                <a:latin typeface="Courier" pitchFamily="49" charset="0"/>
              </a:rPr>
              <a:t>trackline</a:t>
            </a:r>
            <a:r>
              <a:rPr lang="en-US" sz="1400" dirty="0">
                <a:latin typeface="Courier" pitchFamily="49" charset="0"/>
              </a:rPr>
              <a:t> </a:t>
            </a:r>
            <a:r>
              <a:rPr lang="en-US" sz="1400" dirty="0" smtClean="0">
                <a:latin typeface="Courier" pitchFamily="49" charset="0"/>
              </a:rPr>
              <a:t>-	</a:t>
            </a:r>
            <a:r>
              <a:rPr lang="en-US" sz="1400" dirty="0" err="1" smtClean="0">
                <a:latin typeface="Courier" pitchFamily="49" charset="0"/>
              </a:rPr>
              <a:t>trackopts</a:t>
            </a:r>
            <a:r>
              <a:rPr lang="en-US" sz="1400" dirty="0" smtClean="0">
                <a:latin typeface="Courier" pitchFamily="49" charset="0"/>
              </a:rPr>
              <a:t> 'name</a:t>
            </a:r>
            <a:r>
              <a:rPr lang="en-US" sz="1400" dirty="0">
                <a:latin typeface="Courier" pitchFamily="49" charset="0"/>
              </a:rPr>
              <a:t>="</a:t>
            </a:r>
            <a:r>
              <a:rPr lang="en-US" sz="1400" dirty="0" err="1">
                <a:latin typeface="Courier" pitchFamily="49" charset="0"/>
              </a:rPr>
              <a:t>notx</a:t>
            </a:r>
            <a:r>
              <a:rPr lang="en-US" sz="1400" dirty="0">
                <a:latin typeface="Courier" pitchFamily="49" charset="0"/>
              </a:rPr>
              <a:t>" color=250,0,0' &gt; </a:t>
            </a:r>
            <a:r>
              <a:rPr lang="en-US" sz="1400" dirty="0" err="1">
                <a:latin typeface="Courier" pitchFamily="49" charset="0"/>
              </a:rPr>
              <a:t>notx.bedGraph</a:t>
            </a:r>
            <a:endParaRPr lang="en-US" sz="1400" dirty="0">
              <a:latin typeface="Courier" pitchFamily="49" charset="0"/>
            </a:endParaRPr>
          </a:p>
          <a:p>
            <a:r>
              <a:rPr lang="en-US" sz="1400" i="1" dirty="0" smtClean="0"/>
              <a:t>Note</a:t>
            </a:r>
            <a:r>
              <a:rPr lang="en-US" sz="1400" i="1" dirty="0"/>
              <a:t>: </a:t>
            </a:r>
            <a:r>
              <a:rPr lang="en-US" sz="1400" i="1" dirty="0" err="1"/>
              <a:t>BedGraph</a:t>
            </a:r>
            <a:r>
              <a:rPr lang="en-US" sz="1400" i="1" dirty="0"/>
              <a:t> is a file format that allows display of continuous-valued data in a </a:t>
            </a:r>
            <a:r>
              <a:rPr lang="en-US" sz="1400" i="1" dirty="0" smtClean="0"/>
              <a:t>genome </a:t>
            </a:r>
            <a:r>
              <a:rPr lang="en-US" sz="1400" i="1" dirty="0"/>
              <a:t>browser track.</a:t>
            </a:r>
          </a:p>
          <a:p>
            <a:r>
              <a:rPr lang="en-US" sz="1400" dirty="0"/>
              <a:t> </a:t>
            </a:r>
          </a:p>
          <a:p>
            <a:endParaRPr lang="en-US" sz="1400" dirty="0">
              <a:effectLst/>
            </a:endParaRPr>
          </a:p>
        </p:txBody>
      </p:sp>
    </p:spTree>
    <p:extLst>
      <p:ext uri="{BB962C8B-B14F-4D97-AF65-F5344CB8AC3E}">
        <p14:creationId xmlns:p14="http://schemas.microsoft.com/office/powerpoint/2010/main" val="3957113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a:solidFill>
                  <a:schemeClr val="accent6">
                    <a:lumMod val="50000"/>
                  </a:schemeClr>
                </a:solidFill>
              </a:rPr>
              <a:t>DNA </a:t>
            </a:r>
            <a:r>
              <a:rPr lang="en-US" sz="1600" b="1" dirty="0" smtClean="0">
                <a:solidFill>
                  <a:schemeClr val="accent6">
                    <a:lumMod val="50000"/>
                  </a:schemeClr>
                </a:solidFill>
              </a:rPr>
              <a:t>Sequencing – Sanger rapid sequencing method</a:t>
            </a:r>
            <a:endParaRPr lang="en-US" sz="1600" b="1" dirty="0">
              <a:solidFill>
                <a:schemeClr val="accent6">
                  <a:lumMod val="50000"/>
                </a:schemeClr>
              </a:solidFill>
            </a:endParaRP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http://en.wikipedia.org/wiki/Microfluidic_Sanger_Sequencing</a:t>
            </a:r>
          </a:p>
        </p:txBody>
      </p:sp>
      <p:sp>
        <p:nvSpPr>
          <p:cNvPr id="11" name="Rectangle 10"/>
          <p:cNvSpPr/>
          <p:nvPr/>
        </p:nvSpPr>
        <p:spPr>
          <a:xfrm>
            <a:off x="1600200" y="838200"/>
            <a:ext cx="5791200" cy="4832092"/>
          </a:xfrm>
          <a:prstGeom prst="rect">
            <a:avLst/>
          </a:prstGeom>
        </p:spPr>
        <p:txBody>
          <a:bodyPr wrap="square">
            <a:spAutoFit/>
          </a:bodyPr>
          <a:lstStyle/>
          <a:p>
            <a:r>
              <a:rPr lang="en-US" sz="2000" dirty="0" smtClean="0">
                <a:solidFill>
                  <a:schemeClr val="tx2">
                    <a:lumMod val="60000"/>
                    <a:lumOff val="40000"/>
                  </a:schemeClr>
                </a:solidFill>
              </a:rPr>
              <a:t>History of DNA sequencing technology</a:t>
            </a:r>
          </a:p>
          <a:p>
            <a:endParaRPr lang="en-US" sz="1600" dirty="0" smtClean="0"/>
          </a:p>
          <a:p>
            <a:pPr marL="285750" indent="-285750">
              <a:buFont typeface="Arial" pitchFamily="34" charset="0"/>
              <a:buChar char="•"/>
            </a:pPr>
            <a:r>
              <a:rPr lang="en-US" sz="1600" dirty="0" smtClean="0"/>
              <a:t>First sequencing effort was taken on RNA. A first bacteria RNA sequence was reported by Walter </a:t>
            </a:r>
            <a:r>
              <a:rPr lang="en-US" sz="1600" dirty="0" err="1" smtClean="0"/>
              <a:t>Fiers</a:t>
            </a:r>
            <a:r>
              <a:rPr lang="en-US" sz="1600" dirty="0" smtClean="0"/>
              <a:t> at </a:t>
            </a:r>
            <a:r>
              <a:rPr lang="en-US" sz="1600" dirty="0" err="1" smtClean="0"/>
              <a:t>Univ</a:t>
            </a:r>
            <a:r>
              <a:rPr lang="en-US" sz="1600" dirty="0" smtClean="0"/>
              <a:t> of Ghent in Belgium in 1972.</a:t>
            </a:r>
          </a:p>
          <a:p>
            <a:pPr marL="285750" indent="-285750">
              <a:buFont typeface="Arial" pitchFamily="34" charset="0"/>
              <a:buChar char="•"/>
            </a:pPr>
            <a:r>
              <a:rPr lang="en-US" sz="1600" dirty="0" smtClean="0"/>
              <a:t>In 1970s, several notable advancements in DNA sequencing were made.</a:t>
            </a:r>
          </a:p>
          <a:p>
            <a:pPr marL="285750" indent="-285750">
              <a:buFont typeface="Arial" pitchFamily="34" charset="0"/>
              <a:buChar char="•"/>
            </a:pPr>
            <a:r>
              <a:rPr lang="en-US" sz="1600" dirty="0" smtClean="0">
                <a:solidFill>
                  <a:schemeClr val="accent6">
                    <a:lumMod val="75000"/>
                  </a:schemeClr>
                </a:solidFill>
              </a:rPr>
              <a:t>In 1977, at MRC in UK, Frederick </a:t>
            </a:r>
            <a:r>
              <a:rPr lang="en-US" sz="1600" dirty="0">
                <a:solidFill>
                  <a:schemeClr val="accent6">
                    <a:lumMod val="75000"/>
                  </a:schemeClr>
                </a:solidFill>
              </a:rPr>
              <a:t>Sanger and colleagues </a:t>
            </a:r>
            <a:r>
              <a:rPr lang="en-US" sz="1600" dirty="0" smtClean="0">
                <a:solidFill>
                  <a:schemeClr val="accent6">
                    <a:lumMod val="75000"/>
                  </a:schemeClr>
                </a:solidFill>
              </a:rPr>
              <a:t>developed a rapid DNA sequencing method,  which becomes most </a:t>
            </a:r>
            <a:r>
              <a:rPr lang="en-US" sz="1600" dirty="0">
                <a:solidFill>
                  <a:schemeClr val="accent6">
                    <a:lumMod val="75000"/>
                  </a:schemeClr>
                </a:solidFill>
              </a:rPr>
              <a:t>widely-used sequencing method for approximately 25 years. </a:t>
            </a:r>
            <a:endParaRPr lang="en-US" sz="1600" dirty="0" smtClean="0">
              <a:solidFill>
                <a:schemeClr val="accent6">
                  <a:lumMod val="75000"/>
                </a:schemeClr>
              </a:solidFill>
            </a:endParaRPr>
          </a:p>
          <a:p>
            <a:pPr marL="285750" indent="-285750">
              <a:buFont typeface="Arial" pitchFamily="34" charset="0"/>
              <a:buChar char="•"/>
            </a:pPr>
            <a:r>
              <a:rPr lang="en-US" sz="1600" dirty="0" smtClean="0"/>
              <a:t>The </a:t>
            </a:r>
            <a:r>
              <a:rPr lang="en-US" sz="1600" dirty="0"/>
              <a:t>longer read </a:t>
            </a:r>
            <a:r>
              <a:rPr lang="en-US" sz="1600" dirty="0" smtClean="0"/>
              <a:t>(</a:t>
            </a:r>
            <a:r>
              <a:rPr lang="en-US" sz="1600" i="1" dirty="0" smtClean="0"/>
              <a:t>fragment</a:t>
            </a:r>
            <a:r>
              <a:rPr lang="en-US" sz="1600" dirty="0" smtClean="0"/>
              <a:t>) lengths </a:t>
            </a:r>
            <a:r>
              <a:rPr lang="en-US" sz="1600" dirty="0"/>
              <a:t>in Sanger methods display significant advantages over other sequencing methods especially in terms of sequencing repetitive regions of the genome</a:t>
            </a:r>
            <a:r>
              <a:rPr lang="en-US" sz="1600" dirty="0" smtClean="0"/>
              <a:t>.</a:t>
            </a:r>
          </a:p>
          <a:p>
            <a:pPr marL="285750" indent="-285750">
              <a:buFont typeface="Arial" pitchFamily="34" charset="0"/>
              <a:buChar char="•"/>
            </a:pPr>
            <a:r>
              <a:rPr lang="en-US" sz="1600" dirty="0" smtClean="0"/>
              <a:t>Good for </a:t>
            </a:r>
            <a:r>
              <a:rPr lang="en-US" sz="1600" i="1" dirty="0" smtClean="0"/>
              <a:t>de novo</a:t>
            </a:r>
            <a:r>
              <a:rPr lang="en-US" sz="1600" dirty="0" smtClean="0"/>
              <a:t> sequencing and in sequencing highly rearranged genome segments, e.g. cancer genome, etc.</a:t>
            </a:r>
            <a:endParaRPr lang="en-US" sz="1600" dirty="0"/>
          </a:p>
          <a:p>
            <a:pPr marL="285750" indent="-285750">
              <a:buFont typeface="Arial" pitchFamily="34" charset="0"/>
              <a:buChar char="•"/>
            </a:pPr>
            <a:r>
              <a:rPr lang="en-US" sz="1600" dirty="0" smtClean="0">
                <a:solidFill>
                  <a:schemeClr val="accent6">
                    <a:lumMod val="75000"/>
                  </a:schemeClr>
                </a:solidFill>
              </a:rPr>
              <a:t>In 2000s, “Next Generation” sequencing method invented, which allows sequencing in parallel and in large scale.</a:t>
            </a:r>
            <a:endParaRPr lang="en-US" sz="1600" dirty="0">
              <a:solidFill>
                <a:schemeClr val="accent6">
                  <a:lumMod val="75000"/>
                </a:schemeClr>
              </a:solidFill>
            </a:endParaRPr>
          </a:p>
        </p:txBody>
      </p:sp>
    </p:spTree>
    <p:extLst>
      <p:ext uri="{BB962C8B-B14F-4D97-AF65-F5344CB8AC3E}">
        <p14:creationId xmlns:p14="http://schemas.microsoft.com/office/powerpoint/2010/main" val="3352330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38554"/>
          </a:xfrm>
          <a:prstGeom prst="rect">
            <a:avLst/>
          </a:prstGeom>
          <a:solidFill>
            <a:schemeClr val="accent3">
              <a:lumMod val="60000"/>
              <a:lumOff val="40000"/>
            </a:schemeClr>
          </a:solidFill>
        </p:spPr>
        <p:txBody>
          <a:bodyPr wrap="square" rtlCol="0">
            <a:spAutoFit/>
          </a:bodyPr>
          <a:lstStyle/>
          <a:p>
            <a:pPr algn="r"/>
            <a:r>
              <a:rPr lang="en-US" sz="1600" b="1" dirty="0" smtClean="0">
                <a:solidFill>
                  <a:schemeClr val="accent6">
                    <a:lumMod val="50000"/>
                  </a:schemeClr>
                </a:solidFill>
              </a:rPr>
              <a:t> </a:t>
            </a:r>
            <a:r>
              <a:rPr lang="en-US" sz="1600" b="1" dirty="0">
                <a:solidFill>
                  <a:schemeClr val="accent6">
                    <a:lumMod val="50000"/>
                  </a:schemeClr>
                </a:solidFill>
              </a:rPr>
              <a:t>Sanger Sequencing Method</a:t>
            </a:r>
          </a:p>
        </p:txBody>
      </p:sp>
      <p:sp>
        <p:nvSpPr>
          <p:cNvPr id="5" name="TextBox 4"/>
          <p:cNvSpPr txBox="1"/>
          <p:nvPr/>
        </p:nvSpPr>
        <p:spPr>
          <a:xfrm>
            <a:off x="0" y="6523464"/>
            <a:ext cx="9144000" cy="338554"/>
          </a:xfrm>
          <a:prstGeom prst="rect">
            <a:avLst/>
          </a:prstGeom>
          <a:solidFill>
            <a:schemeClr val="accent3">
              <a:lumMod val="60000"/>
              <a:lumOff val="40000"/>
            </a:schemeClr>
          </a:solidFill>
        </p:spPr>
        <p:txBody>
          <a:bodyPr wrap="square" rtlCol="0">
            <a:spAutoFit/>
          </a:bodyPr>
          <a:lstStyle/>
          <a:p>
            <a:r>
              <a:rPr lang="en-US" sz="1600" dirty="0">
                <a:solidFill>
                  <a:schemeClr val="bg1"/>
                </a:solidFill>
              </a:rPr>
              <a:t>Ref: http://en.wikipedia.org/wiki/Microfluidic_Sanger_Sequencing</a:t>
            </a:r>
          </a:p>
        </p:txBody>
      </p:sp>
      <p:pic>
        <p:nvPicPr>
          <p:cNvPr id="1028" name="Picture 4" descr="http://upload.wikimedia.org/wikipedia/commons/thumb/b/b2/Sanger-sequencing.svg/2000px-Sanger-sequencing.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584" y="1066800"/>
            <a:ext cx="7533416"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3/3d/Radioactive_Fluorescent_Se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57600"/>
            <a:ext cx="1792048" cy="2552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1615" y="468868"/>
            <a:ext cx="3890385" cy="369332"/>
          </a:xfrm>
          <a:prstGeom prst="rect">
            <a:avLst/>
          </a:prstGeom>
          <a:noFill/>
        </p:spPr>
        <p:txBody>
          <a:bodyPr wrap="square" rtlCol="0">
            <a:spAutoFit/>
          </a:bodyPr>
          <a:lstStyle/>
          <a:p>
            <a:r>
              <a:rPr lang="en-US" dirty="0" smtClean="0">
                <a:solidFill>
                  <a:schemeClr val="tx2">
                    <a:lumMod val="60000"/>
                    <a:lumOff val="40000"/>
                  </a:schemeClr>
                </a:solidFill>
              </a:rPr>
              <a:t>Automation of Sanger DNA sequencing</a:t>
            </a:r>
            <a:endParaRPr lang="en-US" dirty="0">
              <a:solidFill>
                <a:schemeClr val="tx2">
                  <a:lumMod val="60000"/>
                  <a:lumOff val="40000"/>
                </a:schemeClr>
              </a:solidFill>
            </a:endParaRPr>
          </a:p>
        </p:txBody>
      </p:sp>
    </p:spTree>
    <p:extLst>
      <p:ext uri="{BB962C8B-B14F-4D97-AF65-F5344CB8AC3E}">
        <p14:creationId xmlns:p14="http://schemas.microsoft.com/office/powerpoint/2010/main" val="1689310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9151</TotalTime>
  <Words>4008</Words>
  <Application>Microsoft Office PowerPoint</Application>
  <PresentationFormat>On-screen Show (4:3)</PresentationFormat>
  <Paragraphs>632</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 D. Anderson Cancer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Yu,Robert K</dc:creator>
  <cp:lastModifiedBy>Yu,Robert K</cp:lastModifiedBy>
  <cp:revision>131</cp:revision>
  <cp:lastPrinted>2013-09-09T16:16:56Z</cp:lastPrinted>
  <dcterms:created xsi:type="dcterms:W3CDTF">2013-08-25T03:08:27Z</dcterms:created>
  <dcterms:modified xsi:type="dcterms:W3CDTF">2013-09-09T16:17:16Z</dcterms:modified>
</cp:coreProperties>
</file>