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41"/>
  </p:notesMasterIdLst>
  <p:handoutMasterIdLst>
    <p:handoutMasterId r:id="rId42"/>
  </p:handoutMasterIdLst>
  <p:sldIdLst>
    <p:sldId id="257" r:id="rId2"/>
    <p:sldId id="420" r:id="rId3"/>
    <p:sldId id="373" r:id="rId4"/>
    <p:sldId id="374" r:id="rId5"/>
    <p:sldId id="300" r:id="rId6"/>
    <p:sldId id="384" r:id="rId7"/>
    <p:sldId id="385" r:id="rId8"/>
    <p:sldId id="298" r:id="rId9"/>
    <p:sldId id="386" r:id="rId10"/>
    <p:sldId id="419" r:id="rId11"/>
    <p:sldId id="387" r:id="rId12"/>
    <p:sldId id="388" r:id="rId13"/>
    <p:sldId id="389" r:id="rId14"/>
    <p:sldId id="392" r:id="rId15"/>
    <p:sldId id="393" r:id="rId16"/>
    <p:sldId id="395" r:id="rId17"/>
    <p:sldId id="396" r:id="rId18"/>
    <p:sldId id="343" r:id="rId19"/>
    <p:sldId id="398" r:id="rId20"/>
    <p:sldId id="399" r:id="rId21"/>
    <p:sldId id="406" r:id="rId22"/>
    <p:sldId id="400" r:id="rId23"/>
    <p:sldId id="407" r:id="rId24"/>
    <p:sldId id="408" r:id="rId25"/>
    <p:sldId id="409" r:id="rId26"/>
    <p:sldId id="410" r:id="rId27"/>
    <p:sldId id="411" r:id="rId28"/>
    <p:sldId id="412" r:id="rId29"/>
    <p:sldId id="413" r:id="rId30"/>
    <p:sldId id="414" r:id="rId31"/>
    <p:sldId id="415" r:id="rId32"/>
    <p:sldId id="416" r:id="rId33"/>
    <p:sldId id="417" r:id="rId34"/>
    <p:sldId id="418" r:id="rId35"/>
    <p:sldId id="421" r:id="rId36"/>
    <p:sldId id="422" r:id="rId37"/>
    <p:sldId id="423" r:id="rId38"/>
    <p:sldId id="332" r:id="rId39"/>
    <p:sldId id="424" r:id="rId4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0000"/>
    <a:srgbClr val="008000"/>
    <a:srgbClr val="32ABE8"/>
    <a:srgbClr val="2BE9FD"/>
    <a:srgbClr val="6DF9C7"/>
    <a:srgbClr val="FF33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798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9C3235F6-67D2-496A-9E82-FF73A968BE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38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38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8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38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0501AA3C-9286-44EC-B8F6-FA9458DE94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FCFC68-E45B-4004-83E9-320AAD8AEB49}" type="slidenum">
              <a:rPr lang="en-US"/>
              <a:pPr/>
              <a:t>1</a:t>
            </a:fld>
            <a:endParaRPr lang="en-US"/>
          </a:p>
        </p:txBody>
      </p:sp>
      <p:sp>
        <p:nvSpPr>
          <p:cNvPr id="20070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2BBA20-6B86-4933-8CE0-E66C48A0B48A}" type="slidenum">
              <a:rPr lang="en-US"/>
              <a:pPr/>
              <a:t>12</a:t>
            </a:fld>
            <a:endParaRPr lang="en-US"/>
          </a:p>
        </p:txBody>
      </p:sp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76BDFA-BD5E-4AA8-A5B4-2B06DC08E350}" type="slidenum">
              <a:rPr lang="en-US"/>
              <a:pPr/>
              <a:t>13</a:t>
            </a:fld>
            <a:endParaRPr lang="en-US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415AF-C18E-4B6F-8789-251D880C9CC8}" type="slidenum">
              <a:rPr lang="en-US"/>
              <a:pPr/>
              <a:t>14</a:t>
            </a:fld>
            <a:endParaRPr lang="en-US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62EBD-C464-4B94-9F3C-7314D2E6AC9C}" type="slidenum">
              <a:rPr lang="en-US"/>
              <a:pPr/>
              <a:t>15</a:t>
            </a:fld>
            <a:endParaRPr lang="en-US"/>
          </a:p>
        </p:txBody>
      </p:sp>
      <p:sp>
        <p:nvSpPr>
          <p:cNvPr id="217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63ADC5-5EC3-47CD-8F7A-0A9727829845}" type="slidenum">
              <a:rPr lang="en-US"/>
              <a:pPr/>
              <a:t>16</a:t>
            </a:fld>
            <a:endParaRPr lang="en-US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10D45-AC9A-4B12-A703-D12AFB006D8B}" type="slidenum">
              <a:rPr lang="en-US"/>
              <a:pPr/>
              <a:t>17</a:t>
            </a:fld>
            <a:endParaRPr lang="en-US"/>
          </a:p>
        </p:txBody>
      </p:sp>
      <p:sp>
        <p:nvSpPr>
          <p:cNvPr id="219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F56F6F-87FB-44EF-BC2F-628FB2B2DB20}" type="slidenum">
              <a:rPr lang="en-US"/>
              <a:pPr/>
              <a:t>18</a:t>
            </a:fld>
            <a:endParaRPr lang="en-US"/>
          </a:p>
        </p:txBody>
      </p:sp>
      <p:sp>
        <p:nvSpPr>
          <p:cNvPr id="221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A6C1AC-11D1-4F3C-8C0D-3B12D480443D}" type="slidenum">
              <a:rPr lang="en-US"/>
              <a:pPr/>
              <a:t>19</a:t>
            </a:fld>
            <a:endParaRPr lang="en-US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923016-A98B-44E7-948B-ED7F1A7CA6F3}" type="slidenum">
              <a:rPr lang="en-US"/>
              <a:pPr/>
              <a:t>20</a:t>
            </a:fld>
            <a:endParaRPr lang="en-US"/>
          </a:p>
        </p:txBody>
      </p:sp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F2ECD4-FB6A-4E5C-ACAB-B9348B27437D}" type="slidenum">
              <a:rPr lang="en-US"/>
              <a:pPr/>
              <a:t>21</a:t>
            </a:fld>
            <a:endParaRPr lang="en-US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2A4090-A3A2-4F45-BA20-FAB6E7F7CCBE}" type="slidenum">
              <a:rPr lang="en-US"/>
              <a:pPr/>
              <a:t>3</a:t>
            </a:fld>
            <a:endParaRPr lang="en-US"/>
          </a:p>
        </p:txBody>
      </p:sp>
      <p:sp>
        <p:nvSpPr>
          <p:cNvPr id="202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2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1250B7-7E10-4219-9968-698199C01AF7}" type="slidenum">
              <a:rPr lang="en-US"/>
              <a:pPr/>
              <a:t>22</a:t>
            </a:fld>
            <a:endParaRPr lang="en-US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5D2E30-36AC-4E53-8BED-6E63297C508A}" type="slidenum">
              <a:rPr lang="en-US"/>
              <a:pPr/>
              <a:t>23</a:t>
            </a:fld>
            <a:endParaRPr lang="en-US"/>
          </a:p>
        </p:txBody>
      </p:sp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15742B-B803-4B66-BDFA-3BE142ADB543}" type="slidenum">
              <a:rPr lang="en-US"/>
              <a:pPr/>
              <a:t>24</a:t>
            </a:fld>
            <a:endParaRPr lang="en-US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03EEF1-9FA2-47B1-8D30-8251FDE35D8C}" type="slidenum">
              <a:rPr lang="en-US"/>
              <a:pPr/>
              <a:t>25</a:t>
            </a:fld>
            <a:endParaRPr lang="en-US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D9772-4FBA-437F-8520-0435A50D41F5}" type="slidenum">
              <a:rPr lang="en-US"/>
              <a:pPr/>
              <a:t>26</a:t>
            </a:fld>
            <a:endParaRPr lang="en-US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B6FD5-A3B1-4448-93D3-E965E7278208}" type="slidenum">
              <a:rPr lang="en-US"/>
              <a:pPr/>
              <a:t>27</a:t>
            </a:fld>
            <a:endParaRPr lang="en-US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2D1458-497E-4686-B4E4-44DD27E31489}" type="slidenum">
              <a:rPr lang="en-US"/>
              <a:pPr/>
              <a:t>28</a:t>
            </a:fld>
            <a:endParaRPr lang="en-US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792BFF-6345-465A-AA13-EF89E527A7CE}" type="slidenum">
              <a:rPr lang="en-US"/>
              <a:pPr/>
              <a:t>29</a:t>
            </a:fld>
            <a:endParaRPr lang="en-US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9E689A-D4F5-4316-8348-027B8AE9D023}" type="slidenum">
              <a:rPr lang="en-US"/>
              <a:pPr/>
              <a:t>30</a:t>
            </a:fld>
            <a:endParaRPr lang="en-US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710119-AF9C-4A8B-B257-7AA909949648}" type="slidenum">
              <a:rPr lang="en-US"/>
              <a:pPr/>
              <a:t>31</a:t>
            </a:fld>
            <a:endParaRPr lang="en-US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C57124-E336-453A-8D6E-04AD1BE0D4CF}" type="slidenum">
              <a:rPr lang="en-US"/>
              <a:pPr/>
              <a:t>4</a:t>
            </a:fld>
            <a:endParaRPr lang="en-US"/>
          </a:p>
        </p:txBody>
      </p:sp>
      <p:sp>
        <p:nvSpPr>
          <p:cNvPr id="20377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DE1154-E95F-4259-88D6-01A3A72BC8C0}" type="slidenum">
              <a:rPr lang="en-US"/>
              <a:pPr/>
              <a:t>32</a:t>
            </a:fld>
            <a:endParaRPr lang="en-US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685800"/>
            <a:ext cx="4673600" cy="35052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419600"/>
            <a:ext cx="5181600" cy="41910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4AC8A5-2010-4996-B942-B5D53C1D753C}" type="slidenum">
              <a:rPr lang="en-US"/>
              <a:pPr/>
              <a:t>38</a:t>
            </a:fld>
            <a:endParaRPr lang="en-US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8A4430-A97C-4CE2-9614-BF933C1AF530}" type="slidenum">
              <a:rPr lang="en-US"/>
              <a:pPr/>
              <a:t>5</a:t>
            </a:fld>
            <a:endParaRPr lang="en-US"/>
          </a:p>
        </p:txBody>
      </p:sp>
      <p:sp>
        <p:nvSpPr>
          <p:cNvPr id="204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54E2E7-A3E5-413E-B13E-33EBDDE4A957}" type="slidenum">
              <a:rPr lang="en-US"/>
              <a:pPr/>
              <a:t>6</a:t>
            </a:fld>
            <a:endParaRPr lang="en-US"/>
          </a:p>
        </p:txBody>
      </p:sp>
      <p:sp>
        <p:nvSpPr>
          <p:cNvPr id="20582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58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4A0FFD-1B7D-4AE5-BE98-23B89C8B5E97}" type="slidenum">
              <a:rPr lang="en-US"/>
              <a:pPr/>
              <a:t>7</a:t>
            </a:fld>
            <a:endParaRPr lang="en-US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CC0000"/>
                </a:solidFill>
              </a:rPr>
              <a:t>(0.7) ^ 9 = 0.04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4413DF-19A1-44DB-A3CF-8729C0C65DF2}" type="slidenum">
              <a:rPr lang="en-US"/>
              <a:pPr/>
              <a:t>8</a:t>
            </a:fld>
            <a:endParaRPr lang="en-US"/>
          </a:p>
        </p:txBody>
      </p:sp>
      <p:sp>
        <p:nvSpPr>
          <p:cNvPr id="207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13D77E-9B05-422F-AB8D-3BFB991AC27E}" type="slidenum">
              <a:rPr lang="en-US"/>
              <a:pPr/>
              <a:t>9</a:t>
            </a:fld>
            <a:endParaRPr lang="en-US"/>
          </a:p>
        </p:txBody>
      </p:sp>
      <p:sp>
        <p:nvSpPr>
          <p:cNvPr id="208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12534F-F1AC-430E-81EB-0D760498FFFF}" type="slidenum">
              <a:rPr lang="en-US"/>
              <a:pPr/>
              <a:t>11</a:t>
            </a:fld>
            <a:endParaRPr lang="en-US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034" name="Group 1026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4035" name="Group 1027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4036" name="Rectangle 1028"/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44037" name="Group 1029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44038" name="Line 1030"/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39" name="Line 1031"/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0" name="Line 1032"/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1" name="Line 1033"/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2" name="Line 1034"/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3" name="Line 1035"/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4" name="Line 1036"/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5" name="Line 1037"/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6" name="Line 1038"/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7" name="Line 1039"/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8" name="Line 1040"/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49" name="Line 1041"/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0" name="Line 1042"/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1" name="Line 1043"/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2" name="Line 1044"/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3" name="Line 1045"/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4" name="Line 1046"/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5" name="Line 1047"/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6" name="Line 1048"/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7" name="Line 1049"/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8" name="Line 1050"/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59" name="Line 1051"/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0" name="Line 1052"/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1" name="Line 1053"/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2" name="Line 1054"/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3" name="Line 1055"/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4" name="Line 1056"/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5" name="Line 1057"/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6" name="Line 1058"/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7" name="Line 1059"/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8" name="Line 1060"/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69" name="Line 1061"/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0" name="Line 1062"/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1" name="Line 1063"/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2" name="Line 1064"/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3" name="Line 1065"/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4" name="Line 1066"/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5" name="Line 1067"/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6" name="Line 1068"/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7" name="Line 1069"/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8" name="Line 1070"/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79" name="Line 1071"/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0" name="Line 1072"/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1" name="Line 1073"/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2" name="Line 1074"/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3" name="Line 1075"/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4" name="Line 1076"/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5" name="Line 1077"/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6" name="Line 1078"/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7" name="Line 1079"/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088" name="Line 1080"/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089" name="Line 1081"/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0" name="Group 1082"/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44091" name="Line 1083"/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2" name="Line 1084"/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3" name="Line 1085"/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4" name="Arc 1086"/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4095" name="Group 1087"/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44096" name="Line 1088"/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7" name="Line 1089"/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098" name="Arc 1090"/>
              <p:cNvSpPr>
                <a:spLocks/>
              </p:cNvSpPr>
              <p:nvPr/>
            </p:nvSpPr>
            <p:spPr bwMode="ltGray">
              <a:xfrm rot="5400000">
                <a:off x="5097" y="3346"/>
                <a:ext cx="156" cy="157"/>
              </a:xfrm>
              <a:custGeom>
                <a:avLst/>
                <a:gdLst>
                  <a:gd name="G0" fmla="+- 21595 0 0"/>
                  <a:gd name="G1" fmla="+- 21600 0 0"/>
                  <a:gd name="G2" fmla="+- 21600 0 0"/>
                  <a:gd name="T0" fmla="*/ 21114 w 43195"/>
                  <a:gd name="T1" fmla="*/ 5 h 43200"/>
                  <a:gd name="T2" fmla="*/ 0 w 43195"/>
                  <a:gd name="T3" fmla="*/ 22056 h 43200"/>
                  <a:gd name="T4" fmla="*/ 21595 w 43195"/>
                  <a:gd name="T5" fmla="*/ 21600 h 43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4099" name="Rectangle 1091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00" name="Rectangle 1092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4101" name="Rectangle 109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2" name="Rectangle 109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4103" name="Rectangle 109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FCF4BA5-4C12-4210-806E-20E0F0E010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7C206F8E-A93E-4B9A-A323-3A8A36596E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286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286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9FEBA5E7-A2B1-4300-8594-3333001BF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28600"/>
            <a:ext cx="82296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38200" y="1409700"/>
            <a:ext cx="3810000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800600" y="1409700"/>
            <a:ext cx="3810000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38200" y="3981450"/>
            <a:ext cx="3810000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600" y="3981450"/>
            <a:ext cx="3810000" cy="2419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5800" y="6553200"/>
            <a:ext cx="19050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553200"/>
            <a:ext cx="2895600" cy="1524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477000"/>
            <a:ext cx="19050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FA2FDCEB-0358-43E7-801F-6DE37B3EFA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198A4E0E-61AD-4A45-ACAF-9B96DECCB9A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C663A706-9188-475B-993C-195F104BDD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09700"/>
            <a:ext cx="3810000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409700"/>
            <a:ext cx="3810000" cy="4991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2DCE029-3E0A-4D70-9287-167F975A29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590E6812-DB01-4E57-AA91-3AF470364C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8873FA7A-0A00-4A11-965C-D22FEEB279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F8986BB0-D0FC-4B02-A899-39D48B442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98B0561B-DEA5-48CB-98E8-95AEBCFCC5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Page </a:t>
            </a:r>
            <a:fld id="{35E4F9C3-903C-45CF-83F4-444E3CF05B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1" name="Group 1027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3012" name="Group 1028"/>
            <p:cNvGrpSpPr>
              <a:grpSpLocks/>
            </p:cNvGrpSpPr>
            <p:nvPr/>
          </p:nvGrpSpPr>
          <p:grpSpPr bwMode="auto">
            <a:xfrm>
              <a:off x="0" y="192"/>
              <a:ext cx="5760" cy="4032"/>
              <a:chOff x="0" y="192"/>
              <a:chExt cx="5760" cy="4032"/>
            </a:xfrm>
          </p:grpSpPr>
          <p:sp>
            <p:nvSpPr>
              <p:cNvPr id="43013" name="Line 1029"/>
              <p:cNvSpPr>
                <a:spLocks noChangeShapeType="1"/>
              </p:cNvSpPr>
              <p:nvPr/>
            </p:nvSpPr>
            <p:spPr bwMode="white">
              <a:xfrm>
                <a:off x="0" y="19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4" name="Line 1030"/>
              <p:cNvSpPr>
                <a:spLocks noChangeShapeType="1"/>
              </p:cNvSpPr>
              <p:nvPr/>
            </p:nvSpPr>
            <p:spPr bwMode="white">
              <a:xfrm>
                <a:off x="0" y="38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5" name="Line 1031"/>
              <p:cNvSpPr>
                <a:spLocks noChangeShapeType="1"/>
              </p:cNvSpPr>
              <p:nvPr/>
            </p:nvSpPr>
            <p:spPr bwMode="white">
              <a:xfrm>
                <a:off x="0" y="57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6" name="Line 1032"/>
              <p:cNvSpPr>
                <a:spLocks noChangeShapeType="1"/>
              </p:cNvSpPr>
              <p:nvPr/>
            </p:nvSpPr>
            <p:spPr bwMode="white">
              <a:xfrm>
                <a:off x="0" y="76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7" name="Line 1033"/>
              <p:cNvSpPr>
                <a:spLocks noChangeShapeType="1"/>
              </p:cNvSpPr>
              <p:nvPr/>
            </p:nvSpPr>
            <p:spPr bwMode="white">
              <a:xfrm>
                <a:off x="0" y="96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8" name="Line 1034"/>
              <p:cNvSpPr>
                <a:spLocks noChangeShapeType="1"/>
              </p:cNvSpPr>
              <p:nvPr/>
            </p:nvSpPr>
            <p:spPr bwMode="white">
              <a:xfrm>
                <a:off x="0" y="115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19" name="Line 1035"/>
              <p:cNvSpPr>
                <a:spLocks noChangeShapeType="1"/>
              </p:cNvSpPr>
              <p:nvPr/>
            </p:nvSpPr>
            <p:spPr bwMode="white">
              <a:xfrm>
                <a:off x="0" y="134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0" name="Line 1036"/>
              <p:cNvSpPr>
                <a:spLocks noChangeShapeType="1"/>
              </p:cNvSpPr>
              <p:nvPr/>
            </p:nvSpPr>
            <p:spPr bwMode="white">
              <a:xfrm>
                <a:off x="0" y="153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1" name="Line 1037"/>
              <p:cNvSpPr>
                <a:spLocks noChangeShapeType="1"/>
              </p:cNvSpPr>
              <p:nvPr/>
            </p:nvSpPr>
            <p:spPr bwMode="white">
              <a:xfrm>
                <a:off x="0" y="172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2" name="Line 1038"/>
              <p:cNvSpPr>
                <a:spLocks noChangeShapeType="1"/>
              </p:cNvSpPr>
              <p:nvPr/>
            </p:nvSpPr>
            <p:spPr bwMode="white">
              <a:xfrm>
                <a:off x="0" y="192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3" name="Line 1039"/>
              <p:cNvSpPr>
                <a:spLocks noChangeShapeType="1"/>
              </p:cNvSpPr>
              <p:nvPr/>
            </p:nvSpPr>
            <p:spPr bwMode="white">
              <a:xfrm>
                <a:off x="0" y="211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4" name="Line 1040"/>
              <p:cNvSpPr>
                <a:spLocks noChangeShapeType="1"/>
              </p:cNvSpPr>
              <p:nvPr/>
            </p:nvSpPr>
            <p:spPr bwMode="white">
              <a:xfrm>
                <a:off x="0" y="230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5" name="Line 1041"/>
              <p:cNvSpPr>
                <a:spLocks noChangeShapeType="1"/>
              </p:cNvSpPr>
              <p:nvPr/>
            </p:nvSpPr>
            <p:spPr bwMode="white">
              <a:xfrm>
                <a:off x="0" y="249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6" name="Line 1042"/>
              <p:cNvSpPr>
                <a:spLocks noChangeShapeType="1"/>
              </p:cNvSpPr>
              <p:nvPr/>
            </p:nvSpPr>
            <p:spPr bwMode="white">
              <a:xfrm>
                <a:off x="0" y="268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7" name="Line 1043"/>
              <p:cNvSpPr>
                <a:spLocks noChangeShapeType="1"/>
              </p:cNvSpPr>
              <p:nvPr/>
            </p:nvSpPr>
            <p:spPr bwMode="white">
              <a:xfrm>
                <a:off x="0" y="288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8" name="Line 1044"/>
              <p:cNvSpPr>
                <a:spLocks noChangeShapeType="1"/>
              </p:cNvSpPr>
              <p:nvPr/>
            </p:nvSpPr>
            <p:spPr bwMode="white">
              <a:xfrm>
                <a:off x="0" y="307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29" name="Line 1045"/>
              <p:cNvSpPr>
                <a:spLocks noChangeShapeType="1"/>
              </p:cNvSpPr>
              <p:nvPr/>
            </p:nvSpPr>
            <p:spPr bwMode="white">
              <a:xfrm>
                <a:off x="0" y="326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0" name="Line 1046"/>
              <p:cNvSpPr>
                <a:spLocks noChangeShapeType="1"/>
              </p:cNvSpPr>
              <p:nvPr/>
            </p:nvSpPr>
            <p:spPr bwMode="white">
              <a:xfrm>
                <a:off x="0" y="3456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1" name="Line 1047"/>
              <p:cNvSpPr>
                <a:spLocks noChangeShapeType="1"/>
              </p:cNvSpPr>
              <p:nvPr/>
            </p:nvSpPr>
            <p:spPr bwMode="white">
              <a:xfrm>
                <a:off x="0" y="3648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2" name="Line 1048"/>
              <p:cNvSpPr>
                <a:spLocks noChangeShapeType="1"/>
              </p:cNvSpPr>
              <p:nvPr/>
            </p:nvSpPr>
            <p:spPr bwMode="white">
              <a:xfrm>
                <a:off x="0" y="3840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3" name="Line 1049"/>
              <p:cNvSpPr>
                <a:spLocks noChangeShapeType="1"/>
              </p:cNvSpPr>
              <p:nvPr/>
            </p:nvSpPr>
            <p:spPr bwMode="white">
              <a:xfrm>
                <a:off x="0" y="4032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4" name="Line 1050"/>
              <p:cNvSpPr>
                <a:spLocks noChangeShapeType="1"/>
              </p:cNvSpPr>
              <p:nvPr/>
            </p:nvSpPr>
            <p:spPr bwMode="white">
              <a:xfrm>
                <a:off x="0" y="4224"/>
                <a:ext cx="5760" cy="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035" name="Group 1051"/>
            <p:cNvGrpSpPr>
              <a:grpSpLocks/>
            </p:cNvGrpSpPr>
            <p:nvPr/>
          </p:nvGrpSpPr>
          <p:grpSpPr bwMode="auto">
            <a:xfrm>
              <a:off x="192" y="0"/>
              <a:ext cx="5376" cy="4320"/>
              <a:chOff x="192" y="0"/>
              <a:chExt cx="5376" cy="4320"/>
            </a:xfrm>
          </p:grpSpPr>
          <p:sp>
            <p:nvSpPr>
              <p:cNvPr id="43036" name="Line 1052"/>
              <p:cNvSpPr>
                <a:spLocks noChangeShapeType="1"/>
              </p:cNvSpPr>
              <p:nvPr/>
            </p:nvSpPr>
            <p:spPr bwMode="white">
              <a:xfrm>
                <a:off x="1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7" name="Line 1053"/>
              <p:cNvSpPr>
                <a:spLocks noChangeShapeType="1"/>
              </p:cNvSpPr>
              <p:nvPr/>
            </p:nvSpPr>
            <p:spPr bwMode="white">
              <a:xfrm>
                <a:off x="3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8" name="Line 1054"/>
              <p:cNvSpPr>
                <a:spLocks noChangeShapeType="1"/>
              </p:cNvSpPr>
              <p:nvPr/>
            </p:nvSpPr>
            <p:spPr bwMode="white">
              <a:xfrm>
                <a:off x="5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39" name="Line 1055"/>
              <p:cNvSpPr>
                <a:spLocks noChangeShapeType="1"/>
              </p:cNvSpPr>
              <p:nvPr/>
            </p:nvSpPr>
            <p:spPr bwMode="white">
              <a:xfrm>
                <a:off x="7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0" name="Line 1056"/>
              <p:cNvSpPr>
                <a:spLocks noChangeShapeType="1"/>
              </p:cNvSpPr>
              <p:nvPr/>
            </p:nvSpPr>
            <p:spPr bwMode="white">
              <a:xfrm>
                <a:off x="96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1" name="Line 1057"/>
              <p:cNvSpPr>
                <a:spLocks noChangeShapeType="1"/>
              </p:cNvSpPr>
              <p:nvPr/>
            </p:nvSpPr>
            <p:spPr bwMode="white">
              <a:xfrm>
                <a:off x="115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2" name="Line 1058"/>
              <p:cNvSpPr>
                <a:spLocks noChangeShapeType="1"/>
              </p:cNvSpPr>
              <p:nvPr/>
            </p:nvSpPr>
            <p:spPr bwMode="white">
              <a:xfrm>
                <a:off x="134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3" name="Line 1059"/>
              <p:cNvSpPr>
                <a:spLocks noChangeShapeType="1"/>
              </p:cNvSpPr>
              <p:nvPr/>
            </p:nvSpPr>
            <p:spPr bwMode="white">
              <a:xfrm>
                <a:off x="153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4" name="Line 1060"/>
              <p:cNvSpPr>
                <a:spLocks noChangeShapeType="1"/>
              </p:cNvSpPr>
              <p:nvPr/>
            </p:nvSpPr>
            <p:spPr bwMode="white">
              <a:xfrm>
                <a:off x="172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5" name="Line 1061"/>
              <p:cNvSpPr>
                <a:spLocks noChangeShapeType="1"/>
              </p:cNvSpPr>
              <p:nvPr/>
            </p:nvSpPr>
            <p:spPr bwMode="white">
              <a:xfrm>
                <a:off x="192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6" name="Line 1062"/>
              <p:cNvSpPr>
                <a:spLocks noChangeShapeType="1"/>
              </p:cNvSpPr>
              <p:nvPr/>
            </p:nvSpPr>
            <p:spPr bwMode="white">
              <a:xfrm>
                <a:off x="211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7" name="Line 1063"/>
              <p:cNvSpPr>
                <a:spLocks noChangeShapeType="1"/>
              </p:cNvSpPr>
              <p:nvPr/>
            </p:nvSpPr>
            <p:spPr bwMode="white">
              <a:xfrm>
                <a:off x="230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8" name="Line 1064"/>
              <p:cNvSpPr>
                <a:spLocks noChangeShapeType="1"/>
              </p:cNvSpPr>
              <p:nvPr/>
            </p:nvSpPr>
            <p:spPr bwMode="white">
              <a:xfrm>
                <a:off x="249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49" name="Line 1065"/>
              <p:cNvSpPr>
                <a:spLocks noChangeShapeType="1"/>
              </p:cNvSpPr>
              <p:nvPr/>
            </p:nvSpPr>
            <p:spPr bwMode="white">
              <a:xfrm>
                <a:off x="268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0" name="Line 1066"/>
              <p:cNvSpPr>
                <a:spLocks noChangeShapeType="1"/>
              </p:cNvSpPr>
              <p:nvPr/>
            </p:nvSpPr>
            <p:spPr bwMode="white">
              <a:xfrm>
                <a:off x="288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1" name="Line 1067"/>
              <p:cNvSpPr>
                <a:spLocks noChangeShapeType="1"/>
              </p:cNvSpPr>
              <p:nvPr/>
            </p:nvSpPr>
            <p:spPr bwMode="white">
              <a:xfrm>
                <a:off x="307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2" name="Line 1068"/>
              <p:cNvSpPr>
                <a:spLocks noChangeShapeType="1"/>
              </p:cNvSpPr>
              <p:nvPr/>
            </p:nvSpPr>
            <p:spPr bwMode="white">
              <a:xfrm>
                <a:off x="326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3" name="Line 1069"/>
              <p:cNvSpPr>
                <a:spLocks noChangeShapeType="1"/>
              </p:cNvSpPr>
              <p:nvPr/>
            </p:nvSpPr>
            <p:spPr bwMode="white">
              <a:xfrm>
                <a:off x="345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4" name="Line 1070"/>
              <p:cNvSpPr>
                <a:spLocks noChangeShapeType="1"/>
              </p:cNvSpPr>
              <p:nvPr/>
            </p:nvSpPr>
            <p:spPr bwMode="white">
              <a:xfrm>
                <a:off x="364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5" name="Line 1071"/>
              <p:cNvSpPr>
                <a:spLocks noChangeShapeType="1"/>
              </p:cNvSpPr>
              <p:nvPr/>
            </p:nvSpPr>
            <p:spPr bwMode="white">
              <a:xfrm>
                <a:off x="384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6" name="Line 1072"/>
              <p:cNvSpPr>
                <a:spLocks noChangeShapeType="1"/>
              </p:cNvSpPr>
              <p:nvPr/>
            </p:nvSpPr>
            <p:spPr bwMode="white">
              <a:xfrm>
                <a:off x="403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7" name="Line 1073"/>
              <p:cNvSpPr>
                <a:spLocks noChangeShapeType="1"/>
              </p:cNvSpPr>
              <p:nvPr/>
            </p:nvSpPr>
            <p:spPr bwMode="white">
              <a:xfrm>
                <a:off x="422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8" name="Line 1074"/>
              <p:cNvSpPr>
                <a:spLocks noChangeShapeType="1"/>
              </p:cNvSpPr>
              <p:nvPr/>
            </p:nvSpPr>
            <p:spPr bwMode="white">
              <a:xfrm>
                <a:off x="441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59" name="Line 1075"/>
              <p:cNvSpPr>
                <a:spLocks noChangeShapeType="1"/>
              </p:cNvSpPr>
              <p:nvPr/>
            </p:nvSpPr>
            <p:spPr bwMode="white">
              <a:xfrm>
                <a:off x="460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0" name="Line 1076"/>
              <p:cNvSpPr>
                <a:spLocks noChangeShapeType="1"/>
              </p:cNvSpPr>
              <p:nvPr/>
            </p:nvSpPr>
            <p:spPr bwMode="white">
              <a:xfrm>
                <a:off x="4800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1" name="Line 1077"/>
              <p:cNvSpPr>
                <a:spLocks noChangeShapeType="1"/>
              </p:cNvSpPr>
              <p:nvPr/>
            </p:nvSpPr>
            <p:spPr bwMode="white">
              <a:xfrm>
                <a:off x="4992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2" name="Line 1078"/>
              <p:cNvSpPr>
                <a:spLocks noChangeShapeType="1"/>
              </p:cNvSpPr>
              <p:nvPr/>
            </p:nvSpPr>
            <p:spPr bwMode="white">
              <a:xfrm>
                <a:off x="5184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3" name="Line 1079"/>
              <p:cNvSpPr>
                <a:spLocks noChangeShapeType="1"/>
              </p:cNvSpPr>
              <p:nvPr/>
            </p:nvSpPr>
            <p:spPr bwMode="white">
              <a:xfrm>
                <a:off x="5376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064" name="Line 1080"/>
              <p:cNvSpPr>
                <a:spLocks noChangeShapeType="1"/>
              </p:cNvSpPr>
              <p:nvPr/>
            </p:nvSpPr>
            <p:spPr bwMode="white">
              <a:xfrm>
                <a:off x="5568" y="0"/>
                <a:ext cx="0" cy="4320"/>
              </a:xfrm>
              <a:prstGeom prst="line">
                <a:avLst/>
              </a:prstGeom>
              <a:noFill/>
              <a:ln w="9525">
                <a:pattFill prst="pct30">
                  <a:fgClr>
                    <a:schemeClr val="folHlink"/>
                  </a:fgClr>
                  <a:bgClr>
                    <a:schemeClr val="bg1"/>
                  </a:bgClr>
                </a:patt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065" name="Rectangle 1081" descr="60%"/>
          <p:cNvSpPr>
            <a:spLocks noChangeArrowheads="1"/>
          </p:cNvSpPr>
          <p:nvPr/>
        </p:nvSpPr>
        <p:spPr bwMode="ltGray">
          <a:xfrm>
            <a:off x="3352800" y="0"/>
            <a:ext cx="5791200" cy="152400"/>
          </a:xfrm>
          <a:prstGeom prst="rect">
            <a:avLst/>
          </a:prstGeom>
          <a:pattFill prst="pct60">
            <a:fgClr>
              <a:schemeClr val="folHlink"/>
            </a:fgClr>
            <a:bgClr>
              <a:schemeClr val="bg1"/>
            </a:bgClr>
          </a:patt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066" name="Line 1082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067" name="Group 1083"/>
          <p:cNvGrpSpPr>
            <a:grpSpLocks/>
          </p:cNvGrpSpPr>
          <p:nvPr/>
        </p:nvGrpSpPr>
        <p:grpSpPr bwMode="auto">
          <a:xfrm>
            <a:off x="419100" y="1133475"/>
            <a:ext cx="1784350" cy="2324100"/>
            <a:chOff x="96" y="916"/>
            <a:chExt cx="2208" cy="2876"/>
          </a:xfrm>
        </p:grpSpPr>
        <p:sp>
          <p:nvSpPr>
            <p:cNvPr id="43068" name="Line 1084"/>
            <p:cNvSpPr>
              <a:spLocks noChangeShapeType="1"/>
            </p:cNvSpPr>
            <p:nvPr/>
          </p:nvSpPr>
          <p:spPr bwMode="ltGray">
            <a:xfrm flipH="1">
              <a:off x="96" y="1037"/>
              <a:ext cx="2208" cy="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69" name="Line 1085"/>
            <p:cNvSpPr>
              <a:spLocks noChangeShapeType="1"/>
            </p:cNvSpPr>
            <p:nvPr/>
          </p:nvSpPr>
          <p:spPr bwMode="ltGray">
            <a:xfrm>
              <a:off x="336" y="920"/>
              <a:ext cx="0" cy="2872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070" name="Arc 1086"/>
            <p:cNvSpPr>
              <a:spLocks/>
            </p:cNvSpPr>
            <p:nvPr/>
          </p:nvSpPr>
          <p:spPr bwMode="ltGray">
            <a:xfrm flipH="1">
              <a:off x="217" y="916"/>
              <a:ext cx="239" cy="239"/>
            </a:xfrm>
            <a:custGeom>
              <a:avLst/>
              <a:gdLst>
                <a:gd name="G0" fmla="+- 21595 0 0"/>
                <a:gd name="G1" fmla="+- 21600 0 0"/>
                <a:gd name="G2" fmla="+- 21600 0 0"/>
                <a:gd name="T0" fmla="*/ 21114 w 43195"/>
                <a:gd name="T1" fmla="*/ 5 h 43200"/>
                <a:gd name="T2" fmla="*/ 0 w 43195"/>
                <a:gd name="T3" fmla="*/ 22056 h 43200"/>
                <a:gd name="T4" fmla="*/ 21595 w 43195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5" h="43200" fill="none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</a:path>
                <a:path w="43195" h="43200" stroke="0" extrusionOk="0">
                  <a:moveTo>
                    <a:pt x="21114" y="5"/>
                  </a:moveTo>
                  <a:cubicBezTo>
                    <a:pt x="21274" y="1"/>
                    <a:pt x="21434" y="-1"/>
                    <a:pt x="21595" y="0"/>
                  </a:cubicBezTo>
                  <a:cubicBezTo>
                    <a:pt x="33524" y="0"/>
                    <a:pt x="43195" y="9670"/>
                    <a:pt x="43195" y="21600"/>
                  </a:cubicBezTo>
                  <a:cubicBezTo>
                    <a:pt x="43195" y="33529"/>
                    <a:pt x="33524" y="43200"/>
                    <a:pt x="21595" y="43200"/>
                  </a:cubicBezTo>
                  <a:cubicBezTo>
                    <a:pt x="9843" y="43200"/>
                    <a:pt x="247" y="33805"/>
                    <a:pt x="-1" y="22056"/>
                  </a:cubicBezTo>
                  <a:lnTo>
                    <a:pt x="21595" y="21600"/>
                  </a:lnTo>
                  <a:close/>
                </a:path>
              </a:pathLst>
            </a:custGeom>
            <a:noFill/>
            <a:ln w="9525">
              <a:solidFill>
                <a:schemeClr val="hlink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071" name="Rectangle 1087"/>
          <p:cNvSpPr>
            <a:spLocks noGrp="1" noChangeArrowheads="1"/>
          </p:cNvSpPr>
          <p:nvPr>
            <p:ph type="title"/>
          </p:nvPr>
        </p:nvSpPr>
        <p:spPr bwMode="auto">
          <a:xfrm>
            <a:off x="243840" y="70104"/>
            <a:ext cx="8619744" cy="101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72" name="Rectangle 1088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3984" y="1243584"/>
            <a:ext cx="7976616" cy="5157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3073" name="Rectangle 108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1905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43074" name="Rectangle 109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43075" name="Rectangle 109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US"/>
              <a:t>Page </a:t>
            </a:r>
            <a:fld id="{18319FF3-5630-4822-B610-150CDB35E6D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72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43072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CC0000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Blip>
          <a:blip r:embed="rId14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33CC"/>
        </a:buClr>
        <a:buSzPct val="55000"/>
        <a:buFont typeface="Wingdings" pitchFamily="2" charset="2"/>
        <a:buChar char="n"/>
        <a:defRPr sz="2800">
          <a:solidFill>
            <a:srgbClr val="0033CC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95000"/>
        <a:buFont typeface="Wingdings" pitchFamily="2" charset="2"/>
        <a:buChar char="w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Topics in Clinical Trials (2</a:t>
            </a:r>
            <a:r>
              <a:rPr lang="en-US" dirty="0" smtClean="0"/>
              <a:t>) - 2012</a:t>
            </a:r>
            <a:endParaRPr lang="en-US" dirty="0"/>
          </a:p>
        </p:txBody>
      </p:sp>
      <p:sp>
        <p:nvSpPr>
          <p:cNvPr id="51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7162800" cy="1752600"/>
          </a:xfrm>
        </p:spPr>
        <p:txBody>
          <a:bodyPr/>
          <a:lstStyle/>
          <a:p>
            <a:r>
              <a:rPr lang="en-US"/>
              <a:t>J. Jack Lee, Ph.D.</a:t>
            </a:r>
          </a:p>
          <a:p>
            <a:r>
              <a:rPr lang="en-US"/>
              <a:t>Department of Biostatistics</a:t>
            </a:r>
          </a:p>
          <a:p>
            <a:r>
              <a:rPr lang="en-US"/>
              <a:t>University of Texas </a:t>
            </a:r>
          </a:p>
          <a:p>
            <a:r>
              <a:rPr lang="en-US"/>
              <a:t>M. D. Anderson Cancer Center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261350" cy="604838"/>
          </a:xfrm>
        </p:spPr>
        <p:txBody>
          <a:bodyPr/>
          <a:lstStyle/>
          <a:p>
            <a:r>
              <a:rPr lang="en-US" sz="3600"/>
              <a:t>Illustration of Permutation Test</a:t>
            </a:r>
          </a:p>
        </p:txBody>
      </p:sp>
      <p:sp>
        <p:nvSpPr>
          <p:cNvPr id="2498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722313" y="942975"/>
            <a:ext cx="8405812" cy="5614988"/>
          </a:xfrm>
        </p:spPr>
        <p:txBody>
          <a:bodyPr/>
          <a:lstStyle/>
          <a:p>
            <a:pPr>
              <a:lnSpc>
                <a:spcPct val="80000"/>
              </a:lnSpc>
              <a:buSzTx/>
              <a:buFontTx/>
              <a:buChar char="•"/>
            </a:pPr>
            <a:r>
              <a:rPr lang="en-US" sz="2200">
                <a:solidFill>
                  <a:srgbClr val="0033CC"/>
                </a:solidFill>
              </a:rPr>
              <a:t>0/9 versus 5/9 alive in two groups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gp    &lt;- rep(c(1,2),c(9,9))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alive &lt;- c(rep(0,9),rep(0,4),rep(1,5))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test.stat &lt;- sum(alive[gp==2]) - sum(alive[gp==1])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FF3300"/>
                </a:solidFill>
              </a:rPr>
              <a:t>[1] 5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## start permutation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ntr &lt;-1000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test.permute &lt;- rep(NA, ntr)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set.seed(2010)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for (i in 1:ntr)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{	new.gp &lt;- sample(gp)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	test.permute[i] &lt;- sum(alive[new.gp==2]) - sum(alive[new.gp==1]) }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/>
              <a:t>table(test.permute)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FF3300"/>
                </a:solidFill>
              </a:rPr>
              <a:t> -5     -3     -1      1      3       5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000">
                <a:solidFill>
                  <a:srgbClr val="FF3300"/>
                </a:solidFill>
              </a:rPr>
              <a:t>  8   139   373   343   109    28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2000">
              <a:solidFill>
                <a:srgbClr val="FF3300"/>
              </a:solidFill>
            </a:endParaRPr>
          </a:p>
          <a:p>
            <a:pPr>
              <a:lnSpc>
                <a:spcPct val="80000"/>
              </a:lnSpc>
              <a:buClr>
                <a:srgbClr val="0033CC"/>
              </a:buClr>
              <a:buSzPct val="90000"/>
              <a:buFontTx/>
              <a:buChar char="•"/>
            </a:pPr>
            <a:r>
              <a:rPr lang="en-US" sz="2200">
                <a:solidFill>
                  <a:srgbClr val="0033CC"/>
                </a:solidFill>
              </a:rPr>
              <a:t>What is the P value for testing no difference in two groups?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534400" cy="838200"/>
          </a:xfrm>
        </p:spPr>
        <p:txBody>
          <a:bodyPr/>
          <a:lstStyle/>
          <a:p>
            <a:r>
              <a:rPr lang="en-US" sz="3200"/>
              <a:t>Review of Anticoagulant Therapy in Acute MI</a:t>
            </a:r>
          </a:p>
        </p:txBody>
      </p:sp>
      <p:sp>
        <p:nvSpPr>
          <p:cNvPr id="1761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7989888" cy="49911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18 historical control studies with 900 patients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15 / 18 </a:t>
            </a:r>
            <a:r>
              <a:rPr lang="en-US" sz="2400">
                <a:solidFill>
                  <a:srgbClr val="FF3300"/>
                </a:solidFill>
              </a:rPr>
              <a:t>(83%)</a:t>
            </a:r>
            <a:r>
              <a:rPr lang="en-US" sz="2400"/>
              <a:t> trials were positive (favor anticoagulant)</a:t>
            </a:r>
          </a:p>
          <a:p>
            <a:pPr>
              <a:lnSpc>
                <a:spcPct val="80000"/>
              </a:lnSpc>
            </a:pPr>
            <a:r>
              <a:rPr lang="en-US" sz="2800"/>
              <a:t>8 nonrandomized concurrent controls with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800"/>
              <a:t>	&gt; 3,000 patients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5 / 8 </a:t>
            </a:r>
            <a:r>
              <a:rPr lang="en-US" sz="2400">
                <a:solidFill>
                  <a:srgbClr val="FF3300"/>
                </a:solidFill>
              </a:rPr>
              <a:t>(63%)</a:t>
            </a:r>
            <a:r>
              <a:rPr lang="en-US" sz="2400"/>
              <a:t> trials were positive</a:t>
            </a:r>
          </a:p>
          <a:p>
            <a:pPr>
              <a:lnSpc>
                <a:spcPct val="80000"/>
              </a:lnSpc>
            </a:pPr>
            <a:r>
              <a:rPr lang="en-US" sz="2800"/>
              <a:t>6 randomized trials with &gt; 3,800 patients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1 /6 </a:t>
            </a:r>
            <a:r>
              <a:rPr lang="en-US" sz="2400">
                <a:solidFill>
                  <a:srgbClr val="FF3300"/>
                </a:solidFill>
              </a:rPr>
              <a:t>(17%)</a:t>
            </a:r>
            <a:r>
              <a:rPr lang="en-US" sz="2400"/>
              <a:t> trials was positive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en-US" sz="2400"/>
          </a:p>
          <a:p>
            <a:pPr>
              <a:lnSpc>
                <a:spcPct val="80000"/>
              </a:lnSpc>
            </a:pPr>
            <a:r>
              <a:rPr lang="en-US" sz="2800"/>
              <a:t>Pooled data showed reduction in total mortality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50% in nonrandomized trials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20% in randomized trials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013" y="182563"/>
            <a:ext cx="8916987" cy="650875"/>
          </a:xfrm>
        </p:spPr>
        <p:txBody>
          <a:bodyPr/>
          <a:lstStyle/>
          <a:p>
            <a:r>
              <a:rPr lang="en-US"/>
              <a:t>Randomized vs. Nonrandomized Trials</a:t>
            </a:r>
          </a:p>
        </p:txBody>
      </p:sp>
      <p:sp>
        <p:nvSpPr>
          <p:cNvPr id="1771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14350" y="1216025"/>
            <a:ext cx="7989888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Portacaval shunt operation for pts with portal hypertension from cirrhosis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34 / 47 </a:t>
            </a:r>
            <a:r>
              <a:rPr lang="en-US" sz="2000">
                <a:solidFill>
                  <a:srgbClr val="FF3300"/>
                </a:solidFill>
              </a:rPr>
              <a:t>(72%)</a:t>
            </a:r>
            <a:r>
              <a:rPr lang="en-US" sz="2000"/>
              <a:t> nonrandomized trials were positive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1 in 4 </a:t>
            </a:r>
            <a:r>
              <a:rPr lang="en-US" sz="2000">
                <a:solidFill>
                  <a:srgbClr val="FF3300"/>
                </a:solidFill>
              </a:rPr>
              <a:t>(25%)</a:t>
            </a:r>
            <a:r>
              <a:rPr lang="en-US" sz="2000"/>
              <a:t> randomized trials was positive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000"/>
          </a:p>
          <a:p>
            <a:pPr>
              <a:lnSpc>
                <a:spcPct val="90000"/>
              </a:lnSpc>
            </a:pPr>
            <a:r>
              <a:rPr lang="en-US" sz="2400"/>
              <a:t>Various treatments after MI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43 nonrandomized trials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58% of the trials had imbalance in at least 1 baseline var.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FF3300"/>
                </a:solidFill>
              </a:rPr>
              <a:t>58% had positive results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57 trials with blinded randomization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14% of the trials had imbalance in at least 1 baseline var.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FF3300"/>
                </a:solidFill>
              </a:rPr>
              <a:t>9% trials were positive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45 trials with randomization but unblinded control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28% of the trials had imbalance in at least 1 baseline var.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rgbClr val="FF3300"/>
                </a:solidFill>
              </a:rPr>
              <a:t>24% trials were positive</a:t>
            </a:r>
          </a:p>
          <a:p>
            <a:pPr lvl="1">
              <a:lnSpc>
                <a:spcPct val="90000"/>
              </a:lnSpc>
            </a:pPr>
            <a:endParaRPr lang="en-US" sz="2400">
              <a:solidFill>
                <a:srgbClr val="FF3300"/>
              </a:solidFill>
            </a:endParaRPr>
          </a:p>
          <a:p>
            <a:pPr lvl="1"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279400" y="228600"/>
            <a:ext cx="8559800" cy="838200"/>
          </a:xfrm>
        </p:spPr>
        <p:txBody>
          <a:bodyPr/>
          <a:lstStyle/>
          <a:p>
            <a:r>
              <a:rPr lang="en-US" sz="3200"/>
              <a:t>Objections to the Use of Randomized Control</a:t>
            </a:r>
          </a:p>
        </p:txBody>
      </p:sp>
      <p:sp>
        <p:nvSpPr>
          <p:cNvPr id="1781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Not ethical. May deprive a patient from receiving a new and better therapy</a:t>
            </a:r>
          </a:p>
          <a:p>
            <a:r>
              <a:rPr lang="en-US"/>
              <a:t>Patient/physician not knowing what treatment the patient will get Uncertainly causes anxiety</a:t>
            </a:r>
          </a:p>
          <a:p>
            <a:r>
              <a:rPr lang="en-US"/>
              <a:t>Not efficient.  Enrolling more patients in the randomized study.</a:t>
            </a:r>
          </a:p>
          <a:p>
            <a:pPr lvl="1">
              <a:buClr>
                <a:srgbClr val="FF3300"/>
              </a:buClr>
            </a:pPr>
            <a:r>
              <a:rPr lang="en-US">
                <a:solidFill>
                  <a:srgbClr val="FF3300"/>
                </a:solidFill>
              </a:rPr>
              <a:t>How many more?  (2x?,  4x?)</a:t>
            </a:r>
          </a:p>
          <a:p>
            <a:r>
              <a:rPr lang="en-US"/>
              <a:t>May result in slow accrual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Case-Control Study</a:t>
            </a:r>
          </a:p>
        </p:txBody>
      </p:sp>
      <p:sp>
        <p:nvSpPr>
          <p:cNvPr id="18125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8488" y="1266825"/>
            <a:ext cx="8377237" cy="2533650"/>
          </a:xfrm>
        </p:spPr>
        <p:txBody>
          <a:bodyPr/>
          <a:lstStyle/>
          <a:p>
            <a:r>
              <a:rPr lang="en-US" sz="2400"/>
              <a:t>Widely used in epidemiology studies</a:t>
            </a:r>
          </a:p>
          <a:p>
            <a:r>
              <a:rPr lang="en-US" sz="2400"/>
              <a:t>Study the association between exposure and disease, e.g.: smoking and lung cancer</a:t>
            </a:r>
          </a:p>
          <a:p>
            <a:r>
              <a:rPr lang="en-US" sz="2400"/>
              <a:t>Identify cases, find matching controls, measure prior exposures, form a 2x2 table, compute odds ratio (OR)</a:t>
            </a:r>
          </a:p>
          <a:p>
            <a:endParaRPr lang="en-US" sz="2400"/>
          </a:p>
        </p:txBody>
      </p:sp>
      <p:grpSp>
        <p:nvGrpSpPr>
          <p:cNvPr id="181271" name="Group 23"/>
          <p:cNvGrpSpPr>
            <a:grpSpLocks/>
          </p:cNvGrpSpPr>
          <p:nvPr/>
        </p:nvGrpSpPr>
        <p:grpSpPr bwMode="auto">
          <a:xfrm>
            <a:off x="1455738" y="3551238"/>
            <a:ext cx="3571875" cy="1998662"/>
            <a:chOff x="917" y="2237"/>
            <a:chExt cx="2250" cy="1259"/>
          </a:xfrm>
        </p:grpSpPr>
        <p:sp>
          <p:nvSpPr>
            <p:cNvPr id="181253" name="Rectangle 5"/>
            <p:cNvSpPr>
              <a:spLocks noChangeArrowheads="1"/>
            </p:cNvSpPr>
            <p:nvPr/>
          </p:nvSpPr>
          <p:spPr bwMode="auto">
            <a:xfrm>
              <a:off x="2116" y="2237"/>
              <a:ext cx="775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Times" pitchFamily="18" charset="0"/>
                </a:rPr>
                <a:t> exposure</a:t>
              </a:r>
            </a:p>
            <a:p>
              <a:pPr eaLnBrk="0" hangingPunct="0"/>
              <a:r>
                <a:rPr lang="en-US" sz="2000" b="1">
                  <a:latin typeface="Times" pitchFamily="18" charset="0"/>
                </a:rPr>
                <a:t>  </a:t>
              </a:r>
              <a:r>
                <a:rPr lang="en-US" sz="2000" b="1">
                  <a:latin typeface="Symbol" pitchFamily="18" charset="2"/>
                </a:rPr>
                <a:t>- </a:t>
              </a:r>
              <a:r>
                <a:rPr lang="en-US" sz="2000" b="1">
                  <a:latin typeface="Times" pitchFamily="18" charset="0"/>
                </a:rPr>
                <a:t>         +</a:t>
              </a:r>
            </a:p>
          </p:txBody>
        </p:sp>
        <p:sp>
          <p:nvSpPr>
            <p:cNvPr id="181254" name="Text Box 6"/>
            <p:cNvSpPr txBox="1">
              <a:spLocks noChangeArrowheads="1"/>
            </p:cNvSpPr>
            <p:nvPr/>
          </p:nvSpPr>
          <p:spPr bwMode="auto">
            <a:xfrm>
              <a:off x="1590" y="2753"/>
              <a:ext cx="384" cy="69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latin typeface="Symbol" pitchFamily="18" charset="2"/>
                </a:rPr>
                <a:t>-</a:t>
              </a:r>
            </a:p>
            <a:p>
              <a:pPr eaLnBrk="0" hangingPunct="0"/>
              <a:endParaRPr lang="en-US" sz="1800" b="1">
                <a:latin typeface="Times" pitchFamily="18" charset="0"/>
              </a:endParaRPr>
            </a:p>
            <a:p>
              <a:pPr eaLnBrk="0" hangingPunct="0"/>
              <a:r>
                <a:rPr lang="en-US" b="1">
                  <a:latin typeface="Times" pitchFamily="18" charset="0"/>
                </a:rPr>
                <a:t>+</a:t>
              </a:r>
            </a:p>
          </p:txBody>
        </p:sp>
        <p:sp>
          <p:nvSpPr>
            <p:cNvPr id="181255" name="Rectangle 7"/>
            <p:cNvSpPr>
              <a:spLocks noChangeArrowheads="1"/>
            </p:cNvSpPr>
            <p:nvPr/>
          </p:nvSpPr>
          <p:spPr bwMode="auto">
            <a:xfrm>
              <a:off x="917" y="2977"/>
              <a:ext cx="595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Times" pitchFamily="18" charset="0"/>
                </a:rPr>
                <a:t>disease</a:t>
              </a:r>
            </a:p>
          </p:txBody>
        </p:sp>
        <p:sp>
          <p:nvSpPr>
            <p:cNvPr id="181256" name="Rectangle 8"/>
            <p:cNvSpPr>
              <a:spLocks noChangeArrowheads="1"/>
            </p:cNvSpPr>
            <p:nvPr/>
          </p:nvSpPr>
          <p:spPr bwMode="auto">
            <a:xfrm>
              <a:off x="1919" y="2728"/>
              <a:ext cx="1248" cy="7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 eaLnBrk="0" hangingPunct="0"/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  <a:p>
              <a:pPr algn="ctr"/>
              <a:endParaRPr lang="en-US"/>
            </a:p>
          </p:txBody>
        </p:sp>
        <p:sp>
          <p:nvSpPr>
            <p:cNvPr id="181257" name="Rectangle 9"/>
            <p:cNvSpPr>
              <a:spLocks noChangeArrowheads="1"/>
            </p:cNvSpPr>
            <p:nvPr/>
          </p:nvSpPr>
          <p:spPr bwMode="auto">
            <a:xfrm>
              <a:off x="1940" y="2824"/>
              <a:ext cx="3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         a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81258" name="Rectangle 10"/>
            <p:cNvSpPr>
              <a:spLocks noChangeArrowheads="1"/>
            </p:cNvSpPr>
            <p:nvPr/>
          </p:nvSpPr>
          <p:spPr bwMode="auto">
            <a:xfrm>
              <a:off x="2588" y="2824"/>
              <a:ext cx="27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       b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81259" name="Rectangle 11"/>
            <p:cNvSpPr>
              <a:spLocks noChangeArrowheads="1"/>
            </p:cNvSpPr>
            <p:nvPr/>
          </p:nvSpPr>
          <p:spPr bwMode="auto">
            <a:xfrm>
              <a:off x="2193" y="2728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0" name="Line 12"/>
            <p:cNvSpPr>
              <a:spLocks noChangeShapeType="1"/>
            </p:cNvSpPr>
            <p:nvPr/>
          </p:nvSpPr>
          <p:spPr bwMode="auto">
            <a:xfrm>
              <a:off x="2193" y="2728"/>
              <a:ext cx="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1" name="Line 13"/>
            <p:cNvSpPr>
              <a:spLocks noChangeShapeType="1"/>
            </p:cNvSpPr>
            <p:nvPr/>
          </p:nvSpPr>
          <p:spPr bwMode="auto">
            <a:xfrm>
              <a:off x="2196" y="2728"/>
              <a:ext cx="1" cy="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2" name="Rectangle 14"/>
            <p:cNvSpPr>
              <a:spLocks noChangeArrowheads="1"/>
            </p:cNvSpPr>
            <p:nvPr/>
          </p:nvSpPr>
          <p:spPr bwMode="auto">
            <a:xfrm>
              <a:off x="2193" y="2728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3" name="Line 15"/>
            <p:cNvSpPr>
              <a:spLocks noChangeShapeType="1"/>
            </p:cNvSpPr>
            <p:nvPr/>
          </p:nvSpPr>
          <p:spPr bwMode="auto">
            <a:xfrm>
              <a:off x="2193" y="2728"/>
              <a:ext cx="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4" name="Rectangle 16"/>
            <p:cNvSpPr>
              <a:spLocks noChangeArrowheads="1"/>
            </p:cNvSpPr>
            <p:nvPr/>
          </p:nvSpPr>
          <p:spPr bwMode="auto">
            <a:xfrm>
              <a:off x="1940" y="3208"/>
              <a:ext cx="323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         c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81265" name="Rectangle 17"/>
            <p:cNvSpPr>
              <a:spLocks noChangeArrowheads="1"/>
            </p:cNvSpPr>
            <p:nvPr/>
          </p:nvSpPr>
          <p:spPr bwMode="auto">
            <a:xfrm>
              <a:off x="2588" y="3208"/>
              <a:ext cx="277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       d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81266" name="Rectangle 18"/>
            <p:cNvSpPr>
              <a:spLocks noChangeArrowheads="1"/>
            </p:cNvSpPr>
            <p:nvPr/>
          </p:nvSpPr>
          <p:spPr bwMode="auto">
            <a:xfrm>
              <a:off x="2541" y="2728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1267" name="Line 19"/>
            <p:cNvSpPr>
              <a:spLocks noChangeShapeType="1"/>
            </p:cNvSpPr>
            <p:nvPr/>
          </p:nvSpPr>
          <p:spPr bwMode="auto">
            <a:xfrm>
              <a:off x="2543" y="2728"/>
              <a:ext cx="0" cy="7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8" name="Line 20"/>
            <p:cNvSpPr>
              <a:spLocks noChangeShapeType="1"/>
            </p:cNvSpPr>
            <p:nvPr/>
          </p:nvSpPr>
          <p:spPr bwMode="auto">
            <a:xfrm>
              <a:off x="1919" y="3112"/>
              <a:ext cx="12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1269" name="Rectangle 21"/>
            <p:cNvSpPr>
              <a:spLocks noChangeArrowheads="1"/>
            </p:cNvSpPr>
            <p:nvPr/>
          </p:nvSpPr>
          <p:spPr bwMode="auto">
            <a:xfrm>
              <a:off x="1919" y="2728"/>
              <a:ext cx="1248" cy="7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81270" name="Text Box 22"/>
          <p:cNvSpPr txBox="1">
            <a:spLocks noChangeArrowheads="1"/>
          </p:cNvSpPr>
          <p:nvPr/>
        </p:nvSpPr>
        <p:spPr bwMode="auto">
          <a:xfrm>
            <a:off x="749300" y="5872163"/>
            <a:ext cx="4579938" cy="14430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/>
              <a:t>  Suitable for rare diseases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/>
              <a:t>  Not a clinical trial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81272" name="Text Box 24"/>
          <p:cNvSpPr txBox="1">
            <a:spLocks noChangeArrowheads="1"/>
          </p:cNvSpPr>
          <p:nvPr/>
        </p:nvSpPr>
        <p:spPr bwMode="auto">
          <a:xfrm>
            <a:off x="5605463" y="4332288"/>
            <a:ext cx="2946400" cy="10048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OR = [a/c]/[b/d] </a:t>
            </a:r>
          </a:p>
          <a:p>
            <a:pPr>
              <a:spcBef>
                <a:spcPct val="50000"/>
              </a:spcBef>
            </a:pPr>
            <a:r>
              <a:rPr lang="en-US"/>
              <a:t>     = (ad)/(bc)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1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270" grpId="0" autoUpdateAnimBg="0"/>
      <p:bldP spid="181272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Nonrandomized Concurrent Control Studies</a:t>
            </a:r>
          </a:p>
        </p:txBody>
      </p:sp>
      <p:sp>
        <p:nvSpPr>
          <p:cNvPr id="182275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0263" y="1260475"/>
            <a:ext cx="77724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E.g.: compare survival between 2 institutions using 2 surgical procedures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Advantage: no randomization needed: surgeons use familiar procedure perceived as the best; pts know what to get. Simple, reduce the cost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Disadvantage: intervention and control groups are not strictly comparable</a:t>
            </a:r>
          </a:p>
          <a:p>
            <a:pPr>
              <a:lnSpc>
                <a:spcPct val="90000"/>
              </a:lnSpc>
            </a:pPr>
            <a:r>
              <a:rPr lang="en-US" sz="2800"/>
              <a:t>When there is a difference, how to attribute the difference? To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Surgical procedures?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Institution factors?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Different patient populations?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Historical Controls / Databases</a:t>
            </a:r>
          </a:p>
        </p:txBody>
      </p:sp>
      <p:sp>
        <p:nvSpPr>
          <p:cNvPr id="1843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4838" y="1244600"/>
            <a:ext cx="77724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No participants should be deprived of the chance to receive new therapy</a:t>
            </a:r>
          </a:p>
          <a:p>
            <a:pPr>
              <a:lnSpc>
                <a:spcPct val="90000"/>
              </a:lnSpc>
            </a:pPr>
            <a:r>
              <a:rPr lang="en-US" sz="2800"/>
              <a:t>More efficient, less N, shorter time to complete, more economical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Prone to selection bias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Prone to evaluation bias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Prone to time trend difference (e.g. decrease trend in heart disease, stage shift)</a:t>
            </a:r>
          </a:p>
          <a:p>
            <a:pPr>
              <a:lnSpc>
                <a:spcPct val="90000"/>
              </a:lnSpc>
            </a:pPr>
            <a:r>
              <a:rPr lang="en-US" sz="2800"/>
              <a:t>When computerized databases are well constructed, HC may be less prone to bias if the control groups are properly chosen.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>
          <a:xfrm>
            <a:off x="579438" y="147638"/>
            <a:ext cx="8229600" cy="604837"/>
          </a:xfrm>
        </p:spPr>
        <p:txBody>
          <a:bodyPr/>
          <a:lstStyle/>
          <a:p>
            <a:r>
              <a:rPr lang="en-US"/>
              <a:t>Cross-over Designs</a:t>
            </a:r>
          </a:p>
        </p:txBody>
      </p:sp>
      <p:sp>
        <p:nvSpPr>
          <p:cNvPr id="18534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90563" y="750888"/>
            <a:ext cx="8453437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Two-period cross-over design: Participants are randomized to receive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 – washout period – B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B – washout period – A</a:t>
            </a:r>
          </a:p>
          <a:p>
            <a:pPr>
              <a:lnSpc>
                <a:spcPct val="90000"/>
              </a:lnSpc>
            </a:pPr>
            <a:r>
              <a:rPr lang="en-US" sz="2800"/>
              <a:t>Advantage: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More efficient, pt serves as own control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(2.4 times savings in 59 trials)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Everyone receives both tx</a:t>
            </a:r>
          </a:p>
          <a:p>
            <a:pPr>
              <a:lnSpc>
                <a:spcPct val="90000"/>
              </a:lnSpc>
            </a:pPr>
            <a:r>
              <a:rPr lang="en-US" sz="2800"/>
              <a:t>Based on the assumptions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carry over effect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drug interaction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period effect (time effect)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Pt returned to the same baseline status after the first intervention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treatment-period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61938"/>
            <a:ext cx="8229600" cy="636587"/>
          </a:xfrm>
          <a:noFill/>
          <a:ln/>
        </p:spPr>
        <p:txBody>
          <a:bodyPr lIns="92075" tIns="46037" rIns="92075" bIns="46037"/>
          <a:lstStyle/>
          <a:p>
            <a:pPr algn="ctr"/>
            <a:r>
              <a:rPr lang="en-US"/>
              <a:t>Factorial Design</a:t>
            </a:r>
            <a:endParaRPr lang="en-US" b="1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228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1"/>
          </p:nvPr>
        </p:nvSpPr>
        <p:spPr>
          <a:xfrm>
            <a:off x="1482725" y="2149475"/>
            <a:ext cx="3165475" cy="646113"/>
          </a:xfrm>
          <a:noFill/>
          <a:ln/>
        </p:spPr>
        <p:txBody>
          <a:bodyPr lIns="92075" tIns="46037" rIns="92075" bIns="46037"/>
          <a:lstStyle/>
          <a:p>
            <a:pPr lvl="1">
              <a:lnSpc>
                <a:spcPct val="90000"/>
              </a:lnSpc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ATBC  Trial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2000" b="1" dirty="0"/>
              <a:t>(same endpoint)</a:t>
            </a:r>
          </a:p>
        </p:txBody>
      </p:sp>
      <p:sp>
        <p:nvSpPr>
          <p:cNvPr id="122884" name="Rectangle 4" descr="Rectangle: Click to edit Master text styles&#10;Second level&#10;Third level&#10;Fourth level&#10;Fifth level"/>
          <p:cNvSpPr>
            <a:spLocks noGrp="1" noChangeArrowheads="1"/>
          </p:cNvSpPr>
          <p:nvPr>
            <p:ph type="body" sz="half" idx="2"/>
          </p:nvPr>
        </p:nvSpPr>
        <p:spPr>
          <a:xfrm>
            <a:off x="5321300" y="2149475"/>
            <a:ext cx="3352800" cy="554038"/>
          </a:xfrm>
          <a:noFill/>
          <a:ln/>
        </p:spPr>
        <p:txBody>
          <a:bodyPr lIns="92075" tIns="46037" rIns="92075" bIns="46037"/>
          <a:lstStyle/>
          <a:p>
            <a:pPr lvl="1">
              <a:lnSpc>
                <a:spcPct val="90000"/>
              </a:lnSpc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PHS Trial</a:t>
            </a:r>
          </a:p>
          <a:p>
            <a:pPr lvl="1">
              <a:lnSpc>
                <a:spcPct val="90000"/>
              </a:lnSpc>
              <a:buClr>
                <a:schemeClr val="tx2"/>
              </a:buClr>
              <a:buFont typeface="Wingdings" pitchFamily="2" charset="2"/>
              <a:buNone/>
            </a:pPr>
            <a:r>
              <a:rPr lang="en-US" sz="20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(different endpoints)</a:t>
            </a:r>
          </a:p>
        </p:txBody>
      </p:sp>
      <p:sp>
        <p:nvSpPr>
          <p:cNvPr id="122887" name="Rectangle 7"/>
          <p:cNvSpPr>
            <a:spLocks noChangeArrowheads="1"/>
          </p:cNvSpPr>
          <p:nvPr/>
        </p:nvSpPr>
        <p:spPr bwMode="auto">
          <a:xfrm>
            <a:off x="6243638" y="4779963"/>
            <a:ext cx="11112" cy="63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889" name="Rectangle 9"/>
          <p:cNvSpPr>
            <a:spLocks noChangeArrowheads="1"/>
          </p:cNvSpPr>
          <p:nvPr/>
        </p:nvSpPr>
        <p:spPr bwMode="auto">
          <a:xfrm>
            <a:off x="8228013" y="4779963"/>
            <a:ext cx="12700" cy="6350"/>
          </a:xfrm>
          <a:prstGeom prst="rect">
            <a:avLst/>
          </a:prstGeom>
          <a:solidFill>
            <a:srgbClr val="00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22903" name="Group 23"/>
          <p:cNvGrpSpPr>
            <a:grpSpLocks/>
          </p:cNvGrpSpPr>
          <p:nvPr/>
        </p:nvGrpSpPr>
        <p:grpSpPr bwMode="auto">
          <a:xfrm>
            <a:off x="4664075" y="3263900"/>
            <a:ext cx="3505200" cy="2149475"/>
            <a:chOff x="2976" y="2054"/>
            <a:chExt cx="2208" cy="1354"/>
          </a:xfrm>
        </p:grpSpPr>
        <p:sp>
          <p:nvSpPr>
            <p:cNvPr id="122904" name="Rectangle 24"/>
            <p:cNvSpPr>
              <a:spLocks noChangeArrowheads="1"/>
            </p:cNvSpPr>
            <p:nvPr/>
          </p:nvSpPr>
          <p:spPr bwMode="auto">
            <a:xfrm>
              <a:off x="2976" y="2880"/>
              <a:ext cx="63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Times" pitchFamily="18" charset="0"/>
                </a:rPr>
                <a:t>Aspirin</a:t>
              </a:r>
            </a:p>
          </p:txBody>
        </p:sp>
        <p:sp>
          <p:nvSpPr>
            <p:cNvPr id="122905" name="Rectangle 25"/>
            <p:cNvSpPr>
              <a:spLocks noChangeArrowheads="1"/>
            </p:cNvSpPr>
            <p:nvPr/>
          </p:nvSpPr>
          <p:spPr bwMode="auto">
            <a:xfrm>
              <a:off x="4010" y="2054"/>
              <a:ext cx="98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b="1" dirty="0">
                  <a:latin typeface="Symbol" pitchFamily="18" charset="2"/>
                </a:rPr>
                <a:t>b</a:t>
              </a:r>
              <a:r>
                <a:rPr lang="en-US" b="1" dirty="0">
                  <a:latin typeface="Times" pitchFamily="18" charset="0"/>
                </a:rPr>
                <a:t>-carotene</a:t>
              </a:r>
            </a:p>
            <a:p>
              <a:pPr eaLnBrk="0" hangingPunct="0"/>
              <a:r>
                <a:rPr lang="en-US" b="1" dirty="0">
                  <a:latin typeface="Times" pitchFamily="18" charset="0"/>
                </a:rPr>
                <a:t>  </a:t>
              </a:r>
              <a:r>
                <a:rPr lang="en-US" b="1" dirty="0">
                  <a:latin typeface="Symbol" pitchFamily="18" charset="2"/>
                </a:rPr>
                <a:t>- </a:t>
              </a:r>
              <a:r>
                <a:rPr lang="en-US" b="1" dirty="0">
                  <a:latin typeface="Times" pitchFamily="18" charset="0"/>
                </a:rPr>
                <a:t>         +</a:t>
              </a:r>
            </a:p>
          </p:txBody>
        </p:sp>
        <p:sp>
          <p:nvSpPr>
            <p:cNvPr id="122906" name="Text Box 26"/>
            <p:cNvSpPr txBox="1">
              <a:spLocks noChangeArrowheads="1"/>
            </p:cNvSpPr>
            <p:nvPr/>
          </p:nvSpPr>
          <p:spPr bwMode="auto">
            <a:xfrm>
              <a:off x="3696" y="2736"/>
              <a:ext cx="240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latin typeface="Symbol" pitchFamily="18" charset="2"/>
                </a:rPr>
                <a:t>-</a:t>
              </a:r>
            </a:p>
            <a:p>
              <a:pPr eaLnBrk="0" hangingPunct="0"/>
              <a:r>
                <a:rPr lang="en-US" b="1">
                  <a:latin typeface="Times" pitchFamily="18" charset="0"/>
                </a:rPr>
                <a:t>+</a:t>
              </a:r>
            </a:p>
          </p:txBody>
        </p:sp>
        <p:sp>
          <p:nvSpPr>
            <p:cNvPr id="122907" name="Rectangle 27"/>
            <p:cNvSpPr>
              <a:spLocks noChangeArrowheads="1"/>
            </p:cNvSpPr>
            <p:nvPr/>
          </p:nvSpPr>
          <p:spPr bwMode="auto">
            <a:xfrm>
              <a:off x="3936" y="2640"/>
              <a:ext cx="1248" cy="7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08" name="Rectangle 28"/>
            <p:cNvSpPr>
              <a:spLocks noChangeArrowheads="1"/>
            </p:cNvSpPr>
            <p:nvPr/>
          </p:nvSpPr>
          <p:spPr bwMode="auto">
            <a:xfrm>
              <a:off x="3984" y="2736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N=5,517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09" name="Rectangle 29"/>
            <p:cNvSpPr>
              <a:spLocks noChangeArrowheads="1"/>
            </p:cNvSpPr>
            <p:nvPr/>
          </p:nvSpPr>
          <p:spPr bwMode="auto">
            <a:xfrm>
              <a:off x="4632" y="2736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N=5,517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10" name="Rectangle 30"/>
            <p:cNvSpPr>
              <a:spLocks noChangeArrowheads="1"/>
            </p:cNvSpPr>
            <p:nvPr/>
          </p:nvSpPr>
          <p:spPr bwMode="auto">
            <a:xfrm>
              <a:off x="3984" y="3120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N=5,518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11" name="Rectangle 31"/>
            <p:cNvSpPr>
              <a:spLocks noChangeArrowheads="1"/>
            </p:cNvSpPr>
            <p:nvPr/>
          </p:nvSpPr>
          <p:spPr bwMode="auto">
            <a:xfrm>
              <a:off x="4632" y="3120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N=5,519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12" name="Rectangle 32"/>
            <p:cNvSpPr>
              <a:spLocks noChangeArrowheads="1"/>
            </p:cNvSpPr>
            <p:nvPr/>
          </p:nvSpPr>
          <p:spPr bwMode="auto">
            <a:xfrm>
              <a:off x="3936" y="2640"/>
              <a:ext cx="1248" cy="7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13" name="Line 33"/>
            <p:cNvSpPr>
              <a:spLocks noChangeShapeType="1"/>
            </p:cNvSpPr>
            <p:nvPr/>
          </p:nvSpPr>
          <p:spPr bwMode="auto">
            <a:xfrm>
              <a:off x="4560" y="2640"/>
              <a:ext cx="0" cy="7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14" name="Line 34"/>
            <p:cNvSpPr>
              <a:spLocks noChangeShapeType="1"/>
            </p:cNvSpPr>
            <p:nvPr/>
          </p:nvSpPr>
          <p:spPr bwMode="auto">
            <a:xfrm>
              <a:off x="3936" y="3024"/>
              <a:ext cx="12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22915" name="Group 35"/>
          <p:cNvGrpSpPr>
            <a:grpSpLocks/>
          </p:cNvGrpSpPr>
          <p:nvPr/>
        </p:nvGrpSpPr>
        <p:grpSpPr bwMode="auto">
          <a:xfrm>
            <a:off x="304800" y="3276600"/>
            <a:ext cx="4119563" cy="2133600"/>
            <a:chOff x="192" y="2064"/>
            <a:chExt cx="2595" cy="1344"/>
          </a:xfrm>
        </p:grpSpPr>
        <p:sp>
          <p:nvSpPr>
            <p:cNvPr id="122916" name="Rectangle 36"/>
            <p:cNvSpPr>
              <a:spLocks noChangeArrowheads="1"/>
            </p:cNvSpPr>
            <p:nvPr/>
          </p:nvSpPr>
          <p:spPr bwMode="auto">
            <a:xfrm>
              <a:off x="1632" y="2064"/>
              <a:ext cx="988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b="1">
                  <a:latin typeface="Symbol" pitchFamily="18" charset="2"/>
                </a:rPr>
                <a:t>b</a:t>
              </a:r>
              <a:r>
                <a:rPr lang="en-US" b="1">
                  <a:latin typeface="Times" pitchFamily="18" charset="0"/>
                </a:rPr>
                <a:t>-carotene</a:t>
              </a:r>
            </a:p>
            <a:p>
              <a:pPr eaLnBrk="0" hangingPunct="0"/>
              <a:r>
                <a:rPr lang="en-US" b="1">
                  <a:latin typeface="Times" pitchFamily="18" charset="0"/>
                </a:rPr>
                <a:t>  </a:t>
              </a:r>
              <a:r>
                <a:rPr lang="en-US" b="1">
                  <a:latin typeface="Symbol" pitchFamily="18" charset="2"/>
                </a:rPr>
                <a:t>- </a:t>
              </a:r>
              <a:r>
                <a:rPr lang="en-US" b="1">
                  <a:latin typeface="Times" pitchFamily="18" charset="0"/>
                </a:rPr>
                <a:t>         +</a:t>
              </a:r>
            </a:p>
          </p:txBody>
        </p:sp>
        <p:sp>
          <p:nvSpPr>
            <p:cNvPr id="122917" name="Text Box 37"/>
            <p:cNvSpPr txBox="1">
              <a:spLocks noChangeArrowheads="1"/>
            </p:cNvSpPr>
            <p:nvPr/>
          </p:nvSpPr>
          <p:spPr bwMode="auto">
            <a:xfrm>
              <a:off x="1248" y="2736"/>
              <a:ext cx="384" cy="518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eaLnBrk="0" hangingPunct="0"/>
              <a:r>
                <a:rPr lang="en-US" b="1">
                  <a:latin typeface="Symbol" pitchFamily="18" charset="2"/>
                </a:rPr>
                <a:t>-</a:t>
              </a:r>
            </a:p>
            <a:p>
              <a:pPr eaLnBrk="0" hangingPunct="0"/>
              <a:r>
                <a:rPr lang="en-US" b="1">
                  <a:latin typeface="Times" pitchFamily="18" charset="0"/>
                </a:rPr>
                <a:t>+</a:t>
              </a:r>
            </a:p>
          </p:txBody>
        </p:sp>
        <p:sp>
          <p:nvSpPr>
            <p:cNvPr id="122918" name="Rectangle 38"/>
            <p:cNvSpPr>
              <a:spLocks noChangeArrowheads="1"/>
            </p:cNvSpPr>
            <p:nvPr/>
          </p:nvSpPr>
          <p:spPr bwMode="auto">
            <a:xfrm>
              <a:off x="192" y="2880"/>
              <a:ext cx="998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7" rIns="92075" bIns="46037">
              <a:spAutoFit/>
            </a:bodyPr>
            <a:lstStyle/>
            <a:p>
              <a:pPr eaLnBrk="0" hangingPunct="0"/>
              <a:r>
                <a:rPr lang="en-US" sz="2000" b="1">
                  <a:latin typeface="Symbol" pitchFamily="18" charset="2"/>
                </a:rPr>
                <a:t>a</a:t>
              </a:r>
              <a:r>
                <a:rPr lang="en-US" sz="2000" b="1">
                  <a:latin typeface="Times" pitchFamily="18" charset="0"/>
                </a:rPr>
                <a:t>-tocopherol</a:t>
              </a:r>
            </a:p>
          </p:txBody>
        </p:sp>
        <p:sp>
          <p:nvSpPr>
            <p:cNvPr id="122919" name="Rectangle 39"/>
            <p:cNvSpPr>
              <a:spLocks noChangeArrowheads="1"/>
            </p:cNvSpPr>
            <p:nvPr/>
          </p:nvSpPr>
          <p:spPr bwMode="auto">
            <a:xfrm>
              <a:off x="1539" y="2640"/>
              <a:ext cx="1248" cy="768"/>
            </a:xfrm>
            <a:prstGeom prst="rect">
              <a:avLst/>
            </a:prstGeom>
            <a:solidFill>
              <a:srgbClr val="FFCCFF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20" name="Rectangle 40"/>
            <p:cNvSpPr>
              <a:spLocks noChangeArrowheads="1"/>
            </p:cNvSpPr>
            <p:nvPr/>
          </p:nvSpPr>
          <p:spPr bwMode="auto">
            <a:xfrm>
              <a:off x="1560" y="2736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N=7,287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21" name="Rectangle 41"/>
            <p:cNvSpPr>
              <a:spLocks noChangeArrowheads="1"/>
            </p:cNvSpPr>
            <p:nvPr/>
          </p:nvSpPr>
          <p:spPr bwMode="auto">
            <a:xfrm>
              <a:off x="2208" y="2736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N=7,282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22" name="Rectangle 42"/>
            <p:cNvSpPr>
              <a:spLocks noChangeArrowheads="1"/>
            </p:cNvSpPr>
            <p:nvPr/>
          </p:nvSpPr>
          <p:spPr bwMode="auto">
            <a:xfrm>
              <a:off x="1813" y="2640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3" name="Line 43"/>
            <p:cNvSpPr>
              <a:spLocks noChangeShapeType="1"/>
            </p:cNvSpPr>
            <p:nvPr/>
          </p:nvSpPr>
          <p:spPr bwMode="auto">
            <a:xfrm>
              <a:off x="1813" y="2640"/>
              <a:ext cx="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4" name="Line 44"/>
            <p:cNvSpPr>
              <a:spLocks noChangeShapeType="1"/>
            </p:cNvSpPr>
            <p:nvPr/>
          </p:nvSpPr>
          <p:spPr bwMode="auto">
            <a:xfrm>
              <a:off x="1816" y="2640"/>
              <a:ext cx="1" cy="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5" name="Rectangle 45"/>
            <p:cNvSpPr>
              <a:spLocks noChangeArrowheads="1"/>
            </p:cNvSpPr>
            <p:nvPr/>
          </p:nvSpPr>
          <p:spPr bwMode="auto">
            <a:xfrm>
              <a:off x="1813" y="2640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6" name="Line 46"/>
            <p:cNvSpPr>
              <a:spLocks noChangeShapeType="1"/>
            </p:cNvSpPr>
            <p:nvPr/>
          </p:nvSpPr>
          <p:spPr bwMode="auto">
            <a:xfrm>
              <a:off x="1813" y="2640"/>
              <a:ext cx="7" cy="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27" name="Rectangle 47"/>
            <p:cNvSpPr>
              <a:spLocks noChangeArrowheads="1"/>
            </p:cNvSpPr>
            <p:nvPr/>
          </p:nvSpPr>
          <p:spPr bwMode="auto">
            <a:xfrm>
              <a:off x="1560" y="3120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N=7,286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28" name="Rectangle 48"/>
            <p:cNvSpPr>
              <a:spLocks noChangeArrowheads="1"/>
            </p:cNvSpPr>
            <p:nvPr/>
          </p:nvSpPr>
          <p:spPr bwMode="auto">
            <a:xfrm>
              <a:off x="2208" y="3120"/>
              <a:ext cx="42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b="1">
                  <a:solidFill>
                    <a:srgbClr val="000000"/>
                  </a:solidFill>
                  <a:latin typeface="Times" pitchFamily="18" charset="0"/>
                </a:rPr>
                <a:t>N=7,278</a:t>
              </a:r>
              <a:endParaRPr lang="en-US" b="1">
                <a:solidFill>
                  <a:srgbClr val="000000"/>
                </a:solidFill>
                <a:latin typeface="Times" pitchFamily="18" charset="0"/>
              </a:endParaRPr>
            </a:p>
          </p:txBody>
        </p:sp>
        <p:sp>
          <p:nvSpPr>
            <p:cNvPr id="122929" name="Rectangle 49"/>
            <p:cNvSpPr>
              <a:spLocks noChangeArrowheads="1"/>
            </p:cNvSpPr>
            <p:nvPr/>
          </p:nvSpPr>
          <p:spPr bwMode="auto">
            <a:xfrm>
              <a:off x="2161" y="2640"/>
              <a:ext cx="7" cy="7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2930" name="Line 50"/>
            <p:cNvSpPr>
              <a:spLocks noChangeShapeType="1"/>
            </p:cNvSpPr>
            <p:nvPr/>
          </p:nvSpPr>
          <p:spPr bwMode="auto">
            <a:xfrm>
              <a:off x="2163" y="2640"/>
              <a:ext cx="0" cy="768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1" name="Line 51"/>
            <p:cNvSpPr>
              <a:spLocks noChangeShapeType="1"/>
            </p:cNvSpPr>
            <p:nvPr/>
          </p:nvSpPr>
          <p:spPr bwMode="auto">
            <a:xfrm>
              <a:off x="1539" y="3024"/>
              <a:ext cx="1248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32" name="Rectangle 52"/>
            <p:cNvSpPr>
              <a:spLocks noChangeArrowheads="1"/>
            </p:cNvSpPr>
            <p:nvPr/>
          </p:nvSpPr>
          <p:spPr bwMode="auto">
            <a:xfrm>
              <a:off x="1539" y="2640"/>
              <a:ext cx="1248" cy="768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2933" name="Line 53"/>
          <p:cNvSpPr>
            <a:spLocks noChangeShapeType="1"/>
          </p:cNvSpPr>
          <p:nvPr/>
        </p:nvSpPr>
        <p:spPr bwMode="auto">
          <a:xfrm>
            <a:off x="304800" y="1371600"/>
            <a:ext cx="83820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934" name="Text Box 54"/>
          <p:cNvSpPr txBox="1">
            <a:spLocks noChangeArrowheads="1"/>
          </p:cNvSpPr>
          <p:nvPr/>
        </p:nvSpPr>
        <p:spPr bwMode="auto">
          <a:xfrm>
            <a:off x="1165225" y="5716588"/>
            <a:ext cx="3297238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Endpoint: Lung cancer rate</a:t>
            </a:r>
          </a:p>
        </p:txBody>
      </p:sp>
      <p:sp>
        <p:nvSpPr>
          <p:cNvPr id="122935" name="Text Box 55"/>
          <p:cNvSpPr txBox="1">
            <a:spLocks noChangeArrowheads="1"/>
          </p:cNvSpPr>
          <p:nvPr/>
        </p:nvSpPr>
        <p:spPr bwMode="auto">
          <a:xfrm>
            <a:off x="4883150" y="5688013"/>
            <a:ext cx="4260850" cy="8540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Endpoint 1: Cardiovascular mortality</a:t>
            </a:r>
          </a:p>
          <a:p>
            <a:pPr>
              <a:spcBef>
                <a:spcPct val="50000"/>
              </a:spcBef>
            </a:pPr>
            <a:r>
              <a:rPr lang="en-US" sz="2000"/>
              <a:t>Endpoint 2: Lung cancer rate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2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884" grpId="0" build="p" autoUpdateAnimBg="0"/>
      <p:bldP spid="122934" grpId="0"/>
      <p:bldP spid="12293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Factorial Design</a:t>
            </a:r>
          </a:p>
        </p:txBody>
      </p:sp>
      <p:sp>
        <p:nvSpPr>
          <p:cNvPr id="1873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Efficient design with (+) or no interaction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2 trials in one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Quantify interaction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Interaction is model and scale dependent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Increase efficiency, decrease toxicity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Pairwise comparisons available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Adjust for multiplicity	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Lose statistical power with (-) interaction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increase toxicity if agents have similar toxicity profile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1: Study Population</a:t>
            </a:r>
          </a:p>
        </p:txBody>
      </p:sp>
      <p:sp>
        <p:nvSpPr>
          <p:cNvPr id="2529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Definition of study population</a:t>
            </a:r>
          </a:p>
          <a:p>
            <a:pPr lvl="1"/>
            <a:r>
              <a:rPr lang="en-US"/>
              <a:t>What is population of interest?</a:t>
            </a:r>
          </a:p>
          <a:p>
            <a:r>
              <a:rPr lang="en-US"/>
              <a:t>Generalization, inference making</a:t>
            </a:r>
          </a:p>
          <a:p>
            <a:pPr lvl="1"/>
            <a:r>
              <a:rPr lang="en-US"/>
              <a:t>What can you say at the end of study?</a:t>
            </a:r>
          </a:p>
          <a:p>
            <a:r>
              <a:rPr lang="en-US"/>
              <a:t>Feasibility, recruitment</a:t>
            </a:r>
          </a:p>
          <a:p>
            <a:pPr lvl="1"/>
            <a:r>
              <a:rPr lang="en-US"/>
              <a:t>What can be done?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Allocation Designs</a:t>
            </a:r>
          </a:p>
        </p:txBody>
      </p:sp>
      <p:sp>
        <p:nvSpPr>
          <p:cNvPr id="188419" name="Rectangle 102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Child and Adolescent Trial for Cardiovascular Health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School is the randomization unit</a:t>
            </a:r>
          </a:p>
          <a:p>
            <a:pPr>
              <a:lnSpc>
                <a:spcPct val="90000"/>
              </a:lnSpc>
            </a:pPr>
            <a:r>
              <a:rPr lang="en-US" sz="2800"/>
              <a:t>Vitamin A in Indian Children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Village is the randomization unit</a:t>
            </a:r>
          </a:p>
          <a:p>
            <a:pPr>
              <a:lnSpc>
                <a:spcPct val="90000"/>
              </a:lnSpc>
            </a:pPr>
            <a:r>
              <a:rPr lang="en-US" sz="2800"/>
              <a:t>Smoking cessation trials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Using school or family as the randomization unit</a:t>
            </a:r>
          </a:p>
          <a:p>
            <a:pPr>
              <a:lnSpc>
                <a:spcPct val="90000"/>
              </a:lnSpc>
            </a:pPr>
            <a:r>
              <a:rPr lang="en-US" sz="2800"/>
              <a:t>Randomization unit is naturally determined. Easier to conduct. Does not require that participants are independent.</a:t>
            </a:r>
          </a:p>
          <a:p>
            <a:pPr>
              <a:lnSpc>
                <a:spcPct val="90000"/>
              </a:lnSpc>
            </a:pPr>
            <a:r>
              <a:rPr lang="en-US" sz="2800"/>
              <a:t>Statistical power may be reduced.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Large Simple Trials</a:t>
            </a:r>
          </a:p>
        </p:txBody>
      </p:sp>
      <p:sp>
        <p:nvSpPr>
          <p:cNvPr id="195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More relevant to the entire population</a:t>
            </a:r>
          </a:p>
          <a:p>
            <a:r>
              <a:rPr lang="en-US" sz="2800"/>
              <a:t>Resolve the problem or imbalance in prognostic factors in small sample even with randomization</a:t>
            </a:r>
          </a:p>
          <a:p>
            <a:r>
              <a:rPr lang="en-US" sz="2800"/>
              <a:t>Applicable to easily administered interventions and easily ascertained outcome</a:t>
            </a:r>
          </a:p>
          <a:p>
            <a:r>
              <a:rPr lang="en-US" sz="2800"/>
              <a:t>Can detect even moderate difference</a:t>
            </a:r>
          </a:p>
          <a:p>
            <a:r>
              <a:rPr lang="en-US" sz="2800"/>
              <a:t>Allow sufficient power to examine secondary objectives such as subset analyses and various interactions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Study Designs</a:t>
            </a:r>
          </a:p>
        </p:txBody>
      </p:sp>
      <p:sp>
        <p:nvSpPr>
          <p:cNvPr id="18944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319088" y="1212850"/>
            <a:ext cx="8686800" cy="544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All vs. None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low fat + high fiber + fruits + vegetables + exercise vs. none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California’s “5 a day-for better health” campaign, (Am. J. Prev. Med. 11:124-131, 1995)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Interventions are naturally grouped together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If it works, sort out the active component(s) later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800"/>
              <a:t>Reciprocal Control Design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smoking cessation vs. healthy diet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Avoid no treatment control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400">
                <a:solidFill>
                  <a:srgbClr val="CC0000"/>
                </a:solidFill>
              </a:rPr>
              <a:t>(Reference: Efficient Designs for Prostate Cancer Chemoprevention, Lee et al., Urology 2001)</a:t>
            </a:r>
          </a:p>
          <a:p>
            <a:pPr>
              <a:lnSpc>
                <a:spcPct val="90000"/>
              </a:lnSpc>
            </a:pPr>
            <a:endParaRPr lang="en-US" sz="28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82000" cy="838200"/>
          </a:xfrm>
        </p:spPr>
        <p:txBody>
          <a:bodyPr/>
          <a:lstStyle/>
          <a:p>
            <a:r>
              <a:rPr lang="en-US"/>
              <a:t>3. The Randomization Process</a:t>
            </a:r>
          </a:p>
        </p:txBody>
      </p:sp>
      <p:sp>
        <p:nvSpPr>
          <p:cNvPr id="22733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SzPct val="65000"/>
            </a:pPr>
            <a:r>
              <a:rPr lang="en-US"/>
              <a:t>Fixed allocation randomization</a:t>
            </a:r>
          </a:p>
          <a:p>
            <a:pPr lvl="1">
              <a:buSzTx/>
              <a:buFontTx/>
              <a:buChar char="•"/>
            </a:pPr>
            <a:r>
              <a:rPr lang="en-US"/>
              <a:t>Simple randomization</a:t>
            </a:r>
          </a:p>
          <a:p>
            <a:pPr lvl="1">
              <a:buSzTx/>
              <a:buFontTx/>
              <a:buChar char="•"/>
            </a:pPr>
            <a:r>
              <a:rPr lang="en-US"/>
              <a:t>Blocked randomization</a:t>
            </a:r>
          </a:p>
          <a:p>
            <a:pPr lvl="1">
              <a:buSzTx/>
              <a:buFontTx/>
              <a:buChar char="•"/>
            </a:pPr>
            <a:r>
              <a:rPr lang="en-US"/>
              <a:t>Stratified randomization</a:t>
            </a:r>
          </a:p>
          <a:p>
            <a:pPr>
              <a:buSzPct val="65000"/>
            </a:pPr>
            <a:r>
              <a:rPr lang="en-US"/>
              <a:t>Adaptive randomization</a:t>
            </a:r>
          </a:p>
          <a:p>
            <a:pPr lvl="1">
              <a:buSzTx/>
              <a:buFontTx/>
              <a:buChar char="•"/>
            </a:pPr>
            <a:r>
              <a:rPr lang="en-US"/>
              <a:t>Baseline adaptive randomization</a:t>
            </a:r>
          </a:p>
          <a:p>
            <a:pPr lvl="1">
              <a:buSzTx/>
              <a:buFontTx/>
              <a:buChar char="•"/>
            </a:pPr>
            <a:r>
              <a:rPr lang="en-US"/>
              <a:t>Response adaptive randomization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7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7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7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27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Point</a:t>
            </a:r>
          </a:p>
        </p:txBody>
      </p:sp>
      <p:sp>
        <p:nvSpPr>
          <p:cNvPr id="2293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Randomization tends to produce study groups comparable with respective to known or unknown risk factors,</a:t>
            </a:r>
          </a:p>
          <a:p>
            <a:r>
              <a:rPr lang="en-US"/>
              <a:t>removes investigator bias in the allocation of participants, and</a:t>
            </a:r>
          </a:p>
          <a:p>
            <a:r>
              <a:rPr lang="en-US"/>
              <a:t>guarantees that statistical tests with have valid significance levels.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73025"/>
            <a:ext cx="8229600" cy="838200"/>
          </a:xfrm>
        </p:spPr>
        <p:txBody>
          <a:bodyPr/>
          <a:lstStyle/>
          <a:p>
            <a:r>
              <a:rPr lang="en-US"/>
              <a:t>Commonly Occurred Bias</a:t>
            </a:r>
          </a:p>
        </p:txBody>
      </p:sp>
      <p:sp>
        <p:nvSpPr>
          <p:cNvPr id="231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866775"/>
            <a:ext cx="85344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/>
              <a:t>Selection bias (allocation bias)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Occurs in non-randomized trials, or when the allocation process is predictable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Solution: proper randomization process</a:t>
            </a:r>
          </a:p>
          <a:p>
            <a:pPr>
              <a:lnSpc>
                <a:spcPct val="90000"/>
              </a:lnSpc>
            </a:pPr>
            <a:r>
              <a:rPr lang="en-US" sz="2000"/>
              <a:t>Accidental bias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Randomization does not achieve balance on risk factors or prognostic variables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Solution: stratification or adaptive randomization</a:t>
            </a:r>
          </a:p>
          <a:p>
            <a:pPr>
              <a:lnSpc>
                <a:spcPct val="90000"/>
              </a:lnSpc>
            </a:pPr>
            <a:r>
              <a:rPr lang="en-US" sz="2000"/>
              <a:t>Evaluation (ascertainment) bias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Bias in evaluating outcome, especially when the tx assignment is known. One group is measured more frequently than another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Solution: study blindness</a:t>
            </a:r>
          </a:p>
          <a:p>
            <a:pPr>
              <a:lnSpc>
                <a:spcPct val="90000"/>
              </a:lnSpc>
            </a:pPr>
            <a:r>
              <a:rPr lang="en-US" sz="2000"/>
              <a:t>Recall bias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In a retrospective study, subjects are asked to recall prior behavior or exposure. Their memory may not be accurate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Solution: do prospective trial instead</a:t>
            </a:r>
          </a:p>
          <a:p>
            <a:pPr>
              <a:lnSpc>
                <a:spcPct val="90000"/>
              </a:lnSpc>
            </a:pPr>
            <a:r>
              <a:rPr lang="en-US" sz="2000"/>
              <a:t>Publication bias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Studies with positive findings (P &lt; 0.05) are more likely to be published.  Results from the literature may be biased. </a:t>
            </a:r>
          </a:p>
          <a:p>
            <a:pPr lvl="1">
              <a:lnSpc>
                <a:spcPct val="90000"/>
              </a:lnSpc>
            </a:pPr>
            <a:r>
              <a:rPr lang="en-US" sz="1800"/>
              <a:t>Solution: Interpret with care.</a:t>
            </a:r>
          </a:p>
          <a:p>
            <a:pPr lvl="1">
              <a:lnSpc>
                <a:spcPct val="90000"/>
              </a:lnSpc>
            </a:pPr>
            <a:endParaRPr lang="en-US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Fixed Allocation Randomization</a:t>
            </a:r>
          </a:p>
        </p:txBody>
      </p:sp>
      <p:sp>
        <p:nvSpPr>
          <p:cNvPr id="2334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8305800" cy="4991100"/>
          </a:xfrm>
        </p:spPr>
        <p:txBody>
          <a:bodyPr/>
          <a:lstStyle/>
          <a:p>
            <a:r>
              <a:rPr lang="en-US" sz="2800"/>
              <a:t>Assign treatment intervention to participants with a fixed, pre-specified probability.</a:t>
            </a:r>
          </a:p>
          <a:p>
            <a:r>
              <a:rPr lang="en-US" sz="2800"/>
              <a:t>Equal allocation</a:t>
            </a:r>
          </a:p>
          <a:p>
            <a:pPr lvl="1"/>
            <a:r>
              <a:rPr lang="en-US" sz="2400"/>
              <a:t>Most efficient design in general</a:t>
            </a:r>
          </a:p>
          <a:p>
            <a:pPr lvl="1"/>
            <a:r>
              <a:rPr lang="en-US" sz="2400"/>
              <a:t>Easy to implement</a:t>
            </a:r>
          </a:p>
          <a:p>
            <a:pPr lvl="1"/>
            <a:r>
              <a:rPr lang="en-US" sz="2400"/>
              <a:t>Consistent with the indifference/equipoise principle</a:t>
            </a:r>
          </a:p>
          <a:p>
            <a:r>
              <a:rPr lang="en-US" sz="2800"/>
              <a:t>Unequal allocation</a:t>
            </a:r>
          </a:p>
          <a:p>
            <a:pPr lvl="1"/>
            <a:r>
              <a:rPr lang="en-US" sz="2400"/>
              <a:t>Allocate more pts in the presumably better treatment group(s)</a:t>
            </a:r>
          </a:p>
          <a:p>
            <a:pPr lvl="1"/>
            <a:r>
              <a:rPr lang="en-US" sz="2400"/>
              <a:t>The loss of efficiency is minimal for changing the allocation ratio from 1:1 to 1:2</a:t>
            </a:r>
          </a:p>
          <a:p>
            <a:pPr>
              <a:buFont typeface="Wingdings" pitchFamily="2" charset="2"/>
              <a:buNone/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 Randomization</a:t>
            </a:r>
          </a:p>
        </p:txBody>
      </p:sp>
      <p:sp>
        <p:nvSpPr>
          <p:cNvPr id="23552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Toss an unbiased coin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Head </a:t>
            </a:r>
            <a:r>
              <a:rPr lang="en-US" sz="2400">
                <a:sym typeface="Wingdings" pitchFamily="2" charset="2"/>
              </a:rPr>
              <a:t> Arm A; Tail  Arm B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No standard procedure for tossing</a:t>
            </a:r>
          </a:p>
          <a:p>
            <a:pPr lvl="1">
              <a:lnSpc>
                <a:spcPct val="90000"/>
              </a:lnSpc>
            </a:pPr>
            <a:r>
              <a:rPr lang="en-US" sz="2400">
                <a:sym typeface="Wingdings" pitchFamily="2" charset="2"/>
              </a:rPr>
              <a:t>If don’t like the result, toss again</a:t>
            </a:r>
          </a:p>
          <a:p>
            <a:pPr>
              <a:lnSpc>
                <a:spcPct val="90000"/>
              </a:lnSpc>
            </a:pPr>
            <a:r>
              <a:rPr lang="en-US" sz="2800"/>
              <a:t>Use a random number table</a:t>
            </a:r>
          </a:p>
          <a:p>
            <a:pPr>
              <a:lnSpc>
                <a:spcPct val="90000"/>
              </a:lnSpc>
            </a:pPr>
            <a:r>
              <a:rPr lang="en-US" sz="2800"/>
              <a:t>For larger studies, use computer’s pseudo-random number generator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Generate </a:t>
            </a:r>
            <a:r>
              <a:rPr lang="en-US" sz="2400" i="1"/>
              <a:t>r</a:t>
            </a:r>
            <a:r>
              <a:rPr lang="en-US" sz="2400"/>
              <a:t>  </a:t>
            </a:r>
            <a:r>
              <a:rPr lang="en-US" sz="4000" baseline="-25000"/>
              <a:t>˜ </a:t>
            </a:r>
            <a:r>
              <a:rPr lang="en-US" sz="2400"/>
              <a:t>Unif(0,1)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To randomize pts into Arm A with probability </a:t>
            </a:r>
            <a:r>
              <a:rPr lang="en-US" sz="2400" i="1"/>
              <a:t>p</a:t>
            </a:r>
            <a:r>
              <a:rPr lang="en-US" sz="2400"/>
              <a:t>, if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  </a:t>
            </a:r>
            <a:r>
              <a:rPr lang="en-US" sz="2400" i="1"/>
              <a:t>r</a:t>
            </a:r>
            <a:r>
              <a:rPr lang="en-US" sz="2400"/>
              <a:t> &lt; </a:t>
            </a:r>
            <a:r>
              <a:rPr lang="en-US" sz="2400" i="1"/>
              <a:t>p</a:t>
            </a:r>
            <a:r>
              <a:rPr lang="en-US" sz="2400"/>
              <a:t> </a:t>
            </a:r>
            <a:r>
              <a:rPr lang="en-US" sz="2400">
                <a:sym typeface="Wingdings" pitchFamily="2" charset="2"/>
              </a:rPr>
              <a:t> Arm A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Can be easily adapted for multiple tx groups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Record the seed of random number generator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sym typeface="Wingdings" pitchFamily="2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>
              <a:sym typeface="Wingdings" pitchFamily="2" charset="2"/>
            </a:endParaRP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Simple Randomization</a:t>
            </a:r>
          </a:p>
        </p:txBody>
      </p:sp>
      <p:sp>
        <p:nvSpPr>
          <p:cNvPr id="237571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Advantage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Easy to implement</a:t>
            </a:r>
          </a:p>
          <a:p>
            <a:pPr>
              <a:lnSpc>
                <a:spcPct val="90000"/>
              </a:lnSpc>
            </a:pPr>
            <a:r>
              <a:rPr lang="en-US" sz="2800"/>
              <a:t>Disadvantage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No guarantee of balanced assignment by the end of the study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Could result in substantial imbalance especially in small studies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N=20, the chance of 60:40 split or worse: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pbinom(8,20,.5) x 2 = 0.252 x 2 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For N=100, the chance of 60:40 split or worse: 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pbinom(40,100,.5) x 2 = 0.028 x 2</a:t>
            </a:r>
          </a:p>
          <a:p>
            <a:pPr>
              <a:lnSpc>
                <a:spcPct val="90000"/>
              </a:lnSpc>
            </a:pPr>
            <a:r>
              <a:rPr lang="en-US" sz="2800"/>
              <a:t>Note: Alternating assignment: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800"/>
              <a:t>	         </a:t>
            </a:r>
            <a:r>
              <a:rPr lang="en-US" sz="2800" i="1"/>
              <a:t>“ABABABABAB”</a:t>
            </a:r>
            <a:r>
              <a:rPr lang="en-US" sz="2800"/>
              <a:t>   is </a:t>
            </a:r>
            <a:r>
              <a:rPr lang="en-US" sz="2800" i="1"/>
              <a:t>not</a:t>
            </a:r>
            <a:r>
              <a:rPr lang="en-US" sz="2800"/>
              <a:t> randomization</a:t>
            </a:r>
          </a:p>
          <a:p>
            <a:pPr lvl="1">
              <a:lnSpc>
                <a:spcPct val="90000"/>
              </a:lnSpc>
            </a:pPr>
            <a:endParaRPr lang="en-US" sz="240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en-US" sz="24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Blocked Randomization</a:t>
            </a:r>
          </a:p>
        </p:txBody>
      </p:sp>
      <p:sp>
        <p:nvSpPr>
          <p:cNvPr id="23961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Random permuted block</a:t>
            </a:r>
          </a:p>
          <a:p>
            <a:pPr lvl="1"/>
            <a:r>
              <a:rPr lang="en-US"/>
              <a:t>With 2 tx and block size 4</a:t>
            </a:r>
          </a:p>
          <a:p>
            <a:pPr lvl="1"/>
            <a:r>
              <a:rPr lang="en-US"/>
              <a:t>ABBA  BABA  ABAB BBAA …</a:t>
            </a:r>
          </a:p>
          <a:p>
            <a:pPr lvl="1"/>
            <a:r>
              <a:rPr lang="en-US"/>
              <a:t>Two ways to generate the list</a:t>
            </a:r>
          </a:p>
          <a:p>
            <a:pPr lvl="2"/>
            <a:r>
              <a:rPr lang="en-US"/>
              <a:t>Permute 6 distinct patterns</a:t>
            </a:r>
          </a:p>
          <a:p>
            <a:pPr lvl="2"/>
            <a:r>
              <a:rPr lang="en-US"/>
              <a:t>Generate r.n. to assign the sequence</a:t>
            </a:r>
          </a:p>
          <a:p>
            <a:pPr lvl="2"/>
            <a:endParaRPr lang="en-US"/>
          </a:p>
          <a:p>
            <a:pPr lvl="1">
              <a:buFont typeface="Wingdings" pitchFamily="2" charset="2"/>
              <a:buNone/>
            </a:pPr>
            <a:r>
              <a:rPr lang="en-US"/>
              <a:t>	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  <p:graphicFrame>
        <p:nvGraphicFramePr>
          <p:cNvPr id="239620" name="Group 4"/>
          <p:cNvGraphicFramePr>
            <a:graphicFrameLocks noGrp="1"/>
          </p:cNvGraphicFramePr>
          <p:nvPr/>
        </p:nvGraphicFramePr>
        <p:xfrm>
          <a:off x="2438400" y="4724400"/>
          <a:ext cx="4343400" cy="1828800"/>
        </p:xfrm>
        <a:graphic>
          <a:graphicData uri="http://schemas.openxmlformats.org/drawingml/2006/table">
            <a:tbl>
              <a:tblPr/>
              <a:tblGrid>
                <a:gridCol w="1447800"/>
                <a:gridCol w="1447800"/>
                <a:gridCol w="1447800"/>
              </a:tblGrid>
              <a:tr h="349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Assignment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Random #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Rank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0.069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0.734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0.867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5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0.312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96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Point</a:t>
            </a:r>
          </a:p>
        </p:txBody>
      </p:sp>
      <p:sp>
        <p:nvSpPr>
          <p:cNvPr id="16179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study population should be defined in advance, stating unambiguous inclusion and exclusion (eligibility) criteria.</a:t>
            </a:r>
          </a:p>
          <a:p>
            <a:r>
              <a:rPr lang="en-US"/>
              <a:t>The impact that these criteria will have on study design, ability to generalize, and participant recruitment must be considered.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838200"/>
          </a:xfrm>
        </p:spPr>
        <p:txBody>
          <a:bodyPr/>
          <a:lstStyle/>
          <a:p>
            <a:r>
              <a:rPr lang="en-US"/>
              <a:t>Properties of Blocked Randomization</a:t>
            </a:r>
          </a:p>
        </p:txBody>
      </p:sp>
      <p:sp>
        <p:nvSpPr>
          <p:cNvPr id="24166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8305800" cy="49911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Balanced assignment is guaranteed up to </a:t>
            </a:r>
            <a:r>
              <a:rPr lang="en-US" sz="2800" i="1">
                <a:solidFill>
                  <a:srgbClr val="CC0000"/>
                </a:solidFill>
              </a:rPr>
              <a:t>b/2</a:t>
            </a:r>
            <a:r>
              <a:rPr lang="en-US" sz="2800">
                <a:solidFill>
                  <a:srgbClr val="CC0000"/>
                </a:solidFill>
              </a:rPr>
              <a:t> </a:t>
            </a:r>
            <a:r>
              <a:rPr lang="en-US" sz="2800"/>
              <a:t> for 2 tx where </a:t>
            </a:r>
            <a:r>
              <a:rPr lang="en-US" sz="2800" i="1">
                <a:solidFill>
                  <a:srgbClr val="CC0000"/>
                </a:solidFill>
              </a:rPr>
              <a:t>b</a:t>
            </a:r>
            <a:r>
              <a:rPr lang="en-US" sz="2800"/>
              <a:t>  is the length of the block.</a:t>
            </a:r>
          </a:p>
          <a:p>
            <a:pPr>
              <a:lnSpc>
                <a:spcPct val="90000"/>
              </a:lnSpc>
            </a:pPr>
            <a:r>
              <a:rPr lang="en-US" sz="2800"/>
              <a:t>More robust to time trend in pt characteristics.</a:t>
            </a:r>
          </a:p>
          <a:p>
            <a:pPr>
              <a:lnSpc>
                <a:spcPct val="90000"/>
              </a:lnSpc>
            </a:pPr>
            <a:r>
              <a:rPr lang="en-US" sz="2800"/>
              <a:t>If the trial is terminated early, tx balance still can be achieved.</a:t>
            </a:r>
          </a:p>
          <a:p>
            <a:pPr>
              <a:lnSpc>
                <a:spcPct val="90000"/>
              </a:lnSpc>
            </a:pPr>
            <a:r>
              <a:rPr lang="en-US" sz="2800"/>
              <a:t>When block size and previous allocation is known, the last pt assignment is not random. Therefore, a block size of 2 is not recommended.</a:t>
            </a:r>
          </a:p>
          <a:p>
            <a:pPr>
              <a:lnSpc>
                <a:spcPct val="90000"/>
              </a:lnSpc>
            </a:pPr>
            <a:r>
              <a:rPr lang="en-US" sz="2800"/>
              <a:t>The size of the block such as 2, 4, 6, 8 can be determined randomly.</a:t>
            </a:r>
          </a:p>
          <a:p>
            <a:pPr>
              <a:lnSpc>
                <a:spcPct val="90000"/>
              </a:lnSpc>
            </a:pPr>
            <a:r>
              <a:rPr lang="en-US" sz="2800"/>
              <a:t>Analysis ignore the block design will be slightly conservative.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Why?</a:t>
            </a:r>
          </a:p>
          <a:p>
            <a:pPr>
              <a:lnSpc>
                <a:spcPct val="90000"/>
              </a:lnSpc>
            </a:pP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Stratified Randomization</a:t>
            </a:r>
          </a:p>
        </p:txBody>
      </p:sp>
      <p:sp>
        <p:nvSpPr>
          <p:cNvPr id="24371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382713"/>
            <a:ext cx="7772400" cy="47037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/>
              <a:t>Stratified by major prognostic or risk factors to achieve balanced allocation within each subgroup.</a:t>
            </a:r>
          </a:p>
          <a:p>
            <a:pPr>
              <a:lnSpc>
                <a:spcPct val="80000"/>
              </a:lnSpc>
            </a:pPr>
            <a:r>
              <a:rPr lang="en-US" sz="2400"/>
              <a:t>Stratified by center for multi-center trials. How to deal with small centers?</a:t>
            </a:r>
          </a:p>
          <a:p>
            <a:pPr>
              <a:lnSpc>
                <a:spcPct val="80000"/>
              </a:lnSpc>
            </a:pPr>
            <a:r>
              <a:rPr lang="en-US" sz="2400"/>
              <a:t>Covariate effect can be prospectively dealt with to increase the study power and reduce the chance of confounding.</a:t>
            </a:r>
          </a:p>
          <a:p>
            <a:pPr>
              <a:lnSpc>
                <a:spcPct val="80000"/>
              </a:lnSpc>
            </a:pPr>
            <a:r>
              <a:rPr lang="en-US" sz="2400"/>
              <a:t>The number of total strata can increase quickly as the number of stratification factors increased. 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E.g.: 3 age groups x 2 genders x 3 smoking gps =   18 strata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How about 10 binary stratfication factors in a N=500 </a:t>
            </a:r>
          </a:p>
          <a:p>
            <a:pPr>
              <a:lnSpc>
                <a:spcPct val="80000"/>
              </a:lnSpc>
            </a:pPr>
            <a:r>
              <a:rPr lang="en-US" sz="2400"/>
              <a:t>Large number of strata can result in sparse cells and/or imbalance </a:t>
            </a:r>
            <a:r>
              <a:rPr lang="en-US" sz="2400">
                <a:sym typeface="Wingdings" pitchFamily="2" charset="2"/>
              </a:rPr>
              <a:t> defeating the purpose of stratification</a:t>
            </a:r>
          </a:p>
          <a:p>
            <a:pPr>
              <a:lnSpc>
                <a:spcPct val="80000"/>
              </a:lnSpc>
            </a:pPr>
            <a:r>
              <a:rPr lang="en-US" sz="2400"/>
              <a:t>Answer?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Limit the number of stratification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Stratified Randomization (cont.)</a:t>
            </a:r>
          </a:p>
        </p:txBody>
      </p:sp>
      <p:sp>
        <p:nvSpPr>
          <p:cNvPr id="2457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46213"/>
            <a:ext cx="7772400" cy="47037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Typically, stratified randomization is used in conjunction with random permuted block.</a:t>
            </a:r>
          </a:p>
          <a:p>
            <a:pPr>
              <a:lnSpc>
                <a:spcPct val="80000"/>
              </a:lnSpc>
            </a:pPr>
            <a:r>
              <a:rPr lang="en-US" sz="2800"/>
              <a:t>Final analysis can be done with or without taking stratification factor(s) into consideration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Without s.f.: simple, more conservative, less efficient if stratification matters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With s.f.: Mantel-Haenszel’s stratified test for contingency tables; stratified log-rank test, more efficient when stratification matters.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Examples: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Simpson’s paradox </a:t>
            </a:r>
          </a:p>
          <a:p>
            <a:pPr lvl="2">
              <a:lnSpc>
                <a:spcPct val="80000"/>
              </a:lnSpc>
            </a:pPr>
            <a:r>
              <a:rPr lang="en-US" sz="2000"/>
              <a:t>smoking x treatment interaction </a:t>
            </a:r>
          </a:p>
          <a:p>
            <a:pPr>
              <a:lnSpc>
                <a:spcPct val="80000"/>
              </a:lnSpc>
            </a:pPr>
            <a:r>
              <a:rPr lang="en-US" sz="2800"/>
              <a:t>Further adjustment can always be achieved by including important covariates.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09600" y="0"/>
            <a:ext cx="8229600" cy="1219200"/>
          </a:xfrm>
        </p:spPr>
        <p:txBody>
          <a:bodyPr/>
          <a:lstStyle/>
          <a:p>
            <a:r>
              <a:rPr lang="en-US" sz="3600"/>
              <a:t>Simpson’s Paradox </a:t>
            </a:r>
            <a:br>
              <a:rPr lang="en-US" sz="3600"/>
            </a:br>
            <a:r>
              <a:rPr lang="en-US" sz="2000">
                <a:solidFill>
                  <a:srgbClr val="990033"/>
                </a:solidFill>
              </a:rPr>
              <a:t>From: ttp://www.math.wustl.edu/~sawyer/s475f05/cmanhen.sas</a:t>
            </a:r>
            <a:r>
              <a:rPr lang="en-US" sz="2000"/>
              <a:t/>
            </a:r>
            <a:br>
              <a:rPr lang="en-US" sz="2000"/>
            </a:br>
            <a:endParaRPr lang="en-US" sz="2000"/>
          </a:p>
        </p:txBody>
      </p:sp>
      <p:graphicFrame>
        <p:nvGraphicFramePr>
          <p:cNvPr id="247811" name="Group 3"/>
          <p:cNvGraphicFramePr>
            <a:graphicFrameLocks noGrp="1"/>
          </p:cNvGraphicFramePr>
          <p:nvPr>
            <p:ph sz="quarter" idx="1"/>
          </p:nvPr>
        </p:nvGraphicFramePr>
        <p:xfrm>
          <a:off x="685800" y="990600"/>
          <a:ext cx="4076700" cy="1608455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Female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90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7837" name="Group 29"/>
          <p:cNvGraphicFramePr>
            <a:graphicFrameLocks noGrp="1"/>
          </p:cNvGraphicFramePr>
          <p:nvPr>
            <p:ph sz="quarter" idx="2"/>
          </p:nvPr>
        </p:nvGraphicFramePr>
        <p:xfrm>
          <a:off x="4914900" y="990600"/>
          <a:ext cx="4076700" cy="1589405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Male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7863" name="Group 55"/>
          <p:cNvGraphicFramePr>
            <a:graphicFrameLocks noGrp="1"/>
          </p:cNvGraphicFramePr>
          <p:nvPr>
            <p:ph sz="quarter" idx="3"/>
          </p:nvPr>
        </p:nvGraphicFramePr>
        <p:xfrm>
          <a:off x="2835275" y="2758119"/>
          <a:ext cx="3814763" cy="1744663"/>
        </p:xfrm>
        <a:graphic>
          <a:graphicData uri="http://schemas.openxmlformats.org/drawingml/2006/table">
            <a:tbl>
              <a:tblPr/>
              <a:tblGrid>
                <a:gridCol w="954088"/>
                <a:gridCol w="954087"/>
                <a:gridCol w="952500"/>
                <a:gridCol w="954088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160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889" name="Rectangle 81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304800" y="4114800"/>
            <a:ext cx="8839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2"/>
              </a:buBlip>
            </a:pPr>
            <a:r>
              <a:rPr lang="en-US" sz="2000"/>
              <a:t>Causes: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Overall result is better in Female than in Male.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Imbalance of the margins. New:Std = 100:300 in Female but 300:100 in Male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Most of pts received Std are Female, which makes Std appears to be better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Most of pts received New are Male, which makes New appears to be worse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2"/>
              </a:buBlip>
            </a:pPr>
            <a:r>
              <a:rPr lang="en-US" sz="2000"/>
              <a:t>Remedies: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Stratified randomization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1800"/>
              <a:t>Use (Cochran) Mantel-Haenszel test for the stratified analysis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2"/>
              </a:buBlip>
            </a:pP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89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609600" y="228600"/>
            <a:ext cx="8229600" cy="762000"/>
          </a:xfrm>
        </p:spPr>
        <p:txBody>
          <a:bodyPr/>
          <a:lstStyle/>
          <a:p>
            <a:r>
              <a:rPr lang="en-US"/>
              <a:t>Covariate x Treatment Interaction</a:t>
            </a:r>
            <a:endParaRPr lang="en-US" sz="2400"/>
          </a:p>
        </p:txBody>
      </p:sp>
      <p:graphicFrame>
        <p:nvGraphicFramePr>
          <p:cNvPr id="248835" name="Group 3"/>
          <p:cNvGraphicFramePr>
            <a:graphicFrameLocks noGrp="1"/>
          </p:cNvGraphicFramePr>
          <p:nvPr>
            <p:ph sz="quarter" idx="1"/>
          </p:nvPr>
        </p:nvGraphicFramePr>
        <p:xfrm>
          <a:off x="685800" y="990600"/>
          <a:ext cx="4076700" cy="1608455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</a:tblGrid>
              <a:tr h="258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Non-smokers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8861" name="Group 29"/>
          <p:cNvGraphicFramePr>
            <a:graphicFrameLocks noGrp="1"/>
          </p:cNvGraphicFramePr>
          <p:nvPr>
            <p:ph sz="quarter" idx="2"/>
          </p:nvPr>
        </p:nvGraphicFramePr>
        <p:xfrm>
          <a:off x="4914900" y="990600"/>
          <a:ext cx="4076700" cy="1589405"/>
        </p:xfrm>
        <a:graphic>
          <a:graphicData uri="http://schemas.openxmlformats.org/drawingml/2006/table">
            <a:tbl>
              <a:tblPr/>
              <a:tblGrid>
                <a:gridCol w="1019175"/>
                <a:gridCol w="1019175"/>
                <a:gridCol w="1019175"/>
                <a:gridCol w="1019175"/>
              </a:tblGrid>
              <a:tr h="2873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Smokers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48887" name="Group 55"/>
          <p:cNvGraphicFramePr>
            <a:graphicFrameLocks noGrp="1"/>
          </p:cNvGraphicFramePr>
          <p:nvPr>
            <p:ph sz="quarter" idx="3"/>
          </p:nvPr>
        </p:nvGraphicFramePr>
        <p:xfrm>
          <a:off x="2835275" y="3033713"/>
          <a:ext cx="3814763" cy="1744663"/>
        </p:xfrm>
        <a:graphic>
          <a:graphicData uri="http://schemas.openxmlformats.org/drawingml/2006/table">
            <a:tbl>
              <a:tblPr/>
              <a:tblGrid>
                <a:gridCol w="954088"/>
                <a:gridCol w="954087"/>
                <a:gridCol w="952500"/>
                <a:gridCol w="954088"/>
              </a:tblGrid>
              <a:tr h="317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Total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86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Impr-oved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Not Impr.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 Impr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New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5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Std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5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50%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8913" name="Rectangle 81" descr="Rectangle: Click to edit Master text styles&#10;Second level&#10;Third level&#10;Fourth level&#10;Fifth level"/>
          <p:cNvSpPr>
            <a:spLocks noChangeArrowheads="1"/>
          </p:cNvSpPr>
          <p:nvPr/>
        </p:nvSpPr>
        <p:spPr bwMode="auto">
          <a:xfrm>
            <a:off x="457200" y="4648200"/>
            <a:ext cx="8839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2"/>
              </a:buBlip>
            </a:pPr>
            <a:r>
              <a:rPr lang="en-US"/>
              <a:t>Causes: 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Smoking x treatment interaction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2"/>
              </a:buBlip>
            </a:pPr>
            <a:r>
              <a:rPr lang="en-US"/>
              <a:t>Remedies: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Stratified randomization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 sz="2000"/>
              <a:t>Model interaction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9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91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check for “randomness”?</a:t>
            </a:r>
          </a:p>
        </p:txBody>
      </p:sp>
      <p:sp>
        <p:nvSpPr>
          <p:cNvPr id="25395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1409700"/>
            <a:ext cx="7942263" cy="5448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Is the sequence “AABAABAB” random with Prob(A)=0.5?</a:t>
            </a:r>
          </a:p>
          <a:p>
            <a:pPr>
              <a:lnSpc>
                <a:spcPct val="90000"/>
              </a:lnSpc>
            </a:pPr>
            <a:r>
              <a:rPr lang="en-US" sz="2400"/>
              <a:t>Is the sequence “AABAAAAA” random with Prob(A)=0.5?</a:t>
            </a:r>
          </a:p>
          <a:p>
            <a:pPr>
              <a:lnSpc>
                <a:spcPct val="90000"/>
              </a:lnSpc>
            </a:pPr>
            <a:r>
              <a:rPr lang="en-US" sz="2400"/>
              <a:t>Test for random number generator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i="1">
                <a:ea typeface="Gulim" pitchFamily="34" charset="-127"/>
              </a:rPr>
              <a:t>Frequency test</a:t>
            </a:r>
            <a:r>
              <a:rPr lang="en-US" altLang="ko-KR" sz="2000">
                <a:ea typeface="Gulim" pitchFamily="34" charset="-127"/>
              </a:rPr>
              <a:t>. Uses the Kolmogorov-Smirnov or the chi-square test to compare the distribution of the set of numbers generated to a uniform distribution.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i="1">
                <a:ea typeface="Gulim" pitchFamily="34" charset="-127"/>
              </a:rPr>
              <a:t>Runs test</a:t>
            </a:r>
            <a:r>
              <a:rPr lang="en-US" altLang="ko-KR" sz="2000">
                <a:ea typeface="Gulim" pitchFamily="34" charset="-127"/>
              </a:rPr>
              <a:t>. Tests the runs up and down or the runs above and below the mean by comparing the actual values to expected values. The statistic for comparison is the chi-square.</a:t>
            </a:r>
          </a:p>
          <a:p>
            <a:pPr lvl="1">
              <a:lnSpc>
                <a:spcPct val="90000"/>
              </a:lnSpc>
            </a:pPr>
            <a:r>
              <a:rPr lang="en-US" altLang="ko-KR" sz="2000" b="1" i="1">
                <a:ea typeface="Gulim" pitchFamily="34" charset="-127"/>
              </a:rPr>
              <a:t>Autocorrelation test</a:t>
            </a:r>
            <a:r>
              <a:rPr lang="en-US" altLang="ko-KR" sz="2000">
                <a:ea typeface="Gulim" pitchFamily="34" charset="-127"/>
              </a:rPr>
              <a:t>. Tests the correlation between numbers and compares the sample correlation to the expected correlation of zero.</a:t>
            </a:r>
          </a:p>
          <a:p>
            <a:pPr>
              <a:lnSpc>
                <a:spcPct val="90000"/>
              </a:lnSpc>
            </a:pPr>
            <a:r>
              <a:rPr lang="en-US" sz="2400"/>
              <a:t>How to check whether the randomization process works or not?</a:t>
            </a:r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Charts</a:t>
            </a:r>
          </a:p>
        </p:txBody>
      </p:sp>
      <p:sp>
        <p:nvSpPr>
          <p:cNvPr id="25497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22325" y="1239838"/>
            <a:ext cx="8321675" cy="12334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Invented by Walter A. Shewhart while working for Bell Labs in the 1920s for process control.</a:t>
            </a:r>
          </a:p>
          <a:p>
            <a:pPr>
              <a:lnSpc>
                <a:spcPct val="90000"/>
              </a:lnSpc>
            </a:pPr>
            <a:r>
              <a:rPr lang="en-US" sz="2400"/>
              <a:t>6-sigma rule: Prob(outside 6 sd)=0.00135 * 2 = 0.0027</a:t>
            </a:r>
          </a:p>
        </p:txBody>
      </p:sp>
      <p:pic>
        <p:nvPicPr>
          <p:cNvPr id="25498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2563" y="2708275"/>
            <a:ext cx="7051675" cy="385286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charts</a:t>
            </a:r>
          </a:p>
        </p:txBody>
      </p:sp>
      <p:sp>
        <p:nvSpPr>
          <p:cNvPr id="256007" name="Rectangle 7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838200" y="4559300"/>
            <a:ext cx="7772400" cy="22987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/>
              <a:t>Use moving average to capture the process over time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Simple moving average: use a fixed window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Cumulative moving average: from time 0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Weighted moving average: e.g., exponential moving average</a:t>
            </a:r>
          </a:p>
        </p:txBody>
      </p:sp>
      <p:pic>
        <p:nvPicPr>
          <p:cNvPr id="25600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000" y="1190625"/>
            <a:ext cx="3362325" cy="336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pic>
        <p:nvPicPr>
          <p:cNvPr id="256006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1888" y="1223963"/>
            <a:ext cx="3362325" cy="336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09550" y="228600"/>
            <a:ext cx="8934450" cy="942975"/>
          </a:xfrm>
        </p:spPr>
        <p:txBody>
          <a:bodyPr/>
          <a:lstStyle/>
          <a:p>
            <a:r>
              <a:rPr lang="en-US" dirty="0"/>
              <a:t>Homework #1 </a:t>
            </a:r>
            <a:r>
              <a:rPr lang="en-US" sz="3200" dirty="0"/>
              <a:t>(due </a:t>
            </a:r>
            <a:r>
              <a:rPr lang="en-US" sz="3200" dirty="0" smtClean="0"/>
              <a:t>Jan </a:t>
            </a:r>
            <a:r>
              <a:rPr lang="en-US" sz="3200" dirty="0" smtClean="0"/>
              <a:t>26)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1800" dirty="0"/>
              <a:t>(10 points, 1 point/question, prefer typed format, please limit the answers to 2 pages)</a:t>
            </a:r>
          </a:p>
        </p:txBody>
      </p:sp>
      <p:sp>
        <p:nvSpPr>
          <p:cNvPr id="10342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422275" y="1203325"/>
            <a:ext cx="7389813" cy="684213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/>
              <a:t>	Using </a:t>
            </a:r>
            <a:r>
              <a:rPr lang="en-US" sz="2000" dirty="0" err="1"/>
              <a:t>PubMed</a:t>
            </a:r>
            <a:r>
              <a:rPr lang="en-US" sz="2000" dirty="0"/>
              <a:t> (http://www.pubmed.gov/), search and identify a clinical trial using a factorial design.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000" dirty="0"/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641350" y="1903413"/>
            <a:ext cx="8502650" cy="49053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Obtain a copy of the entire article (Rice Library, on-line journals, TMC Library or M. D. Anderson Library) and read it. Attach a copy of the article.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Describe the main objective of the trial.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study population?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List the key eligibility criteria.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rationale of using the factorial design?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Briefly describe the study design including randomization and blindness.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sample size? List both the planned (if applicable) and actual sample sizes.  Is the sample size sufficient to achieve the trial objective?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accrual period and what is the accrual rate?  Was the trial terminated early?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What is the main result?  Do you agree with the main conclusion?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sz="1800" dirty="0"/>
              <a:t>Give your general comments on the trial.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#2 </a:t>
            </a:r>
            <a:r>
              <a:rPr lang="en-US" sz="3600" dirty="0"/>
              <a:t>(due </a:t>
            </a:r>
            <a:r>
              <a:rPr lang="en-US" sz="3600" smtClean="0"/>
              <a:t>Jan </a:t>
            </a:r>
            <a:r>
              <a:rPr lang="en-US" sz="3600" smtClean="0"/>
              <a:t>26) </a:t>
            </a:r>
            <a:r>
              <a:rPr lang="en-US" sz="2000" dirty="0"/>
              <a:t>(10 points)</a:t>
            </a:r>
          </a:p>
        </p:txBody>
      </p:sp>
      <p:sp>
        <p:nvSpPr>
          <p:cNvPr id="259075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633983" y="1243584"/>
            <a:ext cx="8389247" cy="5157216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rabicPeriod"/>
            </a:pPr>
            <a:r>
              <a:rPr lang="en-US" sz="2000" dirty="0"/>
              <a:t>With </a:t>
            </a:r>
            <a:r>
              <a:rPr lang="en-US" sz="2000" dirty="0" err="1"/>
              <a:t>Prob</a:t>
            </a:r>
            <a:r>
              <a:rPr lang="en-US" sz="2000" dirty="0"/>
              <a:t>(</a:t>
            </a:r>
            <a:r>
              <a:rPr lang="en-US" sz="2000" dirty="0" err="1"/>
              <a:t>Tx</a:t>
            </a:r>
            <a:r>
              <a:rPr lang="en-US" sz="2000" dirty="0"/>
              <a:t>=1)=</a:t>
            </a:r>
            <a:r>
              <a:rPr lang="en-US" sz="2000" dirty="0" err="1"/>
              <a:t>Prob</a:t>
            </a:r>
            <a:r>
              <a:rPr lang="en-US" sz="2000" dirty="0"/>
              <a:t>(</a:t>
            </a:r>
            <a:r>
              <a:rPr lang="en-US" sz="2000" dirty="0" err="1"/>
              <a:t>Tx</a:t>
            </a:r>
            <a:r>
              <a:rPr lang="en-US" sz="2000" dirty="0"/>
              <a:t>=2)=0.5, generate a sequence of 40 random treatment </a:t>
            </a:r>
            <a:r>
              <a:rPr lang="en-US" sz="2000" dirty="0" smtClean="0"/>
              <a:t>assignments (N=40).  Please attach the computer codes for all problems.</a:t>
            </a:r>
            <a:endParaRPr lang="en-US" sz="2000" dirty="0"/>
          </a:p>
          <a:p>
            <a:pPr marL="990600" lvl="1" indent="-5334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lphaLcParenR"/>
            </a:pPr>
            <a:r>
              <a:rPr lang="en-US" sz="1800" dirty="0"/>
              <a:t>use simple randomization.</a:t>
            </a:r>
          </a:p>
          <a:p>
            <a:pPr marL="990600" lvl="1" indent="-5334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lphaLcParenR"/>
            </a:pPr>
            <a:r>
              <a:rPr lang="en-US" sz="1800" dirty="0"/>
              <a:t>use random permutated block randomization with a block size of </a:t>
            </a:r>
            <a:r>
              <a:rPr lang="en-US" sz="1800" dirty="0" smtClean="0"/>
              <a:t>8</a:t>
            </a:r>
          </a:p>
          <a:p>
            <a:pPr marL="590550" indent="-5334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rabicPeriod"/>
            </a:pPr>
            <a:r>
              <a:rPr lang="en-US" sz="2000" dirty="0" smtClean="0"/>
              <a:t>For simple randomization</a:t>
            </a:r>
          </a:p>
          <a:p>
            <a:pPr marL="990600" lvl="1" indent="-533400">
              <a:lnSpc>
                <a:spcPct val="90000"/>
              </a:lnSpc>
              <a:buSzPct val="80000"/>
              <a:buFont typeface="+mj-lt"/>
              <a:buAutoNum type="alphaLcParenR"/>
            </a:pPr>
            <a:r>
              <a:rPr lang="en-US" sz="1600" dirty="0" smtClean="0"/>
              <a:t>Plot </a:t>
            </a:r>
            <a:r>
              <a:rPr lang="en-US" sz="1600" dirty="0"/>
              <a:t>the results of </a:t>
            </a:r>
            <a:r>
              <a:rPr lang="en-US" sz="1600" dirty="0" smtClean="0"/>
              <a:t>probability of assigning to </a:t>
            </a:r>
            <a:r>
              <a:rPr lang="en-US" sz="1600" dirty="0" err="1" smtClean="0"/>
              <a:t>Tx</a:t>
            </a:r>
            <a:r>
              <a:rPr lang="en-US" sz="1600" dirty="0" smtClean="0"/>
              <a:t> 2 over </a:t>
            </a:r>
            <a:r>
              <a:rPr lang="en-US" sz="1600" dirty="0"/>
              <a:t>time using moving </a:t>
            </a:r>
            <a:r>
              <a:rPr lang="en-US" sz="1600" dirty="0" smtClean="0"/>
              <a:t>averages for one sequence. </a:t>
            </a:r>
          </a:p>
          <a:p>
            <a:pPr marL="990600" lvl="1" indent="-533400">
              <a:lnSpc>
                <a:spcPct val="90000"/>
              </a:lnSpc>
              <a:buSzPct val="80000"/>
              <a:buFont typeface="+mj-lt"/>
              <a:buAutoNum type="alphaLcParenR"/>
            </a:pPr>
            <a:r>
              <a:rPr lang="en-US" sz="1600" dirty="0" smtClean="0"/>
              <a:t>Generate 20 sequences.  List the results and plot the results of probability of assigning to </a:t>
            </a:r>
            <a:r>
              <a:rPr lang="en-US" sz="1600" dirty="0" err="1" smtClean="0"/>
              <a:t>Tx</a:t>
            </a:r>
            <a:r>
              <a:rPr lang="en-US" sz="1600" dirty="0" smtClean="0"/>
              <a:t> 2 over time by averaging over 20 sequences (without using moving averages but simply average the results over 20 trials at each specific time point).</a:t>
            </a:r>
          </a:p>
          <a:p>
            <a:pPr marL="990600" lvl="1" indent="-533400">
              <a:lnSpc>
                <a:spcPct val="90000"/>
              </a:lnSpc>
              <a:buSzPct val="80000"/>
              <a:buFont typeface="+mj-lt"/>
              <a:buAutoNum type="alphaLcParenR"/>
            </a:pPr>
            <a:r>
              <a:rPr lang="en-US" sz="1600" dirty="0" smtClean="0"/>
              <a:t>Use the sequence generated in 2b). Plot the cumulative probability of randomizing to </a:t>
            </a:r>
            <a:r>
              <a:rPr lang="en-US" sz="1600" dirty="0" err="1" smtClean="0"/>
              <a:t>Tx</a:t>
            </a:r>
            <a:r>
              <a:rPr lang="en-US" sz="1600" dirty="0" smtClean="0"/>
              <a:t> 2 for each sequence and their means.  </a:t>
            </a:r>
          </a:p>
          <a:p>
            <a:pPr marL="990600" lvl="1" indent="-533400">
              <a:lnSpc>
                <a:spcPct val="90000"/>
              </a:lnSpc>
              <a:buSzPct val="80000"/>
              <a:buFont typeface="+mj-lt"/>
              <a:buAutoNum type="alphaLcParenR"/>
            </a:pPr>
            <a:r>
              <a:rPr lang="en-US" sz="1600" dirty="0" smtClean="0"/>
              <a:t>What do you learn in 2a) to 2c</a:t>
            </a:r>
            <a:r>
              <a:rPr lang="en-US" sz="1600" smtClean="0"/>
              <a:t>) above?</a:t>
            </a:r>
            <a:endParaRPr lang="en-US" sz="1600" dirty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rabicPeriod"/>
            </a:pPr>
            <a:r>
              <a:rPr lang="en-US" sz="2000" dirty="0" smtClean="0"/>
              <a:t>Suppose </a:t>
            </a:r>
            <a:r>
              <a:rPr lang="en-US" sz="2000" dirty="0"/>
              <a:t>the treatment assignments are the results listed below</a:t>
            </a:r>
            <a:r>
              <a:rPr lang="en-US" sz="2000" dirty="0" smtClean="0"/>
              <a:t>, apply a test to test whether the process is random.</a:t>
            </a:r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None/>
            </a:pPr>
            <a:r>
              <a:rPr lang="en-US" sz="2000" dirty="0" smtClean="0"/>
              <a:t>	   	2 2 1 2 2 2 1 1 2 1 1 2 2 1 1 2 1 2 2 2 </a:t>
            </a:r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None/>
            </a:pPr>
            <a:r>
              <a:rPr lang="en-US" sz="2000" dirty="0" smtClean="0"/>
              <a:t>           	1 2 1 2 1 2 2 2 2 2 2 2 2 1 2 1 2 1 2 2</a:t>
            </a:r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None/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rabicPeriod"/>
            </a:pPr>
            <a:endParaRPr lang="en-US" sz="2000" dirty="0" smtClean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+mj-lt"/>
              <a:buAutoNum type="arabicPeriod"/>
            </a:pPr>
            <a:endParaRPr lang="en-US" sz="2400" dirty="0" smtClean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None/>
            </a:pPr>
            <a:endParaRPr lang="en-US" sz="2400" dirty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Wingdings" pitchFamily="2" charset="2"/>
              <a:buNone/>
            </a:pPr>
            <a:r>
              <a:rPr lang="en-US" sz="2400" dirty="0"/>
              <a:t>       </a:t>
            </a:r>
            <a:endParaRPr lang="en-US" sz="1800" dirty="0"/>
          </a:p>
          <a:p>
            <a:pPr marL="609600" indent="-609600">
              <a:lnSpc>
                <a:spcPct val="90000"/>
              </a:lnSpc>
              <a:buClr>
                <a:srgbClr val="0033CC"/>
              </a:buClr>
              <a:buSzPct val="70000"/>
              <a:buFont typeface="Wingdings" pitchFamily="2" charset="2"/>
              <a:buAutoNum type="arabicPeriod"/>
            </a:pPr>
            <a:endParaRPr lang="en-US" sz="2400" dirty="0"/>
          </a:p>
          <a:p>
            <a:pPr marL="609600" indent="-609600">
              <a:lnSpc>
                <a:spcPct val="90000"/>
              </a:lnSpc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ChangeArrowheads="1"/>
          </p:cNvSpPr>
          <p:nvPr/>
        </p:nvSpPr>
        <p:spPr bwMode="auto">
          <a:xfrm>
            <a:off x="2057400" y="304800"/>
            <a:ext cx="5105400" cy="762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Population At Large</a:t>
            </a:r>
          </a:p>
        </p:txBody>
      </p:sp>
      <p:sp>
        <p:nvSpPr>
          <p:cNvPr id="162820" name="Rectangle 4"/>
          <p:cNvSpPr>
            <a:spLocks noChangeArrowheads="1"/>
          </p:cNvSpPr>
          <p:nvPr/>
        </p:nvSpPr>
        <p:spPr bwMode="auto">
          <a:xfrm>
            <a:off x="2590800" y="2133600"/>
            <a:ext cx="4038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Population With Condition</a:t>
            </a:r>
          </a:p>
        </p:txBody>
      </p:sp>
      <p:sp>
        <p:nvSpPr>
          <p:cNvPr id="162821" name="Rectangle 5"/>
          <p:cNvSpPr>
            <a:spLocks noChangeArrowheads="1"/>
          </p:cNvSpPr>
          <p:nvPr/>
        </p:nvSpPr>
        <p:spPr bwMode="auto">
          <a:xfrm>
            <a:off x="2819400" y="3886200"/>
            <a:ext cx="35052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Study Population</a:t>
            </a:r>
          </a:p>
        </p:txBody>
      </p:sp>
      <p:sp>
        <p:nvSpPr>
          <p:cNvPr id="162822" name="Rectangle 6"/>
          <p:cNvSpPr>
            <a:spLocks noChangeArrowheads="1"/>
          </p:cNvSpPr>
          <p:nvPr/>
        </p:nvSpPr>
        <p:spPr bwMode="auto">
          <a:xfrm>
            <a:off x="3200400" y="5638800"/>
            <a:ext cx="2514600" cy="6858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en-US"/>
              <a:t>Study Sample</a:t>
            </a:r>
          </a:p>
        </p:txBody>
      </p:sp>
      <p:sp>
        <p:nvSpPr>
          <p:cNvPr id="162823" name="Line 7"/>
          <p:cNvSpPr>
            <a:spLocks noChangeShapeType="1"/>
          </p:cNvSpPr>
          <p:nvPr/>
        </p:nvSpPr>
        <p:spPr bwMode="auto">
          <a:xfrm>
            <a:off x="4398963" y="1096963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2825" name="Line 9"/>
          <p:cNvSpPr>
            <a:spLocks noChangeShapeType="1"/>
          </p:cNvSpPr>
          <p:nvPr/>
        </p:nvSpPr>
        <p:spPr bwMode="auto">
          <a:xfrm>
            <a:off x="4389438" y="288925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2826" name="Line 10"/>
          <p:cNvSpPr>
            <a:spLocks noChangeShapeType="1"/>
          </p:cNvSpPr>
          <p:nvPr/>
        </p:nvSpPr>
        <p:spPr bwMode="auto">
          <a:xfrm>
            <a:off x="4389438" y="4597400"/>
            <a:ext cx="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endParaRPr lang="en-US"/>
          </a:p>
        </p:txBody>
      </p:sp>
      <p:grpSp>
        <p:nvGrpSpPr>
          <p:cNvPr id="162829" name="Group 13"/>
          <p:cNvGrpSpPr>
            <a:grpSpLocks/>
          </p:cNvGrpSpPr>
          <p:nvPr/>
        </p:nvGrpSpPr>
        <p:grpSpPr bwMode="auto">
          <a:xfrm>
            <a:off x="4495800" y="1330325"/>
            <a:ext cx="4125913" cy="533400"/>
            <a:chOff x="2832" y="838"/>
            <a:chExt cx="2599" cy="336"/>
          </a:xfrm>
        </p:grpSpPr>
        <p:sp>
          <p:nvSpPr>
            <p:cNvPr id="162827" name="Line 11"/>
            <p:cNvSpPr>
              <a:spLocks noChangeShapeType="1"/>
            </p:cNvSpPr>
            <p:nvPr/>
          </p:nvSpPr>
          <p:spPr bwMode="auto">
            <a:xfrm flipH="1">
              <a:off x="2832" y="10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828" name="Oval 12"/>
            <p:cNvSpPr>
              <a:spLocks noChangeArrowheads="1"/>
            </p:cNvSpPr>
            <p:nvPr/>
          </p:nvSpPr>
          <p:spPr bwMode="auto">
            <a:xfrm>
              <a:off x="3799" y="838"/>
              <a:ext cx="1632" cy="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Define Condition</a:t>
              </a:r>
            </a:p>
          </p:txBody>
        </p:sp>
      </p:grpSp>
      <p:grpSp>
        <p:nvGrpSpPr>
          <p:cNvPr id="162830" name="Group 14"/>
          <p:cNvGrpSpPr>
            <a:grpSpLocks/>
          </p:cNvGrpSpPr>
          <p:nvPr/>
        </p:nvGrpSpPr>
        <p:grpSpPr bwMode="auto">
          <a:xfrm>
            <a:off x="4608513" y="3159125"/>
            <a:ext cx="3751262" cy="441325"/>
            <a:chOff x="2832" y="838"/>
            <a:chExt cx="2599" cy="336"/>
          </a:xfrm>
        </p:grpSpPr>
        <p:sp>
          <p:nvSpPr>
            <p:cNvPr id="162831" name="Line 15"/>
            <p:cNvSpPr>
              <a:spLocks noChangeShapeType="1"/>
            </p:cNvSpPr>
            <p:nvPr/>
          </p:nvSpPr>
          <p:spPr bwMode="auto">
            <a:xfrm flipH="1">
              <a:off x="2832" y="10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832" name="Oval 16"/>
            <p:cNvSpPr>
              <a:spLocks noChangeArrowheads="1"/>
            </p:cNvSpPr>
            <p:nvPr/>
          </p:nvSpPr>
          <p:spPr bwMode="auto">
            <a:xfrm>
              <a:off x="3799" y="838"/>
              <a:ext cx="1632" cy="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Entry Criteria</a:t>
              </a:r>
            </a:p>
          </p:txBody>
        </p:sp>
      </p:grpSp>
      <p:grpSp>
        <p:nvGrpSpPr>
          <p:cNvPr id="162833" name="Group 17"/>
          <p:cNvGrpSpPr>
            <a:grpSpLocks/>
          </p:cNvGrpSpPr>
          <p:nvPr/>
        </p:nvGrpSpPr>
        <p:grpSpPr bwMode="auto">
          <a:xfrm>
            <a:off x="4689475" y="4987925"/>
            <a:ext cx="3565525" cy="320675"/>
            <a:chOff x="2832" y="838"/>
            <a:chExt cx="2599" cy="336"/>
          </a:xfrm>
        </p:grpSpPr>
        <p:sp>
          <p:nvSpPr>
            <p:cNvPr id="162834" name="Line 18"/>
            <p:cNvSpPr>
              <a:spLocks noChangeShapeType="1"/>
            </p:cNvSpPr>
            <p:nvPr/>
          </p:nvSpPr>
          <p:spPr bwMode="auto">
            <a:xfrm flipH="1">
              <a:off x="2832" y="1008"/>
              <a:ext cx="86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835" name="Oval 19"/>
            <p:cNvSpPr>
              <a:spLocks noChangeArrowheads="1"/>
            </p:cNvSpPr>
            <p:nvPr/>
          </p:nvSpPr>
          <p:spPr bwMode="auto">
            <a:xfrm>
              <a:off x="3799" y="838"/>
              <a:ext cx="1632" cy="336"/>
            </a:xfrm>
            <a:prstGeom prst="ellipse">
              <a:avLst/>
            </a:prstGeom>
            <a:solidFill>
              <a:srgbClr val="FFFF00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/>
                <a:t>Enrollment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8382000" cy="838200"/>
          </a:xfrm>
        </p:spPr>
        <p:txBody>
          <a:bodyPr/>
          <a:lstStyle/>
          <a:p>
            <a:r>
              <a:rPr lang="en-US"/>
              <a:t>2: Basic Study Design</a:t>
            </a:r>
          </a:p>
        </p:txBody>
      </p:sp>
      <p:sp>
        <p:nvSpPr>
          <p:cNvPr id="6758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77850" y="1409700"/>
            <a:ext cx="8286750" cy="49911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Randomized controlled studies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Nonrandomized concurrent control studies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Historical controls / databases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Cross-over designs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Factorial design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Group allocation designs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Large simple trials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All-versus-none design</a:t>
            </a:r>
          </a:p>
          <a:p>
            <a:pPr>
              <a:lnSpc>
                <a:spcPct val="90000"/>
              </a:lnSpc>
              <a:buClr>
                <a:srgbClr val="002060"/>
              </a:buClr>
              <a:buSzTx/>
              <a:buFontTx/>
              <a:buChar char="•"/>
            </a:pPr>
            <a:r>
              <a:rPr lang="en-US" dirty="0"/>
              <a:t>Reciprocal control design</a:t>
            </a:r>
          </a:p>
          <a:p>
            <a:pPr>
              <a:lnSpc>
                <a:spcPct val="90000"/>
              </a:lnSpc>
              <a:buSzTx/>
              <a:buFontTx/>
              <a:buChar char="•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75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5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75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5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5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7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7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Control Group ?</a:t>
            </a:r>
          </a:p>
        </p:txBody>
      </p:sp>
      <p:sp>
        <p:nvSpPr>
          <p:cNvPr id="17305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55625" y="1409700"/>
            <a:ext cx="8315325" cy="4991100"/>
          </a:xfrm>
        </p:spPr>
        <p:txBody>
          <a:bodyPr/>
          <a:lstStyle/>
          <a:p>
            <a:r>
              <a:rPr lang="en-US" dirty="0"/>
              <a:t>The need was not widely accepted until 1950s</a:t>
            </a:r>
          </a:p>
          <a:p>
            <a:r>
              <a:rPr lang="en-US" dirty="0"/>
              <a:t>Without a control group, the comparison is often based on anecdotal experience and not reliable</a:t>
            </a:r>
          </a:p>
          <a:p>
            <a:r>
              <a:rPr lang="en-US" dirty="0"/>
              <a:t>No control group need if the result is overwhelmingly evident</a:t>
            </a:r>
          </a:p>
          <a:p>
            <a:pPr lvl="1"/>
            <a:r>
              <a:rPr lang="en-US" dirty="0"/>
              <a:t>Penicillin in pneumococcal pneumonia</a:t>
            </a:r>
          </a:p>
          <a:p>
            <a:pPr lvl="1"/>
            <a:r>
              <a:rPr lang="en-US" dirty="0"/>
              <a:t>Vaccination for rabies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17488" y="90488"/>
            <a:ext cx="8926512" cy="838200"/>
          </a:xfrm>
        </p:spPr>
        <p:txBody>
          <a:bodyPr/>
          <a:lstStyle/>
          <a:p>
            <a:r>
              <a:rPr lang="en-US" sz="3200"/>
              <a:t>Antiserum Tx for Acute Fulminant Viral Hepatitis</a:t>
            </a:r>
          </a:p>
        </p:txBody>
      </p:sp>
      <p:sp>
        <p:nvSpPr>
          <p:cNvPr id="17408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>
          <a:xfrm>
            <a:off x="590550" y="1308100"/>
            <a:ext cx="8069263" cy="3227388"/>
          </a:xfrm>
        </p:spPr>
        <p:txBody>
          <a:bodyPr/>
          <a:lstStyle/>
          <a:p>
            <a:r>
              <a:rPr lang="en-US" sz="2800"/>
              <a:t>9 consecutive, untreated patients died</a:t>
            </a:r>
          </a:p>
          <a:p>
            <a:r>
              <a:rPr lang="en-US" sz="2800"/>
              <a:t>The next patient in hepatic coma, given the antiserum + std tx and survived</a:t>
            </a:r>
          </a:p>
          <a:p>
            <a:r>
              <a:rPr lang="en-US" sz="2800"/>
              <a:t>Another 4 in 8 patients with antiserum survived</a:t>
            </a:r>
          </a:p>
          <a:p>
            <a:r>
              <a:rPr lang="en-US" sz="2800"/>
              <a:t>The survival rates: 0/9 vs. 5/9</a:t>
            </a:r>
          </a:p>
          <a:p>
            <a:pPr lvl="1"/>
            <a:r>
              <a:rPr lang="en-US"/>
              <a:t>Antiserum tx effective?</a:t>
            </a:r>
          </a:p>
        </p:txBody>
      </p:sp>
      <p:sp>
        <p:nvSpPr>
          <p:cNvPr id="174084" name="Text Box 4"/>
          <p:cNvSpPr txBox="1">
            <a:spLocks noChangeArrowheads="1"/>
          </p:cNvSpPr>
          <p:nvPr/>
        </p:nvSpPr>
        <p:spPr bwMode="auto">
          <a:xfrm>
            <a:off x="4999038" y="3840163"/>
            <a:ext cx="42799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8000"/>
                </a:solidFill>
              </a:rPr>
              <a:t>Fisher’s exact test: P = 0.029</a:t>
            </a:r>
          </a:p>
        </p:txBody>
      </p: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601663" y="4454525"/>
            <a:ext cx="8321675" cy="19431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Blip>
                <a:blip r:embed="rId3"/>
              </a:buBlip>
            </a:pPr>
            <a:r>
              <a:rPr lang="en-US" sz="2800"/>
              <a:t>  A subsequent double-blind, randomized trial: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Char char="n"/>
            </a:pPr>
            <a:r>
              <a:rPr lang="en-US"/>
              <a:t> Survival rate: 9/28 (32.1%) in the control </a:t>
            </a:r>
          </a:p>
          <a:p>
            <a:pPr lvl="1">
              <a:spcBef>
                <a:spcPct val="20000"/>
              </a:spcBef>
              <a:buClr>
                <a:schemeClr val="tx1"/>
              </a:buClr>
              <a:buSzPct val="55000"/>
              <a:buFont typeface="Wingdings" pitchFamily="2" charset="2"/>
              <a:buNone/>
            </a:pPr>
            <a:r>
              <a:rPr lang="en-US"/>
              <a:t>                      9/25 (36%) in the antiserum group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854075" y="5897563"/>
            <a:ext cx="71501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rgbClr val="FF3300"/>
                </a:solidFill>
              </a:rPr>
              <a:t>Given a survival rate of 30%, what is the chance of seeing 9/9 died?</a:t>
            </a:r>
            <a:r>
              <a:rPr lang="en-US">
                <a:solidFill>
                  <a:srgbClr val="1DE8FD"/>
                </a:solidFill>
              </a:rPr>
              <a:t> </a:t>
            </a:r>
          </a:p>
        </p:txBody>
      </p:sp>
      <p:sp>
        <p:nvSpPr>
          <p:cNvPr id="174088" name="Text Box 8"/>
          <p:cNvSpPr txBox="1">
            <a:spLocks noChangeArrowheads="1"/>
          </p:cNvSpPr>
          <p:nvPr/>
        </p:nvSpPr>
        <p:spPr bwMode="auto">
          <a:xfrm>
            <a:off x="1185863" y="8259763"/>
            <a:ext cx="2674937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  <p:bldP spid="174085" grpId="0" autoUpdateAnimBg="0"/>
      <p:bldP spid="1740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Fundamental Point</a:t>
            </a:r>
          </a:p>
        </p:txBody>
      </p:sp>
      <p:sp>
        <p:nvSpPr>
          <p:cNvPr id="65539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Sound scientific clinical investigation almost always demands that a control group be used against which the new intervention can be compared.</a:t>
            </a:r>
          </a:p>
          <a:p>
            <a:r>
              <a:rPr lang="en-US"/>
              <a:t>Randomization is the preferred way of assigning participants to control and intervention groups.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Randomized Control Studies</a:t>
            </a:r>
          </a:p>
        </p:txBody>
      </p:sp>
      <p:sp>
        <p:nvSpPr>
          <p:cNvPr id="175107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Advantages of randomization</a:t>
            </a:r>
          </a:p>
          <a:p>
            <a:pPr lvl="1"/>
            <a:r>
              <a:rPr lang="en-US"/>
              <a:t>Remove the potential bias in treatment assignment </a:t>
            </a:r>
          </a:p>
          <a:p>
            <a:pPr lvl="2"/>
            <a:r>
              <a:rPr lang="en-US"/>
              <a:t>conscious or subconscious</a:t>
            </a:r>
          </a:p>
          <a:p>
            <a:pPr lvl="1"/>
            <a:r>
              <a:rPr lang="en-US"/>
              <a:t>Randomization tends to produce comparable groups </a:t>
            </a:r>
          </a:p>
          <a:p>
            <a:pPr lvl="2"/>
            <a:r>
              <a:rPr lang="en-US"/>
              <a:t>known or unknown prognostic variables</a:t>
            </a:r>
          </a:p>
          <a:p>
            <a:pPr lvl="1"/>
            <a:r>
              <a:rPr lang="en-US"/>
              <a:t>Validity of statistical tests of significance is guaranteed </a:t>
            </a:r>
          </a:p>
          <a:p>
            <a:pPr lvl="2"/>
            <a:r>
              <a:rPr lang="en-US"/>
              <a:t>iid, exchangeability, permutation test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E:\Program Files\Microsoft Office\Templates\Presentation Designs\Blueprint.pot</Template>
  <TotalTime>3799</TotalTime>
  <Words>2751</Words>
  <Application>Microsoft Office PowerPoint</Application>
  <PresentationFormat>On-screen Show (4:3)</PresentationFormat>
  <Paragraphs>504</Paragraphs>
  <Slides>39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Blueprint</vt:lpstr>
      <vt:lpstr>Topics in Clinical Trials (2) - 2012</vt:lpstr>
      <vt:lpstr>1: Study Population</vt:lpstr>
      <vt:lpstr>Fundamental Point</vt:lpstr>
      <vt:lpstr>Slide 4</vt:lpstr>
      <vt:lpstr>2: Basic Study Design</vt:lpstr>
      <vt:lpstr>Control Group ?</vt:lpstr>
      <vt:lpstr>Antiserum Tx for Acute Fulminant Viral Hepatitis</vt:lpstr>
      <vt:lpstr>Fundamental Point</vt:lpstr>
      <vt:lpstr>Randomized Control Studies</vt:lpstr>
      <vt:lpstr>Illustration of Permutation Test</vt:lpstr>
      <vt:lpstr>Review of Anticoagulant Therapy in Acute MI</vt:lpstr>
      <vt:lpstr>Randomized vs. Nonrandomized Trials</vt:lpstr>
      <vt:lpstr>Objections to the Use of Randomized Control</vt:lpstr>
      <vt:lpstr>Case-Control Study</vt:lpstr>
      <vt:lpstr>Nonrandomized Concurrent Control Studies</vt:lpstr>
      <vt:lpstr>Historical Controls / Databases</vt:lpstr>
      <vt:lpstr>Cross-over Designs</vt:lpstr>
      <vt:lpstr>Factorial Design</vt:lpstr>
      <vt:lpstr>Factorial Design</vt:lpstr>
      <vt:lpstr>Group Allocation Designs</vt:lpstr>
      <vt:lpstr>Large Simple Trials</vt:lpstr>
      <vt:lpstr>Other Study Designs</vt:lpstr>
      <vt:lpstr>3. The Randomization Process</vt:lpstr>
      <vt:lpstr>Fundamental Point</vt:lpstr>
      <vt:lpstr>Commonly Occurred Bias</vt:lpstr>
      <vt:lpstr>Fixed Allocation Randomization</vt:lpstr>
      <vt:lpstr>Simple Randomization</vt:lpstr>
      <vt:lpstr>Properties of Simple Randomization</vt:lpstr>
      <vt:lpstr>Blocked Randomization</vt:lpstr>
      <vt:lpstr>Properties of Blocked Randomization</vt:lpstr>
      <vt:lpstr>Stratified Randomization</vt:lpstr>
      <vt:lpstr>Stratified Randomization (cont.)</vt:lpstr>
      <vt:lpstr>Simpson’s Paradox  From: ttp://www.math.wustl.edu/~sawyer/s475f05/cmanhen.sas </vt:lpstr>
      <vt:lpstr>Covariate x Treatment Interaction</vt:lpstr>
      <vt:lpstr>How to check for “randomness”?</vt:lpstr>
      <vt:lpstr>Control Charts</vt:lpstr>
      <vt:lpstr>Control charts</vt:lpstr>
      <vt:lpstr>Homework #1 (due Jan 26) (10 points, 1 point/question, prefer typed format, please limit the answers to 2 pages)</vt:lpstr>
      <vt:lpstr>Homework #2 (due Jan 26) (10 points)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Trials Lecture 2</dc:title>
  <dc:creator>J. Jack Lee</dc:creator>
  <cp:lastModifiedBy>JJLee</cp:lastModifiedBy>
  <cp:revision>161</cp:revision>
  <dcterms:created xsi:type="dcterms:W3CDTF">1999-04-18T01:40:27Z</dcterms:created>
  <dcterms:modified xsi:type="dcterms:W3CDTF">2012-01-24T14:19:08Z</dcterms:modified>
</cp:coreProperties>
</file>