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1"/>
  </p:notesMasterIdLst>
  <p:handoutMasterIdLst>
    <p:handoutMasterId r:id="rId42"/>
  </p:handoutMasterIdLst>
  <p:sldIdLst>
    <p:sldId id="257" r:id="rId2"/>
    <p:sldId id="420" r:id="rId3"/>
    <p:sldId id="373" r:id="rId4"/>
    <p:sldId id="374" r:id="rId5"/>
    <p:sldId id="300" r:id="rId6"/>
    <p:sldId id="384" r:id="rId7"/>
    <p:sldId id="385" r:id="rId8"/>
    <p:sldId id="298" r:id="rId9"/>
    <p:sldId id="386" r:id="rId10"/>
    <p:sldId id="419" r:id="rId11"/>
    <p:sldId id="387" r:id="rId12"/>
    <p:sldId id="388" r:id="rId13"/>
    <p:sldId id="389" r:id="rId14"/>
    <p:sldId id="392" r:id="rId15"/>
    <p:sldId id="393" r:id="rId16"/>
    <p:sldId id="395" r:id="rId17"/>
    <p:sldId id="396" r:id="rId18"/>
    <p:sldId id="343" r:id="rId19"/>
    <p:sldId id="398" r:id="rId20"/>
    <p:sldId id="399" r:id="rId21"/>
    <p:sldId id="406" r:id="rId22"/>
    <p:sldId id="400" r:id="rId23"/>
    <p:sldId id="407" r:id="rId24"/>
    <p:sldId id="408" r:id="rId25"/>
    <p:sldId id="409" r:id="rId26"/>
    <p:sldId id="410" r:id="rId27"/>
    <p:sldId id="411" r:id="rId28"/>
    <p:sldId id="412" r:id="rId29"/>
    <p:sldId id="413" r:id="rId30"/>
    <p:sldId id="414" r:id="rId31"/>
    <p:sldId id="415" r:id="rId32"/>
    <p:sldId id="416" r:id="rId33"/>
    <p:sldId id="417" r:id="rId34"/>
    <p:sldId id="418" r:id="rId35"/>
    <p:sldId id="421" r:id="rId36"/>
    <p:sldId id="422" r:id="rId37"/>
    <p:sldId id="423" r:id="rId38"/>
    <p:sldId id="332" r:id="rId39"/>
    <p:sldId id="424" r:id="rId4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00"/>
    <a:srgbClr val="008000"/>
    <a:srgbClr val="32ABE8"/>
    <a:srgbClr val="2BE9FD"/>
    <a:srgbClr val="6DF9C7"/>
    <a:srgbClr val="FF33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9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9C3235F6-67D2-496A-9E82-FF73A968BE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0501AA3C-9286-44EC-B8F6-FA9458DE94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FCFC68-E45B-4004-83E9-320AAD8AEB49}" type="slidenum">
              <a:rPr lang="en-US"/>
              <a:pPr/>
              <a:t>1</a:t>
            </a:fld>
            <a:endParaRPr lang="en-US"/>
          </a:p>
        </p:txBody>
      </p:sp>
      <p:sp>
        <p:nvSpPr>
          <p:cNvPr id="2007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BBA20-6B86-4933-8CE0-E66C48A0B48A}" type="slidenum">
              <a:rPr lang="en-US"/>
              <a:pPr/>
              <a:t>12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76BDFA-BD5E-4AA8-A5B4-2B06DC08E350}" type="slidenum">
              <a:rPr lang="en-US"/>
              <a:pPr/>
              <a:t>13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415AF-C18E-4B6F-8789-251D880C9CC8}" type="slidenum">
              <a:rPr lang="en-US"/>
              <a:pPr/>
              <a:t>14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62EBD-C464-4B94-9F3C-7314D2E6AC9C}" type="slidenum">
              <a:rPr lang="en-US"/>
              <a:pPr/>
              <a:t>15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3ADC5-5EC3-47CD-8F7A-0A9727829845}" type="slidenum">
              <a:rPr lang="en-US"/>
              <a:pPr/>
              <a:t>16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10D45-AC9A-4B12-A703-D12AFB006D8B}" type="slidenum">
              <a:rPr lang="en-US"/>
              <a:pPr/>
              <a:t>17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56F6F-87FB-44EF-BC2F-628FB2B2DB20}" type="slidenum">
              <a:rPr lang="en-US"/>
              <a:pPr/>
              <a:t>18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A6C1AC-11D1-4F3C-8C0D-3B12D480443D}" type="slidenum">
              <a:rPr lang="en-US"/>
              <a:pPr/>
              <a:t>19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923016-A98B-44E7-948B-ED7F1A7CA6F3}" type="slidenum">
              <a:rPr lang="en-US"/>
              <a:pPr/>
              <a:t>20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2ECD4-FB6A-4E5C-ACAB-B9348B27437D}" type="slidenum">
              <a:rPr lang="en-US"/>
              <a:pPr/>
              <a:t>21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2A4090-A3A2-4F45-BA20-FAB6E7F7CCBE}" type="slidenum">
              <a:rPr lang="en-US"/>
              <a:pPr/>
              <a:t>3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250B7-7E10-4219-9968-698199C01AF7}" type="slidenum">
              <a:rPr lang="en-US"/>
              <a:pPr/>
              <a:t>22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D2E30-36AC-4E53-8BED-6E63297C508A}" type="slidenum">
              <a:rPr lang="en-US"/>
              <a:pPr/>
              <a:t>23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5742B-B803-4B66-BDFA-3BE142ADB543}" type="slidenum">
              <a:rPr lang="en-US"/>
              <a:pPr/>
              <a:t>24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03EEF1-9FA2-47B1-8D30-8251FDE35D8C}" type="slidenum">
              <a:rPr lang="en-US"/>
              <a:pPr/>
              <a:t>25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ED9772-4FBA-437F-8520-0435A50D41F5}" type="slidenum">
              <a:rPr lang="en-US"/>
              <a:pPr/>
              <a:t>26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B6FD5-A3B1-4448-93D3-E965E7278208}" type="slidenum">
              <a:rPr lang="en-US"/>
              <a:pPr/>
              <a:t>27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D1458-497E-4686-B4E4-44DD27E31489}" type="slidenum">
              <a:rPr lang="en-US"/>
              <a:pPr/>
              <a:t>28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92BFF-6345-465A-AA13-EF89E527A7CE}" type="slidenum">
              <a:rPr lang="en-US"/>
              <a:pPr/>
              <a:t>29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E689A-D4F5-4316-8348-027B8AE9D023}" type="slidenum">
              <a:rPr lang="en-US"/>
              <a:pPr/>
              <a:t>30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10119-AF9C-4A8B-B257-7AA909949648}" type="slidenum">
              <a:rPr lang="en-US"/>
              <a:pPr/>
              <a:t>31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57124-E336-453A-8D6E-04AD1BE0D4CF}" type="slidenum">
              <a:rPr lang="en-US"/>
              <a:pPr/>
              <a:t>4</a:t>
            </a:fld>
            <a:endParaRPr lang="en-US"/>
          </a:p>
        </p:txBody>
      </p:sp>
      <p:sp>
        <p:nvSpPr>
          <p:cNvPr id="2037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E1154-E95F-4259-88D6-01A3A72BC8C0}" type="slidenum">
              <a:rPr lang="en-US"/>
              <a:pPr/>
              <a:t>32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AC8A5-2010-4996-B942-B5D53C1D753C}" type="slidenum">
              <a:rPr lang="en-US"/>
              <a:pPr/>
              <a:t>38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A4430-A97C-4CE2-9614-BF933C1AF530}" type="slidenum">
              <a:rPr lang="en-US"/>
              <a:pPr/>
              <a:t>5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54E2E7-A3E5-413E-B13E-33EBDDE4A957}" type="slidenum">
              <a:rPr lang="en-US"/>
              <a:pPr/>
              <a:t>6</a:t>
            </a:fld>
            <a:endParaRPr lang="en-US"/>
          </a:p>
        </p:txBody>
      </p:sp>
      <p:sp>
        <p:nvSpPr>
          <p:cNvPr id="2058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4A0FFD-1B7D-4AE5-BE98-23B89C8B5E97}" type="slidenum">
              <a:rPr lang="en-US"/>
              <a:pPr/>
              <a:t>7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C0000"/>
                </a:solidFill>
              </a:rPr>
              <a:t>(0.7) ^ 9 = 0.04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413DF-19A1-44DB-A3CF-8729C0C65DF2}" type="slidenum">
              <a:rPr lang="en-US"/>
              <a:pPr/>
              <a:t>8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3D77E-9B05-422F-AB8D-3BFB991AC27E}" type="slidenum">
              <a:rPr lang="en-US"/>
              <a:pPr/>
              <a:t>9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2534F-F1AC-430E-81EB-0D760498FFFF}" type="slidenum">
              <a:rPr lang="en-US"/>
              <a:pPr/>
              <a:t>11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403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4036" name="Rectangle 1028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037" name="Group 1029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4403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9" name="Line 1051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089" name="Line 1081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90" name="Group 1082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44091" name="Line 1083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2" name="Line 1084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3" name="Line 1085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4" name="Arc 108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95" name="Group 1087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44096" name="Line 1088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7" name="Line 1089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8" name="Arc 1090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099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100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101" name="Rectangle 1093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102" name="Rectangle 109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103" name="Rectangle 109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FCF4BA5-4C12-4210-806E-20E0F0E010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7C206F8E-A93E-4B9A-A323-3A8A36596E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9FEBA5E7-A2B1-4300-8594-3333001BFC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286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09700"/>
            <a:ext cx="3810000" cy="2419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409700"/>
            <a:ext cx="3810000" cy="2419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38200" y="3981450"/>
            <a:ext cx="3810000" cy="2419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3981450"/>
            <a:ext cx="3810000" cy="2419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FA2FDCEB-0358-43E7-801F-6DE37B3EF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198A4E0E-61AD-4A45-ACAF-9B96DECCB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C663A706-9188-475B-993C-195F104BDD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09700"/>
            <a:ext cx="3810000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09700"/>
            <a:ext cx="3810000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32DCE029-3E0A-4D70-9287-167F975A2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590E6812-DB01-4E57-AA91-3AF470364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873FA7A-0A00-4A11-965C-D22FEEB279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F8986BB0-D0FC-4B02-A899-39D48B442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98B0561B-DEA5-48CB-98E8-95AEBCFCC5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35E4F9C3-903C-45CF-83F4-444E3CF05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1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3012" name="Group 1028"/>
            <p:cNvGrpSpPr>
              <a:grpSpLocks/>
            </p:cNvGrpSpPr>
            <p:nvPr/>
          </p:nvGrpSpPr>
          <p:grpSpPr bwMode="auto">
            <a:xfrm>
              <a:off x="0" y="192"/>
              <a:ext cx="5760" cy="4032"/>
              <a:chOff x="0" y="192"/>
              <a:chExt cx="5760" cy="4032"/>
            </a:xfrm>
          </p:grpSpPr>
          <p:sp>
            <p:nvSpPr>
              <p:cNvPr id="43013" name="Line 1029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4" name="Line 1030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" name="Line 1031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" name="Line 1032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" name="Line 1033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" name="Line 1034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" name="Line 1035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0" name="Line 1036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1" name="Line 1037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2" name="Line 1038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3" name="Line 1039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4" name="Line 1040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5" name="Line 1041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6" name="Line 1042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7" name="Line 1043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8" name="Line 1044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9" name="Line 1045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0" name="Line 1046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1" name="Line 1047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2" name="Line 1048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3" name="Line 1049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4" name="Line 1050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35" name="Group 1051"/>
            <p:cNvGrpSpPr>
              <a:grpSpLocks/>
            </p:cNvGrpSpPr>
            <p:nvPr/>
          </p:nvGrpSpPr>
          <p:grpSpPr bwMode="auto">
            <a:xfrm>
              <a:off x="192" y="0"/>
              <a:ext cx="5376" cy="4320"/>
              <a:chOff x="192" y="0"/>
              <a:chExt cx="5376" cy="4320"/>
            </a:xfrm>
          </p:grpSpPr>
          <p:sp>
            <p:nvSpPr>
              <p:cNvPr id="43036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7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8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9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0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1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2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3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4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5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6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7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8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9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0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1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2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3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4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5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6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7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8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9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0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1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2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3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4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65" name="Rectangle 1081" descr="60%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66" name="Line 1082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67" name="Group 1083"/>
          <p:cNvGrpSpPr>
            <a:grpSpLocks/>
          </p:cNvGrpSpPr>
          <p:nvPr/>
        </p:nvGrpSpPr>
        <p:grpSpPr bwMode="auto">
          <a:xfrm>
            <a:off x="419100" y="1133475"/>
            <a:ext cx="1784350" cy="2324100"/>
            <a:chOff x="96" y="916"/>
            <a:chExt cx="2208" cy="2876"/>
          </a:xfrm>
        </p:grpSpPr>
        <p:sp>
          <p:nvSpPr>
            <p:cNvPr id="43068" name="Line 1084"/>
            <p:cNvSpPr>
              <a:spLocks noChangeShapeType="1"/>
            </p:cNvSpPr>
            <p:nvPr/>
          </p:nvSpPr>
          <p:spPr bwMode="ltGray">
            <a:xfrm flipH="1">
              <a:off x="96" y="1037"/>
              <a:ext cx="22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9" name="Line 1085"/>
            <p:cNvSpPr>
              <a:spLocks noChangeShapeType="1"/>
            </p:cNvSpPr>
            <p:nvPr/>
          </p:nvSpPr>
          <p:spPr bwMode="ltGray">
            <a:xfrm>
              <a:off x="336" y="920"/>
              <a:ext cx="0" cy="287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70" name="Arc 1086"/>
            <p:cNvSpPr>
              <a:spLocks/>
            </p:cNvSpPr>
            <p:nvPr/>
          </p:nvSpPr>
          <p:spPr bwMode="ltGray">
            <a:xfrm flipH="1">
              <a:off x="217" y="916"/>
              <a:ext cx="239" cy="239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71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243840" y="70104"/>
            <a:ext cx="8619744" cy="101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72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984" y="1243584"/>
            <a:ext cx="7976616" cy="515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3073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905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3074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3075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Page </a:t>
            </a:r>
            <a:fld id="{18319FF3-5630-4822-B610-150CDB35E6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72" grpId="0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CC"/>
        </a:buClr>
        <a:buSzPct val="55000"/>
        <a:buFont typeface="Wingdings" pitchFamily="2" charset="2"/>
        <a:buChar char="n"/>
        <a:defRPr sz="28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w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Topics in Clinical Trials (2</a:t>
            </a:r>
            <a:r>
              <a:rPr lang="en-US" dirty="0" smtClean="0"/>
              <a:t>) - 2012</a:t>
            </a:r>
            <a:endParaRPr lang="en-US" dirty="0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200400"/>
            <a:ext cx="7162800" cy="1752600"/>
          </a:xfrm>
        </p:spPr>
        <p:txBody>
          <a:bodyPr/>
          <a:lstStyle/>
          <a:p>
            <a:r>
              <a:rPr lang="en-US"/>
              <a:t>J. Jack Lee, Ph.D.</a:t>
            </a:r>
          </a:p>
          <a:p>
            <a:r>
              <a:rPr lang="en-US"/>
              <a:t>Department of Biostatistics</a:t>
            </a:r>
          </a:p>
          <a:p>
            <a:r>
              <a:rPr lang="en-US"/>
              <a:t>University of Texas </a:t>
            </a:r>
          </a:p>
          <a:p>
            <a:r>
              <a:rPr lang="en-US"/>
              <a:t>M. D. Anderson Cancer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61350" cy="604838"/>
          </a:xfrm>
        </p:spPr>
        <p:txBody>
          <a:bodyPr/>
          <a:lstStyle/>
          <a:p>
            <a:r>
              <a:rPr lang="en-US" sz="3600"/>
              <a:t>Illustration of Permutation Test</a:t>
            </a:r>
          </a:p>
        </p:txBody>
      </p:sp>
      <p:sp>
        <p:nvSpPr>
          <p:cNvPr id="2498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22313" y="942975"/>
            <a:ext cx="8405812" cy="5614988"/>
          </a:xfrm>
        </p:spPr>
        <p:txBody>
          <a:bodyPr/>
          <a:lstStyle/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2200">
                <a:solidFill>
                  <a:srgbClr val="0033CC"/>
                </a:solidFill>
              </a:rPr>
              <a:t>0/9 versus 5/9 alive in two groups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gp    &lt;- rep(c(1,2),c(9,9))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alive &lt;- c(rep(0,9),rep(0,4),rep(1,5))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test.stat &lt;- sum(alive[gp==2]) - sum(alive[gp==1])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FF3300"/>
                </a:solidFill>
              </a:rPr>
              <a:t>[1] 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## start permutation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ntr &lt;-1000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test.permute &lt;- rep(NA, ntr)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set.seed(2010)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for (i in 1:ntr)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{	new.gp &lt;- sample(gp)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test.permute[i] &lt;- sum(alive[new.gp==2]) - sum(alive[new.gp==1])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table(test.permute)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FF3300"/>
                </a:solidFill>
              </a:rPr>
              <a:t> -5     -3     -1      1      3       5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FF3300"/>
                </a:solidFill>
              </a:rPr>
              <a:t>  8   139   373   343   109    28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Clr>
                <a:srgbClr val="0033CC"/>
              </a:buClr>
              <a:buSzPct val="90000"/>
              <a:buFontTx/>
              <a:buChar char="•"/>
            </a:pPr>
            <a:r>
              <a:rPr lang="en-US" sz="2200">
                <a:solidFill>
                  <a:srgbClr val="0033CC"/>
                </a:solidFill>
              </a:rPr>
              <a:t>What is the P value for testing no difference in two groups?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838200"/>
          </a:xfrm>
        </p:spPr>
        <p:txBody>
          <a:bodyPr/>
          <a:lstStyle/>
          <a:p>
            <a:r>
              <a:rPr lang="en-US" sz="3200"/>
              <a:t>Review of Anticoagulant Therapy in Acute MI</a:t>
            </a:r>
          </a:p>
        </p:txBody>
      </p:sp>
      <p:sp>
        <p:nvSpPr>
          <p:cNvPr id="176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409700"/>
            <a:ext cx="7989888" cy="49911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18 historical control studies with 900 patients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15 / 18 </a:t>
            </a:r>
            <a:r>
              <a:rPr lang="en-US" sz="2400">
                <a:solidFill>
                  <a:srgbClr val="FF3300"/>
                </a:solidFill>
              </a:rPr>
              <a:t>(83%)</a:t>
            </a:r>
            <a:r>
              <a:rPr lang="en-US" sz="2400"/>
              <a:t> trials were positive (favor anticoagulant)</a:t>
            </a:r>
          </a:p>
          <a:p>
            <a:pPr>
              <a:lnSpc>
                <a:spcPct val="80000"/>
              </a:lnSpc>
            </a:pPr>
            <a:r>
              <a:rPr lang="en-US" sz="2800"/>
              <a:t>8 nonrandomized concurrent controls with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&gt; 3,000 patients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5 / 8 </a:t>
            </a:r>
            <a:r>
              <a:rPr lang="en-US" sz="2400">
                <a:solidFill>
                  <a:srgbClr val="FF3300"/>
                </a:solidFill>
              </a:rPr>
              <a:t>(63%)</a:t>
            </a:r>
            <a:r>
              <a:rPr lang="en-US" sz="2400"/>
              <a:t> trials were positive</a:t>
            </a:r>
          </a:p>
          <a:p>
            <a:pPr>
              <a:lnSpc>
                <a:spcPct val="80000"/>
              </a:lnSpc>
            </a:pPr>
            <a:r>
              <a:rPr lang="en-US" sz="2800"/>
              <a:t>6 randomized trials with &gt; 3,800 patients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1 /6 </a:t>
            </a:r>
            <a:r>
              <a:rPr lang="en-US" sz="2400">
                <a:solidFill>
                  <a:srgbClr val="FF3300"/>
                </a:solidFill>
              </a:rPr>
              <a:t>(17%)</a:t>
            </a:r>
            <a:r>
              <a:rPr lang="en-US" sz="2400"/>
              <a:t> trials was positive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800"/>
              <a:t>Pooled data showed reduction in total mortality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50% in nonrandomized trials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20% in randomized trials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182563"/>
            <a:ext cx="8916987" cy="650875"/>
          </a:xfrm>
        </p:spPr>
        <p:txBody>
          <a:bodyPr/>
          <a:lstStyle/>
          <a:p>
            <a:r>
              <a:rPr lang="en-US"/>
              <a:t>Randomized vs. Nonrandomized Trials</a:t>
            </a:r>
          </a:p>
        </p:txBody>
      </p:sp>
      <p:sp>
        <p:nvSpPr>
          <p:cNvPr id="177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14350" y="1216025"/>
            <a:ext cx="7989888" cy="4991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Portacaval shunt operation for pts with portal hypertension from cirrhosis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34 / 47 </a:t>
            </a:r>
            <a:r>
              <a:rPr lang="en-US" sz="2000">
                <a:solidFill>
                  <a:srgbClr val="FF3300"/>
                </a:solidFill>
              </a:rPr>
              <a:t>(72%)</a:t>
            </a:r>
            <a:r>
              <a:rPr lang="en-US" sz="2000"/>
              <a:t> nonrandomized trials were positive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1 in 4 </a:t>
            </a:r>
            <a:r>
              <a:rPr lang="en-US" sz="2000">
                <a:solidFill>
                  <a:srgbClr val="FF3300"/>
                </a:solidFill>
              </a:rPr>
              <a:t>(25%)</a:t>
            </a:r>
            <a:r>
              <a:rPr lang="en-US" sz="2000"/>
              <a:t> randomized trials was positive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Various treatments after MI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43 nonrandomized trials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58% of the trials had imbalance in at least 1 baseline var.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FF3300"/>
                </a:solidFill>
              </a:rPr>
              <a:t>58% had positive results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57 trials with blinded randomization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14% of the trials had imbalance in at least 1 baseline var.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FF3300"/>
                </a:solidFill>
              </a:rPr>
              <a:t>9% trials were positive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45 trials with randomization but unblinded control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28% of the trials had imbalance in at least 1 baseline var.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FF3300"/>
                </a:solidFill>
              </a:rPr>
              <a:t>24% trials were positive</a:t>
            </a:r>
          </a:p>
          <a:p>
            <a:pPr lvl="1">
              <a:lnSpc>
                <a:spcPct val="90000"/>
              </a:lnSpc>
            </a:pPr>
            <a:endParaRPr lang="en-US" sz="2400">
              <a:solidFill>
                <a:srgbClr val="FF3300"/>
              </a:solidFill>
            </a:endParaRP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228600"/>
            <a:ext cx="8559800" cy="838200"/>
          </a:xfrm>
        </p:spPr>
        <p:txBody>
          <a:bodyPr/>
          <a:lstStyle/>
          <a:p>
            <a:r>
              <a:rPr lang="en-US" sz="3200"/>
              <a:t>Objections to the Use of Randomized Control</a:t>
            </a:r>
          </a:p>
        </p:txBody>
      </p:sp>
      <p:sp>
        <p:nvSpPr>
          <p:cNvPr id="178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ethical. May deprive a patient from receiving a new and better therapy</a:t>
            </a:r>
          </a:p>
          <a:p>
            <a:r>
              <a:rPr lang="en-US"/>
              <a:t>Patient/physician not knowing what treatment the patient will get Uncertainly causes anxiety</a:t>
            </a:r>
          </a:p>
          <a:p>
            <a:r>
              <a:rPr lang="en-US"/>
              <a:t>Not efficient.  Enrolling more patients in the randomized study.</a:t>
            </a:r>
          </a:p>
          <a:p>
            <a:pPr lvl="1">
              <a:buClr>
                <a:srgbClr val="FF3300"/>
              </a:buClr>
            </a:pPr>
            <a:r>
              <a:rPr lang="en-US">
                <a:solidFill>
                  <a:srgbClr val="FF3300"/>
                </a:solidFill>
              </a:rPr>
              <a:t>How many more?  (2x?,  4x?)</a:t>
            </a:r>
          </a:p>
          <a:p>
            <a:r>
              <a:rPr lang="en-US"/>
              <a:t>May result in slow accrual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Case-Control Study</a:t>
            </a:r>
          </a:p>
        </p:txBody>
      </p:sp>
      <p:sp>
        <p:nvSpPr>
          <p:cNvPr id="181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98488" y="1266825"/>
            <a:ext cx="8377237" cy="2533650"/>
          </a:xfrm>
        </p:spPr>
        <p:txBody>
          <a:bodyPr/>
          <a:lstStyle/>
          <a:p>
            <a:r>
              <a:rPr lang="en-US" sz="2400"/>
              <a:t>Widely used in epidemiology studies</a:t>
            </a:r>
          </a:p>
          <a:p>
            <a:r>
              <a:rPr lang="en-US" sz="2400"/>
              <a:t>Study the association between exposure and disease, e.g.: smoking and lung cancer</a:t>
            </a:r>
          </a:p>
          <a:p>
            <a:r>
              <a:rPr lang="en-US" sz="2400"/>
              <a:t>Identify cases, find matching controls, measure prior exposures, form a 2x2 table, compute odds ratio (OR)</a:t>
            </a:r>
          </a:p>
          <a:p>
            <a:endParaRPr lang="en-US" sz="2400"/>
          </a:p>
        </p:txBody>
      </p:sp>
      <p:grpSp>
        <p:nvGrpSpPr>
          <p:cNvPr id="181271" name="Group 23"/>
          <p:cNvGrpSpPr>
            <a:grpSpLocks/>
          </p:cNvGrpSpPr>
          <p:nvPr/>
        </p:nvGrpSpPr>
        <p:grpSpPr bwMode="auto">
          <a:xfrm>
            <a:off x="1455738" y="3551238"/>
            <a:ext cx="3571875" cy="1998662"/>
            <a:chOff x="917" y="2237"/>
            <a:chExt cx="2250" cy="1259"/>
          </a:xfrm>
        </p:grpSpPr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2116" y="2237"/>
              <a:ext cx="77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spAutoFit/>
            </a:bodyPr>
            <a:lstStyle/>
            <a:p>
              <a:pPr eaLnBrk="0" hangingPunct="0"/>
              <a:r>
                <a:rPr lang="en-US" sz="2000" b="1">
                  <a:latin typeface="Times" pitchFamily="18" charset="0"/>
                </a:rPr>
                <a:t> exposure</a:t>
              </a:r>
            </a:p>
            <a:p>
              <a:pPr eaLnBrk="0" hangingPunct="0"/>
              <a:r>
                <a:rPr lang="en-US" sz="2000" b="1">
                  <a:latin typeface="Times" pitchFamily="18" charset="0"/>
                </a:rPr>
                <a:t>  </a:t>
              </a:r>
              <a:r>
                <a:rPr lang="en-US" sz="2000" b="1">
                  <a:latin typeface="Symbol" pitchFamily="18" charset="2"/>
                </a:rPr>
                <a:t>- </a:t>
              </a:r>
              <a:r>
                <a:rPr lang="en-US" sz="2000" b="1">
                  <a:latin typeface="Times" pitchFamily="18" charset="0"/>
                </a:rPr>
                <a:t>         +</a:t>
              </a:r>
            </a:p>
          </p:txBody>
        </p:sp>
        <p:sp>
          <p:nvSpPr>
            <p:cNvPr id="181254" name="Text Box 6"/>
            <p:cNvSpPr txBox="1">
              <a:spLocks noChangeArrowheads="1"/>
            </p:cNvSpPr>
            <p:nvPr/>
          </p:nvSpPr>
          <p:spPr bwMode="auto">
            <a:xfrm>
              <a:off x="1590" y="2753"/>
              <a:ext cx="384" cy="6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b="1">
                  <a:latin typeface="Symbol" pitchFamily="18" charset="2"/>
                </a:rPr>
                <a:t>-</a:t>
              </a:r>
            </a:p>
            <a:p>
              <a:pPr eaLnBrk="0" hangingPunct="0"/>
              <a:endParaRPr lang="en-US" sz="1800" b="1">
                <a:latin typeface="Times" pitchFamily="18" charset="0"/>
              </a:endParaRPr>
            </a:p>
            <a:p>
              <a:pPr eaLnBrk="0" hangingPunct="0"/>
              <a:r>
                <a:rPr lang="en-US" b="1">
                  <a:latin typeface="Times" pitchFamily="18" charset="0"/>
                </a:rPr>
                <a:t>+</a:t>
              </a:r>
            </a:p>
          </p:txBody>
        </p:sp>
        <p:sp>
          <p:nvSpPr>
            <p:cNvPr id="181255" name="Rectangle 7"/>
            <p:cNvSpPr>
              <a:spLocks noChangeArrowheads="1"/>
            </p:cNvSpPr>
            <p:nvPr/>
          </p:nvSpPr>
          <p:spPr bwMode="auto">
            <a:xfrm>
              <a:off x="917" y="2977"/>
              <a:ext cx="59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spAutoFit/>
            </a:bodyPr>
            <a:lstStyle/>
            <a:p>
              <a:pPr eaLnBrk="0" hangingPunct="0"/>
              <a:r>
                <a:rPr lang="en-US" sz="2000" b="1">
                  <a:latin typeface="Times" pitchFamily="18" charset="0"/>
                </a:rPr>
                <a:t>disease</a:t>
              </a:r>
            </a:p>
          </p:txBody>
        </p:sp>
        <p:sp>
          <p:nvSpPr>
            <p:cNvPr id="181256" name="Rectangle 8"/>
            <p:cNvSpPr>
              <a:spLocks noChangeArrowheads="1"/>
            </p:cNvSpPr>
            <p:nvPr/>
          </p:nvSpPr>
          <p:spPr bwMode="auto">
            <a:xfrm>
              <a:off x="1919" y="2728"/>
              <a:ext cx="1248" cy="76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b="1">
                <a:solidFill>
                  <a:srgbClr val="000000"/>
                </a:solidFill>
                <a:latin typeface="Times" pitchFamily="18" charset="0"/>
              </a:endParaRPr>
            </a:p>
            <a:p>
              <a:pPr algn="ctr"/>
              <a:endParaRPr lang="en-US"/>
            </a:p>
          </p:txBody>
        </p:sp>
        <p:sp>
          <p:nvSpPr>
            <p:cNvPr id="181257" name="Rectangle 9"/>
            <p:cNvSpPr>
              <a:spLocks noChangeArrowheads="1"/>
            </p:cNvSpPr>
            <p:nvPr/>
          </p:nvSpPr>
          <p:spPr bwMode="auto">
            <a:xfrm>
              <a:off x="1940" y="2824"/>
              <a:ext cx="3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latin typeface="Times" pitchFamily="18" charset="0"/>
                </a:rPr>
                <a:t>         a</a:t>
              </a:r>
              <a:endParaRPr lang="en-US" b="1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181258" name="Rectangle 10"/>
            <p:cNvSpPr>
              <a:spLocks noChangeArrowheads="1"/>
            </p:cNvSpPr>
            <p:nvPr/>
          </p:nvSpPr>
          <p:spPr bwMode="auto">
            <a:xfrm>
              <a:off x="2588" y="2824"/>
              <a:ext cx="27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latin typeface="Times" pitchFamily="18" charset="0"/>
                </a:rPr>
                <a:t>       b</a:t>
              </a:r>
              <a:endParaRPr lang="en-US" b="1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181259" name="Rectangle 11"/>
            <p:cNvSpPr>
              <a:spLocks noChangeArrowheads="1"/>
            </p:cNvSpPr>
            <p:nvPr/>
          </p:nvSpPr>
          <p:spPr bwMode="auto">
            <a:xfrm>
              <a:off x="2193" y="2728"/>
              <a:ext cx="7" cy="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60" name="Line 12"/>
            <p:cNvSpPr>
              <a:spLocks noChangeShapeType="1"/>
            </p:cNvSpPr>
            <p:nvPr/>
          </p:nvSpPr>
          <p:spPr bwMode="auto">
            <a:xfrm>
              <a:off x="2193" y="2728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61" name="Line 13"/>
            <p:cNvSpPr>
              <a:spLocks noChangeShapeType="1"/>
            </p:cNvSpPr>
            <p:nvPr/>
          </p:nvSpPr>
          <p:spPr bwMode="auto">
            <a:xfrm>
              <a:off x="2196" y="2728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62" name="Rectangle 14"/>
            <p:cNvSpPr>
              <a:spLocks noChangeArrowheads="1"/>
            </p:cNvSpPr>
            <p:nvPr/>
          </p:nvSpPr>
          <p:spPr bwMode="auto">
            <a:xfrm>
              <a:off x="2193" y="2728"/>
              <a:ext cx="7" cy="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63" name="Line 15"/>
            <p:cNvSpPr>
              <a:spLocks noChangeShapeType="1"/>
            </p:cNvSpPr>
            <p:nvPr/>
          </p:nvSpPr>
          <p:spPr bwMode="auto">
            <a:xfrm>
              <a:off x="2193" y="2728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64" name="Rectangle 16"/>
            <p:cNvSpPr>
              <a:spLocks noChangeArrowheads="1"/>
            </p:cNvSpPr>
            <p:nvPr/>
          </p:nvSpPr>
          <p:spPr bwMode="auto">
            <a:xfrm>
              <a:off x="1940" y="3208"/>
              <a:ext cx="32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latin typeface="Times" pitchFamily="18" charset="0"/>
                </a:rPr>
                <a:t>         c</a:t>
              </a:r>
              <a:endParaRPr lang="en-US" b="1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181265" name="Rectangle 17"/>
            <p:cNvSpPr>
              <a:spLocks noChangeArrowheads="1"/>
            </p:cNvSpPr>
            <p:nvPr/>
          </p:nvSpPr>
          <p:spPr bwMode="auto">
            <a:xfrm>
              <a:off x="2588" y="3208"/>
              <a:ext cx="27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latin typeface="Times" pitchFamily="18" charset="0"/>
                </a:rPr>
                <a:t>       d</a:t>
              </a:r>
              <a:endParaRPr lang="en-US" b="1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181266" name="Rectangle 18"/>
            <p:cNvSpPr>
              <a:spLocks noChangeArrowheads="1"/>
            </p:cNvSpPr>
            <p:nvPr/>
          </p:nvSpPr>
          <p:spPr bwMode="auto">
            <a:xfrm>
              <a:off x="2541" y="2728"/>
              <a:ext cx="7" cy="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267" name="Line 19"/>
            <p:cNvSpPr>
              <a:spLocks noChangeShapeType="1"/>
            </p:cNvSpPr>
            <p:nvPr/>
          </p:nvSpPr>
          <p:spPr bwMode="auto">
            <a:xfrm>
              <a:off x="2543" y="2728"/>
              <a:ext cx="0" cy="7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68" name="Line 20"/>
            <p:cNvSpPr>
              <a:spLocks noChangeShapeType="1"/>
            </p:cNvSpPr>
            <p:nvPr/>
          </p:nvSpPr>
          <p:spPr bwMode="auto">
            <a:xfrm>
              <a:off x="1919" y="3112"/>
              <a:ext cx="12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69" name="Rectangle 21"/>
            <p:cNvSpPr>
              <a:spLocks noChangeArrowheads="1"/>
            </p:cNvSpPr>
            <p:nvPr/>
          </p:nvSpPr>
          <p:spPr bwMode="auto">
            <a:xfrm>
              <a:off x="1919" y="2728"/>
              <a:ext cx="1248" cy="76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70" name="Text Box 22"/>
          <p:cNvSpPr txBox="1">
            <a:spLocks noChangeArrowheads="1"/>
          </p:cNvSpPr>
          <p:nvPr/>
        </p:nvSpPr>
        <p:spPr bwMode="auto">
          <a:xfrm>
            <a:off x="749300" y="5872163"/>
            <a:ext cx="4579938" cy="1443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3"/>
              </a:buBlip>
            </a:pPr>
            <a:r>
              <a:rPr lang="en-US"/>
              <a:t>  Suitable for rare diseases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3"/>
              </a:buBlip>
            </a:pPr>
            <a:r>
              <a:rPr lang="en-US"/>
              <a:t>  Not a clinical trial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1272" name="Text Box 24"/>
          <p:cNvSpPr txBox="1">
            <a:spLocks noChangeArrowheads="1"/>
          </p:cNvSpPr>
          <p:nvPr/>
        </p:nvSpPr>
        <p:spPr bwMode="auto">
          <a:xfrm>
            <a:off x="5605463" y="4332288"/>
            <a:ext cx="2946400" cy="1004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OR = [a/c]/[b/d] </a:t>
            </a:r>
          </a:p>
          <a:p>
            <a:pPr>
              <a:spcBef>
                <a:spcPct val="50000"/>
              </a:spcBef>
            </a:pPr>
            <a:r>
              <a:rPr lang="en-US"/>
              <a:t>     = (ad)/(bc)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70" grpId="0" autoUpdateAnimBg="0"/>
      <p:bldP spid="18127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Nonrandomized Concurrent Control Studies</a:t>
            </a:r>
          </a:p>
        </p:txBody>
      </p:sp>
      <p:sp>
        <p:nvSpPr>
          <p:cNvPr id="18227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0263" y="1260475"/>
            <a:ext cx="7772400" cy="4991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E.g.: compare survival between 2 institutions using 2 surgical procedures</a:t>
            </a:r>
          </a:p>
          <a:p>
            <a:pPr>
              <a:lnSpc>
                <a:spcPct val="90000"/>
              </a:lnSpc>
            </a:pPr>
            <a:r>
              <a:rPr lang="en-US" sz="2800"/>
              <a:t>Advantage: no randomization needed: surgeons use familiar procedure perceived as the best; pts know what to get. Simple, reduce the cost</a:t>
            </a:r>
          </a:p>
          <a:p>
            <a:pPr>
              <a:lnSpc>
                <a:spcPct val="90000"/>
              </a:lnSpc>
            </a:pPr>
            <a:r>
              <a:rPr lang="en-US" sz="2800"/>
              <a:t>Disadvantage: intervention and control groups are not strictly comparable</a:t>
            </a:r>
          </a:p>
          <a:p>
            <a:pPr>
              <a:lnSpc>
                <a:spcPct val="90000"/>
              </a:lnSpc>
            </a:pPr>
            <a:r>
              <a:rPr lang="en-US" sz="2800"/>
              <a:t>When there is a difference, how to attribute the difference? To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Surgical procedures?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Institution factors?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Different patient populations?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Historical Controls / Databases</a:t>
            </a:r>
          </a:p>
        </p:txBody>
      </p:sp>
      <p:sp>
        <p:nvSpPr>
          <p:cNvPr id="184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4838" y="1244600"/>
            <a:ext cx="7772400" cy="4991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No participants should be deprived of the chance to receive new therapy</a:t>
            </a:r>
          </a:p>
          <a:p>
            <a:pPr>
              <a:lnSpc>
                <a:spcPct val="90000"/>
              </a:lnSpc>
            </a:pPr>
            <a:r>
              <a:rPr lang="en-US" sz="2800"/>
              <a:t>More efficient, less N, shorter time to complete, more economical</a:t>
            </a:r>
          </a:p>
          <a:p>
            <a:pPr>
              <a:lnSpc>
                <a:spcPct val="90000"/>
              </a:lnSpc>
            </a:pPr>
            <a:r>
              <a:rPr lang="en-US" sz="2800"/>
              <a:t>Disadvantage: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Prone to selection bias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Prone to evaluation bias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Prone to time trend difference (e.g. decrease trend in heart disease, stage shift)</a:t>
            </a:r>
          </a:p>
          <a:p>
            <a:pPr>
              <a:lnSpc>
                <a:spcPct val="90000"/>
              </a:lnSpc>
            </a:pPr>
            <a:r>
              <a:rPr lang="en-US" sz="2800"/>
              <a:t>When computerized databases are well constructed, HC may be less prone to bias if the control groups are properly chosen.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9438" y="147638"/>
            <a:ext cx="8229600" cy="604837"/>
          </a:xfrm>
        </p:spPr>
        <p:txBody>
          <a:bodyPr/>
          <a:lstStyle/>
          <a:p>
            <a:r>
              <a:rPr lang="en-US"/>
              <a:t>Cross-over Designs</a:t>
            </a:r>
          </a:p>
        </p:txBody>
      </p:sp>
      <p:sp>
        <p:nvSpPr>
          <p:cNvPr id="185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90563" y="750888"/>
            <a:ext cx="8453437" cy="4991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Two-period cross-over design: Participants are randomized to receive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– washout period – B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 – washout period – A</a:t>
            </a:r>
          </a:p>
          <a:p>
            <a:pPr>
              <a:lnSpc>
                <a:spcPct val="90000"/>
              </a:lnSpc>
            </a:pPr>
            <a:r>
              <a:rPr lang="en-US" sz="2800"/>
              <a:t>Advantage: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More efficient, pt serves as own control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(2.4 times savings in 59 trials)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Everyone receives both tx</a:t>
            </a:r>
          </a:p>
          <a:p>
            <a:pPr>
              <a:lnSpc>
                <a:spcPct val="90000"/>
              </a:lnSpc>
            </a:pPr>
            <a:r>
              <a:rPr lang="en-US" sz="2800"/>
              <a:t>Based on the assumptions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carry over effect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drug interaction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period effect (time effect)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Pt returned to the same baseline status after the first intervention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treatment-period interaction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1938"/>
            <a:ext cx="8229600" cy="636587"/>
          </a:xfrm>
          <a:noFill/>
          <a:ln/>
        </p:spPr>
        <p:txBody>
          <a:bodyPr lIns="92075" tIns="46037" rIns="92075" bIns="46037"/>
          <a:lstStyle/>
          <a:p>
            <a:pPr algn="ctr"/>
            <a:r>
              <a:rPr lang="en-US"/>
              <a:t>Factorial Design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8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1482725" y="2149475"/>
            <a:ext cx="3165475" cy="646113"/>
          </a:xfrm>
          <a:noFill/>
          <a:ln/>
        </p:spPr>
        <p:txBody>
          <a:bodyPr lIns="92075" tIns="46037" rIns="92075" bIns="46037"/>
          <a:lstStyle/>
          <a:p>
            <a:pPr lvl="1">
              <a:lnSpc>
                <a:spcPct val="90000"/>
              </a:lnSpc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ATBC  Trial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z="2000" b="1" dirty="0"/>
              <a:t>(same endpoint)</a:t>
            </a:r>
          </a:p>
        </p:txBody>
      </p:sp>
      <p:sp>
        <p:nvSpPr>
          <p:cNvPr id="12288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5321300" y="2149475"/>
            <a:ext cx="3352800" cy="554038"/>
          </a:xfrm>
          <a:noFill/>
          <a:ln/>
        </p:spPr>
        <p:txBody>
          <a:bodyPr lIns="92075" tIns="46037" rIns="92075" bIns="46037"/>
          <a:lstStyle/>
          <a:p>
            <a:pPr lvl="1">
              <a:lnSpc>
                <a:spcPct val="90000"/>
              </a:lnSpc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PHS Trial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(different endpoints)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6243638" y="4779963"/>
            <a:ext cx="11112" cy="635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8228013" y="4779963"/>
            <a:ext cx="12700" cy="635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2903" name="Group 23"/>
          <p:cNvGrpSpPr>
            <a:grpSpLocks/>
          </p:cNvGrpSpPr>
          <p:nvPr/>
        </p:nvGrpSpPr>
        <p:grpSpPr bwMode="auto">
          <a:xfrm>
            <a:off x="4664075" y="3263900"/>
            <a:ext cx="3505200" cy="2149475"/>
            <a:chOff x="2976" y="2054"/>
            <a:chExt cx="2208" cy="1354"/>
          </a:xfrm>
        </p:grpSpPr>
        <p:sp>
          <p:nvSpPr>
            <p:cNvPr id="122904" name="Rectangle 24"/>
            <p:cNvSpPr>
              <a:spLocks noChangeArrowheads="1"/>
            </p:cNvSpPr>
            <p:nvPr/>
          </p:nvSpPr>
          <p:spPr bwMode="auto">
            <a:xfrm>
              <a:off x="2976" y="2880"/>
              <a:ext cx="63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spAutoFit/>
            </a:bodyPr>
            <a:lstStyle/>
            <a:p>
              <a:pPr eaLnBrk="0" hangingPunct="0"/>
              <a:r>
                <a:rPr lang="en-US" sz="2000" b="1">
                  <a:latin typeface="Times" pitchFamily="18" charset="0"/>
                </a:rPr>
                <a:t>Aspirin</a:t>
              </a:r>
            </a:p>
          </p:txBody>
        </p:sp>
        <p:sp>
          <p:nvSpPr>
            <p:cNvPr id="122905" name="Rectangle 25"/>
            <p:cNvSpPr>
              <a:spLocks noChangeArrowheads="1"/>
            </p:cNvSpPr>
            <p:nvPr/>
          </p:nvSpPr>
          <p:spPr bwMode="auto">
            <a:xfrm>
              <a:off x="4010" y="2054"/>
              <a:ext cx="98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spAutoFit/>
            </a:bodyPr>
            <a:lstStyle/>
            <a:p>
              <a:pPr eaLnBrk="0" hangingPunct="0"/>
              <a:r>
                <a:rPr lang="en-US" b="1" dirty="0">
                  <a:latin typeface="Symbol" pitchFamily="18" charset="2"/>
                </a:rPr>
                <a:t>b</a:t>
              </a:r>
              <a:r>
                <a:rPr lang="en-US" b="1" dirty="0">
                  <a:latin typeface="Times" pitchFamily="18" charset="0"/>
                </a:rPr>
                <a:t>-carotene</a:t>
              </a:r>
            </a:p>
            <a:p>
              <a:pPr eaLnBrk="0" hangingPunct="0"/>
              <a:r>
                <a:rPr lang="en-US" b="1" dirty="0">
                  <a:latin typeface="Times" pitchFamily="18" charset="0"/>
                </a:rPr>
                <a:t>  </a:t>
              </a:r>
              <a:r>
                <a:rPr lang="en-US" b="1" dirty="0">
                  <a:latin typeface="Symbol" pitchFamily="18" charset="2"/>
                </a:rPr>
                <a:t>- </a:t>
              </a:r>
              <a:r>
                <a:rPr lang="en-US" b="1" dirty="0">
                  <a:latin typeface="Times" pitchFamily="18" charset="0"/>
                </a:rPr>
                <a:t>         +</a:t>
              </a:r>
            </a:p>
          </p:txBody>
        </p:sp>
        <p:sp>
          <p:nvSpPr>
            <p:cNvPr id="122906" name="Text Box 26"/>
            <p:cNvSpPr txBox="1">
              <a:spLocks noChangeArrowheads="1"/>
            </p:cNvSpPr>
            <p:nvPr/>
          </p:nvSpPr>
          <p:spPr bwMode="auto">
            <a:xfrm>
              <a:off x="3696" y="2736"/>
              <a:ext cx="24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b="1">
                  <a:latin typeface="Symbol" pitchFamily="18" charset="2"/>
                </a:rPr>
                <a:t>-</a:t>
              </a:r>
            </a:p>
            <a:p>
              <a:pPr eaLnBrk="0" hangingPunct="0"/>
              <a:r>
                <a:rPr lang="en-US" b="1">
                  <a:latin typeface="Times" pitchFamily="18" charset="0"/>
                </a:rPr>
                <a:t>+</a:t>
              </a:r>
            </a:p>
          </p:txBody>
        </p:sp>
        <p:sp>
          <p:nvSpPr>
            <p:cNvPr id="122907" name="Rectangle 27"/>
            <p:cNvSpPr>
              <a:spLocks noChangeArrowheads="1"/>
            </p:cNvSpPr>
            <p:nvPr/>
          </p:nvSpPr>
          <p:spPr bwMode="auto">
            <a:xfrm>
              <a:off x="3936" y="2640"/>
              <a:ext cx="1248" cy="76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08" name="Rectangle 28"/>
            <p:cNvSpPr>
              <a:spLocks noChangeArrowheads="1"/>
            </p:cNvSpPr>
            <p:nvPr/>
          </p:nvSpPr>
          <p:spPr bwMode="auto">
            <a:xfrm>
              <a:off x="3984" y="2736"/>
              <a:ext cx="42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latin typeface="Times" pitchFamily="18" charset="0"/>
                </a:rPr>
                <a:t>N=5,517</a:t>
              </a:r>
              <a:endParaRPr lang="en-US" b="1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122909" name="Rectangle 29"/>
            <p:cNvSpPr>
              <a:spLocks noChangeArrowheads="1"/>
            </p:cNvSpPr>
            <p:nvPr/>
          </p:nvSpPr>
          <p:spPr bwMode="auto">
            <a:xfrm>
              <a:off x="4632" y="2736"/>
              <a:ext cx="42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latin typeface="Times" pitchFamily="18" charset="0"/>
                </a:rPr>
                <a:t>N=5,517</a:t>
              </a:r>
              <a:endParaRPr lang="en-US" b="1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122910" name="Rectangle 30"/>
            <p:cNvSpPr>
              <a:spLocks noChangeArrowheads="1"/>
            </p:cNvSpPr>
            <p:nvPr/>
          </p:nvSpPr>
          <p:spPr bwMode="auto">
            <a:xfrm>
              <a:off x="3984" y="3120"/>
              <a:ext cx="42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latin typeface="Times" pitchFamily="18" charset="0"/>
                </a:rPr>
                <a:t>N=5,518</a:t>
              </a:r>
              <a:endParaRPr lang="en-US" b="1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122911" name="Rectangle 31"/>
            <p:cNvSpPr>
              <a:spLocks noChangeArrowheads="1"/>
            </p:cNvSpPr>
            <p:nvPr/>
          </p:nvSpPr>
          <p:spPr bwMode="auto">
            <a:xfrm>
              <a:off x="4632" y="3120"/>
              <a:ext cx="42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latin typeface="Times" pitchFamily="18" charset="0"/>
                </a:rPr>
                <a:t>N=5,519</a:t>
              </a:r>
              <a:endParaRPr lang="en-US" b="1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122912" name="Rectangle 32"/>
            <p:cNvSpPr>
              <a:spLocks noChangeArrowheads="1"/>
            </p:cNvSpPr>
            <p:nvPr/>
          </p:nvSpPr>
          <p:spPr bwMode="auto">
            <a:xfrm>
              <a:off x="3936" y="2640"/>
              <a:ext cx="1248" cy="76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13" name="Line 33"/>
            <p:cNvSpPr>
              <a:spLocks noChangeShapeType="1"/>
            </p:cNvSpPr>
            <p:nvPr/>
          </p:nvSpPr>
          <p:spPr bwMode="auto">
            <a:xfrm>
              <a:off x="4560" y="2640"/>
              <a:ext cx="0" cy="7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14" name="Line 34"/>
            <p:cNvSpPr>
              <a:spLocks noChangeShapeType="1"/>
            </p:cNvSpPr>
            <p:nvPr/>
          </p:nvSpPr>
          <p:spPr bwMode="auto">
            <a:xfrm>
              <a:off x="3936" y="3024"/>
              <a:ext cx="12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15" name="Group 35"/>
          <p:cNvGrpSpPr>
            <a:grpSpLocks/>
          </p:cNvGrpSpPr>
          <p:nvPr/>
        </p:nvGrpSpPr>
        <p:grpSpPr bwMode="auto">
          <a:xfrm>
            <a:off x="304800" y="3276600"/>
            <a:ext cx="4119563" cy="2133600"/>
            <a:chOff x="192" y="2064"/>
            <a:chExt cx="2595" cy="1344"/>
          </a:xfrm>
        </p:grpSpPr>
        <p:sp>
          <p:nvSpPr>
            <p:cNvPr id="122916" name="Rectangle 36"/>
            <p:cNvSpPr>
              <a:spLocks noChangeArrowheads="1"/>
            </p:cNvSpPr>
            <p:nvPr/>
          </p:nvSpPr>
          <p:spPr bwMode="auto">
            <a:xfrm>
              <a:off x="1632" y="2064"/>
              <a:ext cx="98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spAutoFit/>
            </a:bodyPr>
            <a:lstStyle/>
            <a:p>
              <a:pPr eaLnBrk="0" hangingPunct="0"/>
              <a:r>
                <a:rPr lang="en-US" b="1">
                  <a:latin typeface="Symbol" pitchFamily="18" charset="2"/>
                </a:rPr>
                <a:t>b</a:t>
              </a:r>
              <a:r>
                <a:rPr lang="en-US" b="1">
                  <a:latin typeface="Times" pitchFamily="18" charset="0"/>
                </a:rPr>
                <a:t>-carotene</a:t>
              </a:r>
            </a:p>
            <a:p>
              <a:pPr eaLnBrk="0" hangingPunct="0"/>
              <a:r>
                <a:rPr lang="en-US" b="1">
                  <a:latin typeface="Times" pitchFamily="18" charset="0"/>
                </a:rPr>
                <a:t>  </a:t>
              </a:r>
              <a:r>
                <a:rPr lang="en-US" b="1">
                  <a:latin typeface="Symbol" pitchFamily="18" charset="2"/>
                </a:rPr>
                <a:t>- </a:t>
              </a:r>
              <a:r>
                <a:rPr lang="en-US" b="1">
                  <a:latin typeface="Times" pitchFamily="18" charset="0"/>
                </a:rPr>
                <a:t>         +</a:t>
              </a:r>
            </a:p>
          </p:txBody>
        </p:sp>
        <p:sp>
          <p:nvSpPr>
            <p:cNvPr id="122917" name="Text Box 37"/>
            <p:cNvSpPr txBox="1">
              <a:spLocks noChangeArrowheads="1"/>
            </p:cNvSpPr>
            <p:nvPr/>
          </p:nvSpPr>
          <p:spPr bwMode="auto">
            <a:xfrm>
              <a:off x="1248" y="2736"/>
              <a:ext cx="384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b="1">
                  <a:latin typeface="Symbol" pitchFamily="18" charset="2"/>
                </a:rPr>
                <a:t>-</a:t>
              </a:r>
            </a:p>
            <a:p>
              <a:pPr eaLnBrk="0" hangingPunct="0"/>
              <a:r>
                <a:rPr lang="en-US" b="1">
                  <a:latin typeface="Times" pitchFamily="18" charset="0"/>
                </a:rPr>
                <a:t>+</a:t>
              </a:r>
            </a:p>
          </p:txBody>
        </p:sp>
        <p:sp>
          <p:nvSpPr>
            <p:cNvPr id="122918" name="Rectangle 38"/>
            <p:cNvSpPr>
              <a:spLocks noChangeArrowheads="1"/>
            </p:cNvSpPr>
            <p:nvPr/>
          </p:nvSpPr>
          <p:spPr bwMode="auto">
            <a:xfrm>
              <a:off x="192" y="2880"/>
              <a:ext cx="9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spAutoFit/>
            </a:bodyPr>
            <a:lstStyle/>
            <a:p>
              <a:pPr eaLnBrk="0" hangingPunct="0"/>
              <a:r>
                <a:rPr lang="en-US" sz="2000" b="1">
                  <a:latin typeface="Symbol" pitchFamily="18" charset="2"/>
                </a:rPr>
                <a:t>a</a:t>
              </a:r>
              <a:r>
                <a:rPr lang="en-US" sz="2000" b="1">
                  <a:latin typeface="Times" pitchFamily="18" charset="0"/>
                </a:rPr>
                <a:t>-tocopherol</a:t>
              </a:r>
            </a:p>
          </p:txBody>
        </p:sp>
        <p:sp>
          <p:nvSpPr>
            <p:cNvPr id="122919" name="Rectangle 39"/>
            <p:cNvSpPr>
              <a:spLocks noChangeArrowheads="1"/>
            </p:cNvSpPr>
            <p:nvPr/>
          </p:nvSpPr>
          <p:spPr bwMode="auto">
            <a:xfrm>
              <a:off x="1539" y="2640"/>
              <a:ext cx="1248" cy="76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20" name="Rectangle 40"/>
            <p:cNvSpPr>
              <a:spLocks noChangeArrowheads="1"/>
            </p:cNvSpPr>
            <p:nvPr/>
          </p:nvSpPr>
          <p:spPr bwMode="auto">
            <a:xfrm>
              <a:off x="1560" y="2736"/>
              <a:ext cx="42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latin typeface="Times" pitchFamily="18" charset="0"/>
                </a:rPr>
                <a:t>N=7,287</a:t>
              </a:r>
              <a:endParaRPr lang="en-US" b="1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122921" name="Rectangle 41"/>
            <p:cNvSpPr>
              <a:spLocks noChangeArrowheads="1"/>
            </p:cNvSpPr>
            <p:nvPr/>
          </p:nvSpPr>
          <p:spPr bwMode="auto">
            <a:xfrm>
              <a:off x="2208" y="2736"/>
              <a:ext cx="42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latin typeface="Times" pitchFamily="18" charset="0"/>
                </a:rPr>
                <a:t>N=7,282</a:t>
              </a:r>
              <a:endParaRPr lang="en-US" b="1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122922" name="Rectangle 42"/>
            <p:cNvSpPr>
              <a:spLocks noChangeArrowheads="1"/>
            </p:cNvSpPr>
            <p:nvPr/>
          </p:nvSpPr>
          <p:spPr bwMode="auto">
            <a:xfrm>
              <a:off x="1813" y="2640"/>
              <a:ext cx="7" cy="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3" name="Line 43"/>
            <p:cNvSpPr>
              <a:spLocks noChangeShapeType="1"/>
            </p:cNvSpPr>
            <p:nvPr/>
          </p:nvSpPr>
          <p:spPr bwMode="auto">
            <a:xfrm>
              <a:off x="1813" y="2640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4" name="Line 44"/>
            <p:cNvSpPr>
              <a:spLocks noChangeShapeType="1"/>
            </p:cNvSpPr>
            <p:nvPr/>
          </p:nvSpPr>
          <p:spPr bwMode="auto">
            <a:xfrm>
              <a:off x="1816" y="2640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5" name="Rectangle 45"/>
            <p:cNvSpPr>
              <a:spLocks noChangeArrowheads="1"/>
            </p:cNvSpPr>
            <p:nvPr/>
          </p:nvSpPr>
          <p:spPr bwMode="auto">
            <a:xfrm>
              <a:off x="1813" y="2640"/>
              <a:ext cx="7" cy="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6" name="Line 46"/>
            <p:cNvSpPr>
              <a:spLocks noChangeShapeType="1"/>
            </p:cNvSpPr>
            <p:nvPr/>
          </p:nvSpPr>
          <p:spPr bwMode="auto">
            <a:xfrm>
              <a:off x="1813" y="2640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7" name="Rectangle 47"/>
            <p:cNvSpPr>
              <a:spLocks noChangeArrowheads="1"/>
            </p:cNvSpPr>
            <p:nvPr/>
          </p:nvSpPr>
          <p:spPr bwMode="auto">
            <a:xfrm>
              <a:off x="1560" y="3120"/>
              <a:ext cx="42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latin typeface="Times" pitchFamily="18" charset="0"/>
                </a:rPr>
                <a:t>N=7,286</a:t>
              </a:r>
              <a:endParaRPr lang="en-US" b="1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122928" name="Rectangle 48"/>
            <p:cNvSpPr>
              <a:spLocks noChangeArrowheads="1"/>
            </p:cNvSpPr>
            <p:nvPr/>
          </p:nvSpPr>
          <p:spPr bwMode="auto">
            <a:xfrm>
              <a:off x="2208" y="3120"/>
              <a:ext cx="42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latin typeface="Times" pitchFamily="18" charset="0"/>
                </a:rPr>
                <a:t>N=7,278</a:t>
              </a:r>
              <a:endParaRPr lang="en-US" b="1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122929" name="Rectangle 49"/>
            <p:cNvSpPr>
              <a:spLocks noChangeArrowheads="1"/>
            </p:cNvSpPr>
            <p:nvPr/>
          </p:nvSpPr>
          <p:spPr bwMode="auto">
            <a:xfrm>
              <a:off x="2161" y="2640"/>
              <a:ext cx="7" cy="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30" name="Line 50"/>
            <p:cNvSpPr>
              <a:spLocks noChangeShapeType="1"/>
            </p:cNvSpPr>
            <p:nvPr/>
          </p:nvSpPr>
          <p:spPr bwMode="auto">
            <a:xfrm>
              <a:off x="2163" y="2640"/>
              <a:ext cx="0" cy="7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31" name="Line 51"/>
            <p:cNvSpPr>
              <a:spLocks noChangeShapeType="1"/>
            </p:cNvSpPr>
            <p:nvPr/>
          </p:nvSpPr>
          <p:spPr bwMode="auto">
            <a:xfrm>
              <a:off x="1539" y="3024"/>
              <a:ext cx="12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32" name="Rectangle 52"/>
            <p:cNvSpPr>
              <a:spLocks noChangeArrowheads="1"/>
            </p:cNvSpPr>
            <p:nvPr/>
          </p:nvSpPr>
          <p:spPr bwMode="auto">
            <a:xfrm>
              <a:off x="1539" y="2640"/>
              <a:ext cx="1248" cy="76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33" name="Line 53"/>
          <p:cNvSpPr>
            <a:spLocks noChangeShapeType="1"/>
          </p:cNvSpPr>
          <p:nvPr/>
        </p:nvSpPr>
        <p:spPr bwMode="auto">
          <a:xfrm>
            <a:off x="304800" y="1371600"/>
            <a:ext cx="838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4" name="Text Box 54"/>
          <p:cNvSpPr txBox="1">
            <a:spLocks noChangeArrowheads="1"/>
          </p:cNvSpPr>
          <p:nvPr/>
        </p:nvSpPr>
        <p:spPr bwMode="auto">
          <a:xfrm>
            <a:off x="1165225" y="5716588"/>
            <a:ext cx="32972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Endpoint: Lung cancer rate</a:t>
            </a:r>
          </a:p>
        </p:txBody>
      </p:sp>
      <p:sp>
        <p:nvSpPr>
          <p:cNvPr id="122935" name="Text Box 55"/>
          <p:cNvSpPr txBox="1">
            <a:spLocks noChangeArrowheads="1"/>
          </p:cNvSpPr>
          <p:nvPr/>
        </p:nvSpPr>
        <p:spPr bwMode="auto">
          <a:xfrm>
            <a:off x="4883150" y="5688013"/>
            <a:ext cx="426085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Endpoint 1: Cardiovascular mortality</a:t>
            </a:r>
          </a:p>
          <a:p>
            <a:pPr>
              <a:spcBef>
                <a:spcPct val="50000"/>
              </a:spcBef>
            </a:pPr>
            <a:r>
              <a:rPr lang="en-US" sz="2000"/>
              <a:t>Endpoint 2: Lung cancer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build="p" autoUpdateAnimBg="0"/>
      <p:bldP spid="122934" grpId="0"/>
      <p:bldP spid="1229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Factorial Design</a:t>
            </a:r>
          </a:p>
        </p:txBody>
      </p:sp>
      <p:sp>
        <p:nvSpPr>
          <p:cNvPr id="1873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Efficient design with (+) or no interaction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2 trials in one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Quantify interaction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Interaction is model and scale dependent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Increase efficiency, decrease toxicity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Pairwise comparisons available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Adjust for multiplicity	</a:t>
            </a:r>
          </a:p>
          <a:p>
            <a:pPr>
              <a:lnSpc>
                <a:spcPct val="90000"/>
              </a:lnSpc>
            </a:pPr>
            <a:r>
              <a:rPr lang="en-US" sz="280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Lose statistical power with (-) interaction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increase toxicity if agents have similar toxicity profile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1: Study Population</a:t>
            </a:r>
          </a:p>
        </p:txBody>
      </p:sp>
      <p:sp>
        <p:nvSpPr>
          <p:cNvPr id="2529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Definition of study population</a:t>
            </a:r>
          </a:p>
          <a:p>
            <a:pPr lvl="1"/>
            <a:r>
              <a:rPr lang="en-US"/>
              <a:t>What is population of interest?</a:t>
            </a:r>
          </a:p>
          <a:p>
            <a:r>
              <a:rPr lang="en-US"/>
              <a:t>Generalization, inference making</a:t>
            </a:r>
          </a:p>
          <a:p>
            <a:pPr lvl="1"/>
            <a:r>
              <a:rPr lang="en-US"/>
              <a:t>What can you say at the end of study?</a:t>
            </a:r>
          </a:p>
          <a:p>
            <a:r>
              <a:rPr lang="en-US"/>
              <a:t>Feasibility, recruitment</a:t>
            </a:r>
          </a:p>
          <a:p>
            <a:pPr lvl="1"/>
            <a:r>
              <a:rPr lang="en-US"/>
              <a:t>What can be done?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Allocation Designs</a:t>
            </a:r>
          </a:p>
        </p:txBody>
      </p:sp>
      <p:sp>
        <p:nvSpPr>
          <p:cNvPr id="18841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Child and Adolescent Trial for Cardiovascular Health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School is the randomization unit</a:t>
            </a:r>
          </a:p>
          <a:p>
            <a:pPr>
              <a:lnSpc>
                <a:spcPct val="90000"/>
              </a:lnSpc>
            </a:pPr>
            <a:r>
              <a:rPr lang="en-US" sz="2800"/>
              <a:t>Vitamin A in Indian Children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Village is the randomization unit</a:t>
            </a:r>
          </a:p>
          <a:p>
            <a:pPr>
              <a:lnSpc>
                <a:spcPct val="90000"/>
              </a:lnSpc>
            </a:pPr>
            <a:r>
              <a:rPr lang="en-US" sz="2800"/>
              <a:t>Smoking cessation trials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Using school or family as the randomization unit</a:t>
            </a:r>
          </a:p>
          <a:p>
            <a:pPr>
              <a:lnSpc>
                <a:spcPct val="90000"/>
              </a:lnSpc>
            </a:pPr>
            <a:r>
              <a:rPr lang="en-US" sz="2800"/>
              <a:t>Randomization unit is naturally determined. Easier to conduct. Does not require that participants are independent.</a:t>
            </a:r>
          </a:p>
          <a:p>
            <a:pPr>
              <a:lnSpc>
                <a:spcPct val="90000"/>
              </a:lnSpc>
            </a:pPr>
            <a:r>
              <a:rPr lang="en-US" sz="2800"/>
              <a:t>Statistical power may be reduced.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 Simple Trials</a:t>
            </a:r>
          </a:p>
        </p:txBody>
      </p:sp>
      <p:sp>
        <p:nvSpPr>
          <p:cNvPr id="195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More relevant to the entire population</a:t>
            </a:r>
          </a:p>
          <a:p>
            <a:r>
              <a:rPr lang="en-US" sz="2800"/>
              <a:t>Resolve the problem or imbalance in prognostic factors in small sample even with randomization</a:t>
            </a:r>
          </a:p>
          <a:p>
            <a:r>
              <a:rPr lang="en-US" sz="2800"/>
              <a:t>Applicable to easily administered interventions and easily ascertained outcome</a:t>
            </a:r>
          </a:p>
          <a:p>
            <a:r>
              <a:rPr lang="en-US" sz="2800"/>
              <a:t>Can detect even moderate difference</a:t>
            </a:r>
          </a:p>
          <a:p>
            <a:r>
              <a:rPr lang="en-US" sz="2800"/>
              <a:t>Allow sufficient power to examine secondary objectives such as subset analyses and various interactions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Study Designs</a:t>
            </a:r>
          </a:p>
        </p:txBody>
      </p:sp>
      <p:sp>
        <p:nvSpPr>
          <p:cNvPr id="1894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19088" y="1212850"/>
            <a:ext cx="8686800" cy="5448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All vs. None Design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low fat + high fiber + fruits + vegetables + exercise vs. none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California’s “5 a day-for better health” campaign, (Am. J. Prev. Med. 11:124-131, 1995)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Interventions are naturally grouped together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it works, sort out the active component(s) later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Reciprocal Control Design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smoking cessation vs. healthy diet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Avoid no treatment control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olidFill>
                  <a:srgbClr val="CC0000"/>
                </a:solidFill>
              </a:rPr>
              <a:t>(Reference: Efficient Designs for Prostate Cancer Chemoprevention, Lee et al., Urology 2001)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82000" cy="838200"/>
          </a:xfrm>
        </p:spPr>
        <p:txBody>
          <a:bodyPr/>
          <a:lstStyle/>
          <a:p>
            <a:r>
              <a:rPr lang="en-US"/>
              <a:t>3. The Randomization Process</a:t>
            </a:r>
          </a:p>
        </p:txBody>
      </p:sp>
      <p:sp>
        <p:nvSpPr>
          <p:cNvPr id="2273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65000"/>
            </a:pPr>
            <a:r>
              <a:rPr lang="en-US"/>
              <a:t>Fixed allocation randomization</a:t>
            </a:r>
          </a:p>
          <a:p>
            <a:pPr lvl="1">
              <a:buSzTx/>
              <a:buFontTx/>
              <a:buChar char="•"/>
            </a:pPr>
            <a:r>
              <a:rPr lang="en-US"/>
              <a:t>Simple randomization</a:t>
            </a:r>
          </a:p>
          <a:p>
            <a:pPr lvl="1">
              <a:buSzTx/>
              <a:buFontTx/>
              <a:buChar char="•"/>
            </a:pPr>
            <a:r>
              <a:rPr lang="en-US"/>
              <a:t>Blocked randomization</a:t>
            </a:r>
          </a:p>
          <a:p>
            <a:pPr lvl="1">
              <a:buSzTx/>
              <a:buFontTx/>
              <a:buChar char="•"/>
            </a:pPr>
            <a:r>
              <a:rPr lang="en-US"/>
              <a:t>Stratified randomization</a:t>
            </a:r>
          </a:p>
          <a:p>
            <a:pPr>
              <a:buSzPct val="65000"/>
            </a:pPr>
            <a:r>
              <a:rPr lang="en-US"/>
              <a:t>Adaptive randomization</a:t>
            </a:r>
          </a:p>
          <a:p>
            <a:pPr lvl="1">
              <a:buSzTx/>
              <a:buFontTx/>
              <a:buChar char="•"/>
            </a:pPr>
            <a:r>
              <a:rPr lang="en-US"/>
              <a:t>Baseline adaptive randomization</a:t>
            </a:r>
          </a:p>
          <a:p>
            <a:pPr lvl="1">
              <a:buSzTx/>
              <a:buFontTx/>
              <a:buChar char="•"/>
            </a:pPr>
            <a:r>
              <a:rPr lang="en-US"/>
              <a:t>Response adaptive randomization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Point</a:t>
            </a:r>
          </a:p>
        </p:txBody>
      </p:sp>
      <p:sp>
        <p:nvSpPr>
          <p:cNvPr id="229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Randomization tends to produce study groups comparable with respective to known or unknown risk factors,</a:t>
            </a:r>
          </a:p>
          <a:p>
            <a:r>
              <a:rPr lang="en-US"/>
              <a:t>removes investigator bias in the allocation of participants, and</a:t>
            </a:r>
          </a:p>
          <a:p>
            <a:r>
              <a:rPr lang="en-US"/>
              <a:t>guarantees that statistical tests with have valid significance levels.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3025"/>
            <a:ext cx="8229600" cy="838200"/>
          </a:xfrm>
        </p:spPr>
        <p:txBody>
          <a:bodyPr/>
          <a:lstStyle/>
          <a:p>
            <a:r>
              <a:rPr lang="en-US"/>
              <a:t>Commonly Occurred Bias</a:t>
            </a:r>
          </a:p>
        </p:txBody>
      </p:sp>
      <p:sp>
        <p:nvSpPr>
          <p:cNvPr id="231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866775"/>
            <a:ext cx="85344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Selection bias (allocation bias)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Occurs in non-randomized trials, or when the allocation process is predictable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Solution: proper randomization process</a:t>
            </a:r>
          </a:p>
          <a:p>
            <a:pPr>
              <a:lnSpc>
                <a:spcPct val="90000"/>
              </a:lnSpc>
            </a:pPr>
            <a:r>
              <a:rPr lang="en-US" sz="2000"/>
              <a:t>Accidental bias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Randomization does not achieve balance on risk factors or prognostic variables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Solution: stratification or adaptive randomization</a:t>
            </a:r>
          </a:p>
          <a:p>
            <a:pPr>
              <a:lnSpc>
                <a:spcPct val="90000"/>
              </a:lnSpc>
            </a:pPr>
            <a:r>
              <a:rPr lang="en-US" sz="2000"/>
              <a:t>Evaluation (ascertainment) bias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Bias in evaluating outcome, especially when the tx assignment is known. One group is measured more frequently than another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Solution: study blindness</a:t>
            </a:r>
          </a:p>
          <a:p>
            <a:pPr>
              <a:lnSpc>
                <a:spcPct val="90000"/>
              </a:lnSpc>
            </a:pPr>
            <a:r>
              <a:rPr lang="en-US" sz="2000"/>
              <a:t>Recall bias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In a retrospective study, subjects are asked to recall prior behavior or exposure. Their memory may not be accurate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Solution: do prospective trial instead</a:t>
            </a:r>
          </a:p>
          <a:p>
            <a:pPr>
              <a:lnSpc>
                <a:spcPct val="90000"/>
              </a:lnSpc>
            </a:pPr>
            <a:r>
              <a:rPr lang="en-US" sz="2000"/>
              <a:t>Publication bias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Studies with positive findings (P &lt; 0.05) are more likely to be published.  Results from the literature may be biased.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Solution: Interpret with care.</a:t>
            </a:r>
          </a:p>
          <a:p>
            <a:pPr lvl="1"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Fixed Allocation Randomization</a:t>
            </a:r>
          </a:p>
        </p:txBody>
      </p:sp>
      <p:sp>
        <p:nvSpPr>
          <p:cNvPr id="233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409700"/>
            <a:ext cx="8305800" cy="4991100"/>
          </a:xfrm>
        </p:spPr>
        <p:txBody>
          <a:bodyPr/>
          <a:lstStyle/>
          <a:p>
            <a:r>
              <a:rPr lang="en-US" sz="2800"/>
              <a:t>Assign treatment intervention to participants with a fixed, pre-specified probability.</a:t>
            </a:r>
          </a:p>
          <a:p>
            <a:r>
              <a:rPr lang="en-US" sz="2800"/>
              <a:t>Equal allocation</a:t>
            </a:r>
          </a:p>
          <a:p>
            <a:pPr lvl="1"/>
            <a:r>
              <a:rPr lang="en-US" sz="2400"/>
              <a:t>Most efficient design in general</a:t>
            </a:r>
          </a:p>
          <a:p>
            <a:pPr lvl="1"/>
            <a:r>
              <a:rPr lang="en-US" sz="2400"/>
              <a:t>Easy to implement</a:t>
            </a:r>
          </a:p>
          <a:p>
            <a:pPr lvl="1"/>
            <a:r>
              <a:rPr lang="en-US" sz="2400"/>
              <a:t>Consistent with the indifference/equipoise principle</a:t>
            </a:r>
          </a:p>
          <a:p>
            <a:r>
              <a:rPr lang="en-US" sz="2800"/>
              <a:t>Unequal allocation</a:t>
            </a:r>
          </a:p>
          <a:p>
            <a:pPr lvl="1"/>
            <a:r>
              <a:rPr lang="en-US" sz="2400"/>
              <a:t>Allocate more pts in the presumably better treatment group(s)</a:t>
            </a:r>
          </a:p>
          <a:p>
            <a:pPr lvl="1"/>
            <a:r>
              <a:rPr lang="en-US" sz="2400"/>
              <a:t>The loss of efficiency is minimal for changing the allocation ratio from 1:1 to 1:2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Randomization</a:t>
            </a:r>
          </a:p>
        </p:txBody>
      </p:sp>
      <p:sp>
        <p:nvSpPr>
          <p:cNvPr id="2355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Toss an unbiased coin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Head </a:t>
            </a:r>
            <a:r>
              <a:rPr lang="en-US" sz="2400">
                <a:sym typeface="Wingdings" pitchFamily="2" charset="2"/>
              </a:rPr>
              <a:t> Arm A; Tail  Arm B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No standard procedure for tossing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If don’t like the result, toss again</a:t>
            </a:r>
          </a:p>
          <a:p>
            <a:pPr>
              <a:lnSpc>
                <a:spcPct val="90000"/>
              </a:lnSpc>
            </a:pPr>
            <a:r>
              <a:rPr lang="en-US" sz="2800"/>
              <a:t>Use a random number table</a:t>
            </a:r>
          </a:p>
          <a:p>
            <a:pPr>
              <a:lnSpc>
                <a:spcPct val="90000"/>
              </a:lnSpc>
            </a:pPr>
            <a:r>
              <a:rPr lang="en-US" sz="2800"/>
              <a:t>For larger studies, use computer’s pseudo-random number generator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Generate </a:t>
            </a:r>
            <a:r>
              <a:rPr lang="en-US" sz="2400" i="1"/>
              <a:t>r</a:t>
            </a:r>
            <a:r>
              <a:rPr lang="en-US" sz="2400"/>
              <a:t>  </a:t>
            </a:r>
            <a:r>
              <a:rPr lang="en-US" sz="4000" baseline="-25000"/>
              <a:t>˜ </a:t>
            </a:r>
            <a:r>
              <a:rPr lang="en-US" sz="2400"/>
              <a:t>Unif(0,1)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 randomize pts into Arm A with probability </a:t>
            </a:r>
            <a:r>
              <a:rPr lang="en-US" sz="2400" i="1"/>
              <a:t>p</a:t>
            </a:r>
            <a:r>
              <a:rPr lang="en-US" sz="2400"/>
              <a:t>, if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</a:t>
            </a:r>
            <a:r>
              <a:rPr lang="en-US" sz="2400" i="1"/>
              <a:t>r</a:t>
            </a:r>
            <a:r>
              <a:rPr lang="en-US" sz="2400"/>
              <a:t> &lt; </a:t>
            </a:r>
            <a:r>
              <a:rPr lang="en-US" sz="2400" i="1"/>
              <a:t>p</a:t>
            </a:r>
            <a:r>
              <a:rPr lang="en-US" sz="2400"/>
              <a:t> </a:t>
            </a:r>
            <a:r>
              <a:rPr lang="en-US" sz="2400">
                <a:sym typeface="Wingdings" pitchFamily="2" charset="2"/>
              </a:rPr>
              <a:t> Arm 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be easily adapted for multiple tx groups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Record the seed of random number generator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>
              <a:sym typeface="Wingdings" pitchFamily="2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>
              <a:sym typeface="Wingdings" pitchFamily="2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Simple Randomization</a:t>
            </a:r>
          </a:p>
        </p:txBody>
      </p:sp>
      <p:sp>
        <p:nvSpPr>
          <p:cNvPr id="2375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Advantage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Easy to implement</a:t>
            </a:r>
          </a:p>
          <a:p>
            <a:pPr>
              <a:lnSpc>
                <a:spcPct val="90000"/>
              </a:lnSpc>
            </a:pPr>
            <a:r>
              <a:rPr lang="en-US" sz="2800"/>
              <a:t>Disadvantage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guarantee of balanced assignment by the end of the study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Could result in substantial imbalance especially in small studies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N=20, the chance of 60:40 split or worse: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pbinom(8,20,.5) x 2 = 0.252 x 2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N=100, the chance of 60:40 split or worse: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pbinom(40,100,.5) x 2 = 0.028 x 2</a:t>
            </a:r>
          </a:p>
          <a:p>
            <a:pPr>
              <a:lnSpc>
                <a:spcPct val="90000"/>
              </a:lnSpc>
            </a:pPr>
            <a:r>
              <a:rPr lang="en-US" sz="2800"/>
              <a:t>Note: Alternating assignment: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         </a:t>
            </a:r>
            <a:r>
              <a:rPr lang="en-US" sz="2800" i="1"/>
              <a:t>“ABABABABAB”</a:t>
            </a:r>
            <a:r>
              <a:rPr lang="en-US" sz="2800"/>
              <a:t>   is </a:t>
            </a:r>
            <a:r>
              <a:rPr lang="en-US" sz="2800" i="1"/>
              <a:t>not</a:t>
            </a:r>
            <a:r>
              <a:rPr lang="en-US" sz="2800"/>
              <a:t> randomization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Blocked Randomization</a:t>
            </a:r>
          </a:p>
        </p:txBody>
      </p:sp>
      <p:sp>
        <p:nvSpPr>
          <p:cNvPr id="239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Random permuted block</a:t>
            </a:r>
          </a:p>
          <a:p>
            <a:pPr lvl="1"/>
            <a:r>
              <a:rPr lang="en-US"/>
              <a:t>With 2 tx and block size 4</a:t>
            </a:r>
          </a:p>
          <a:p>
            <a:pPr lvl="1"/>
            <a:r>
              <a:rPr lang="en-US"/>
              <a:t>ABBA  BABA  ABAB BBAA …</a:t>
            </a:r>
          </a:p>
          <a:p>
            <a:pPr lvl="1"/>
            <a:r>
              <a:rPr lang="en-US"/>
              <a:t>Two ways to generate the list</a:t>
            </a:r>
          </a:p>
          <a:p>
            <a:pPr lvl="2"/>
            <a:r>
              <a:rPr lang="en-US"/>
              <a:t>Permute 6 distinct patterns</a:t>
            </a:r>
          </a:p>
          <a:p>
            <a:pPr lvl="2"/>
            <a:r>
              <a:rPr lang="en-US"/>
              <a:t>Generate r.n. to assign the sequence</a:t>
            </a:r>
          </a:p>
          <a:p>
            <a:pPr lvl="2"/>
            <a:endParaRPr lang="en-US"/>
          </a:p>
          <a:p>
            <a:pPr lvl="1">
              <a:buFont typeface="Wingdings" pitchFamily="2" charset="2"/>
              <a:buNone/>
            </a:pPr>
            <a:r>
              <a:rPr lang="en-US"/>
              <a:t>	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239620" name="Group 4"/>
          <p:cNvGraphicFramePr>
            <a:graphicFrameLocks noGrp="1"/>
          </p:cNvGraphicFramePr>
          <p:nvPr/>
        </p:nvGraphicFramePr>
        <p:xfrm>
          <a:off x="2438400" y="4724400"/>
          <a:ext cx="4343400" cy="1828800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Assignment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Random 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0.734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0.867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0.312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Point</a:t>
            </a:r>
          </a:p>
        </p:txBody>
      </p:sp>
      <p:sp>
        <p:nvSpPr>
          <p:cNvPr id="161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study population should be defined in advance, stating unambiguous inclusion and exclusion (eligibility) criteria.</a:t>
            </a:r>
          </a:p>
          <a:p>
            <a:r>
              <a:rPr lang="en-US"/>
              <a:t>The impact that these criteria will have on study design, ability to generalize, and participant recruitment must be considered.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838200"/>
          </a:xfrm>
        </p:spPr>
        <p:txBody>
          <a:bodyPr/>
          <a:lstStyle/>
          <a:p>
            <a:r>
              <a:rPr lang="en-US"/>
              <a:t>Properties of Blocked Randomization</a:t>
            </a:r>
          </a:p>
        </p:txBody>
      </p:sp>
      <p:sp>
        <p:nvSpPr>
          <p:cNvPr id="2416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305800" cy="4991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Balanced assignment is guaranteed up to </a:t>
            </a:r>
            <a:r>
              <a:rPr lang="en-US" sz="2800" i="1">
                <a:solidFill>
                  <a:srgbClr val="CC0000"/>
                </a:solidFill>
              </a:rPr>
              <a:t>b/2</a:t>
            </a:r>
            <a:r>
              <a:rPr lang="en-US" sz="2800">
                <a:solidFill>
                  <a:srgbClr val="CC0000"/>
                </a:solidFill>
              </a:rPr>
              <a:t> </a:t>
            </a:r>
            <a:r>
              <a:rPr lang="en-US" sz="2800"/>
              <a:t> for 2 tx where </a:t>
            </a:r>
            <a:r>
              <a:rPr lang="en-US" sz="2800" i="1">
                <a:solidFill>
                  <a:srgbClr val="CC0000"/>
                </a:solidFill>
              </a:rPr>
              <a:t>b</a:t>
            </a:r>
            <a:r>
              <a:rPr lang="en-US" sz="2800"/>
              <a:t>  is the length of the block.</a:t>
            </a:r>
          </a:p>
          <a:p>
            <a:pPr>
              <a:lnSpc>
                <a:spcPct val="90000"/>
              </a:lnSpc>
            </a:pPr>
            <a:r>
              <a:rPr lang="en-US" sz="2800"/>
              <a:t>More robust to time trend in pt characteristics.</a:t>
            </a:r>
          </a:p>
          <a:p>
            <a:pPr>
              <a:lnSpc>
                <a:spcPct val="90000"/>
              </a:lnSpc>
            </a:pPr>
            <a:r>
              <a:rPr lang="en-US" sz="2800"/>
              <a:t>If the trial is terminated early, tx balance still can be achieved.</a:t>
            </a:r>
          </a:p>
          <a:p>
            <a:pPr>
              <a:lnSpc>
                <a:spcPct val="90000"/>
              </a:lnSpc>
            </a:pPr>
            <a:r>
              <a:rPr lang="en-US" sz="2800"/>
              <a:t>When block size and previous allocation is known, the last pt assignment is not random. Therefore, a block size of 2 is not recommended.</a:t>
            </a:r>
          </a:p>
          <a:p>
            <a:pPr>
              <a:lnSpc>
                <a:spcPct val="90000"/>
              </a:lnSpc>
            </a:pPr>
            <a:r>
              <a:rPr lang="en-US" sz="2800"/>
              <a:t>The size of the block such as 2, 4, 6, 8 can be determined randomly.</a:t>
            </a:r>
          </a:p>
          <a:p>
            <a:pPr>
              <a:lnSpc>
                <a:spcPct val="90000"/>
              </a:lnSpc>
            </a:pPr>
            <a:r>
              <a:rPr lang="en-US" sz="2800"/>
              <a:t>Analysis ignore the block design will be slightly conservative.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Why?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Stratified Randomization</a:t>
            </a:r>
          </a:p>
        </p:txBody>
      </p:sp>
      <p:sp>
        <p:nvSpPr>
          <p:cNvPr id="2437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82713"/>
            <a:ext cx="7772400" cy="47037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Stratified by major prognostic or risk factors to achieve balanced allocation within each subgroup.</a:t>
            </a:r>
          </a:p>
          <a:p>
            <a:pPr>
              <a:lnSpc>
                <a:spcPct val="80000"/>
              </a:lnSpc>
            </a:pPr>
            <a:r>
              <a:rPr lang="en-US" sz="2400"/>
              <a:t>Stratified by center for multi-center trials. How to deal with small centers?</a:t>
            </a:r>
          </a:p>
          <a:p>
            <a:pPr>
              <a:lnSpc>
                <a:spcPct val="80000"/>
              </a:lnSpc>
            </a:pPr>
            <a:r>
              <a:rPr lang="en-US" sz="2400"/>
              <a:t>Covariate effect can be prospectively dealt with to increase the study power and reduce the chance of confounding.</a:t>
            </a:r>
          </a:p>
          <a:p>
            <a:pPr>
              <a:lnSpc>
                <a:spcPct val="80000"/>
              </a:lnSpc>
            </a:pPr>
            <a:r>
              <a:rPr lang="en-US" sz="2400"/>
              <a:t>The number of total strata can increase quickly as the number of stratification factors increased.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E.g.: 3 age groups x 2 genders x 3 smoking gps =   18 strata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How about 10 binary stratfication factors in a N=500 </a:t>
            </a:r>
          </a:p>
          <a:p>
            <a:pPr>
              <a:lnSpc>
                <a:spcPct val="80000"/>
              </a:lnSpc>
            </a:pPr>
            <a:r>
              <a:rPr lang="en-US" sz="2400"/>
              <a:t>Large number of strata can result in sparse cells and/or imbalance </a:t>
            </a:r>
            <a:r>
              <a:rPr lang="en-US" sz="2400">
                <a:sym typeface="Wingdings" pitchFamily="2" charset="2"/>
              </a:rPr>
              <a:t> defeating the purpose of stratification</a:t>
            </a:r>
          </a:p>
          <a:p>
            <a:pPr>
              <a:lnSpc>
                <a:spcPct val="80000"/>
              </a:lnSpc>
            </a:pPr>
            <a:r>
              <a:rPr lang="en-US" sz="2400"/>
              <a:t>Answer?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Limit the number of stratification factors.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Stratified Randomization (cont.)</a:t>
            </a:r>
          </a:p>
        </p:txBody>
      </p:sp>
      <p:sp>
        <p:nvSpPr>
          <p:cNvPr id="2457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446213"/>
            <a:ext cx="7772400" cy="47037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Typically, stratified randomization is used in conjunction with random permuted block.</a:t>
            </a:r>
          </a:p>
          <a:p>
            <a:pPr>
              <a:lnSpc>
                <a:spcPct val="80000"/>
              </a:lnSpc>
            </a:pPr>
            <a:r>
              <a:rPr lang="en-US" sz="2800"/>
              <a:t>Final analysis can be done with or without taking stratification factor(s) into consideration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Without s.f.: simple, more conservative, less efficient if stratification matters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With s.f.: Mantel-Haenszel’s stratified test for contingency tables; stratified log-rank test, more efficient when stratification matters.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Examples: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Simpson’s paradox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smoking x treatment interaction </a:t>
            </a:r>
          </a:p>
          <a:p>
            <a:pPr>
              <a:lnSpc>
                <a:spcPct val="80000"/>
              </a:lnSpc>
            </a:pPr>
            <a:r>
              <a:rPr lang="en-US" sz="2800"/>
              <a:t>Further adjustment can always be achieved by including important covariates.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09600" y="0"/>
            <a:ext cx="8229600" cy="1219200"/>
          </a:xfrm>
        </p:spPr>
        <p:txBody>
          <a:bodyPr/>
          <a:lstStyle/>
          <a:p>
            <a:r>
              <a:rPr lang="en-US" sz="3600"/>
              <a:t>Simpson’s Paradox </a:t>
            </a:r>
            <a:br>
              <a:rPr lang="en-US" sz="3600"/>
            </a:br>
            <a:r>
              <a:rPr lang="en-US" sz="2000">
                <a:solidFill>
                  <a:srgbClr val="990033"/>
                </a:solidFill>
              </a:rPr>
              <a:t>From: ttp://www.math.wustl.edu/~sawyer/s475f05/cmanhen.sas</a:t>
            </a:r>
            <a:r>
              <a:rPr lang="en-US" sz="2000"/>
              <a:t/>
            </a:r>
            <a:br>
              <a:rPr lang="en-US" sz="2000"/>
            </a:br>
            <a:endParaRPr lang="en-US" sz="2000"/>
          </a:p>
        </p:txBody>
      </p:sp>
      <p:graphicFrame>
        <p:nvGraphicFramePr>
          <p:cNvPr id="247811" name="Group 3"/>
          <p:cNvGraphicFramePr>
            <a:graphicFrameLocks noGrp="1"/>
          </p:cNvGraphicFramePr>
          <p:nvPr>
            <p:ph sz="quarter" idx="1"/>
          </p:nvPr>
        </p:nvGraphicFramePr>
        <p:xfrm>
          <a:off x="685800" y="990600"/>
          <a:ext cx="4076700" cy="1608455"/>
        </p:xfrm>
        <a:graphic>
          <a:graphicData uri="http://schemas.openxmlformats.org/drawingml/2006/table">
            <a:tbl>
              <a:tblPr/>
              <a:tblGrid>
                <a:gridCol w="1019175"/>
                <a:gridCol w="1019175"/>
                <a:gridCol w="1019175"/>
                <a:gridCol w="10191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Impr-oved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 Impr.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% Impr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7837" name="Group 29"/>
          <p:cNvGraphicFramePr>
            <a:graphicFrameLocks noGrp="1"/>
          </p:cNvGraphicFramePr>
          <p:nvPr>
            <p:ph sz="quarter" idx="2"/>
          </p:nvPr>
        </p:nvGraphicFramePr>
        <p:xfrm>
          <a:off x="4914900" y="990600"/>
          <a:ext cx="4076700" cy="1589405"/>
        </p:xfrm>
        <a:graphic>
          <a:graphicData uri="http://schemas.openxmlformats.org/drawingml/2006/table">
            <a:tbl>
              <a:tblPr/>
              <a:tblGrid>
                <a:gridCol w="1019175"/>
                <a:gridCol w="1019175"/>
                <a:gridCol w="1019175"/>
                <a:gridCol w="1019175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Impr-oved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 Impr.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% Impr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7863" name="Group 55"/>
          <p:cNvGraphicFramePr>
            <a:graphicFrameLocks noGrp="1"/>
          </p:cNvGraphicFramePr>
          <p:nvPr>
            <p:ph sz="quarter" idx="3"/>
          </p:nvPr>
        </p:nvGraphicFramePr>
        <p:xfrm>
          <a:off x="2835275" y="2758119"/>
          <a:ext cx="3814763" cy="1744663"/>
        </p:xfrm>
        <a:graphic>
          <a:graphicData uri="http://schemas.openxmlformats.org/drawingml/2006/table">
            <a:tbl>
              <a:tblPr/>
              <a:tblGrid>
                <a:gridCol w="954088"/>
                <a:gridCol w="954087"/>
                <a:gridCol w="952500"/>
                <a:gridCol w="954088"/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Impr-oved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 Impr.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% Impr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889" name="Rectangle 81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04800" y="4114800"/>
            <a:ext cx="8839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2"/>
              </a:buBlip>
            </a:pPr>
            <a:r>
              <a:rPr lang="en-US" sz="2000"/>
              <a:t>Causes: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en-US" sz="1800"/>
              <a:t>Overall result is better in Female than in Male.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en-US" sz="1800"/>
              <a:t>Imbalance of the margins. New:Std = 100:300 in Female but 300:100 in Male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en-US" sz="1800"/>
              <a:t>Most of pts received Std are Female, which makes Std appears to be better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en-US" sz="1800"/>
              <a:t>Most of pts received New are Male, which makes New appears to be worse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2"/>
              </a:buBlip>
            </a:pPr>
            <a:r>
              <a:rPr lang="en-US" sz="2000"/>
              <a:t>Remedies: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en-US" sz="1800"/>
              <a:t>Stratified randomization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en-US" sz="1800"/>
              <a:t>Use (Cochran) Mantel-Haenszel test for the stratified analysis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2"/>
              </a:buBlip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8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09600" y="228600"/>
            <a:ext cx="8229600" cy="762000"/>
          </a:xfrm>
        </p:spPr>
        <p:txBody>
          <a:bodyPr/>
          <a:lstStyle/>
          <a:p>
            <a:r>
              <a:rPr lang="en-US"/>
              <a:t>Covariate x Treatment Interaction</a:t>
            </a:r>
            <a:endParaRPr lang="en-US" sz="2400"/>
          </a:p>
        </p:txBody>
      </p:sp>
      <p:graphicFrame>
        <p:nvGraphicFramePr>
          <p:cNvPr id="248835" name="Group 3"/>
          <p:cNvGraphicFramePr>
            <a:graphicFrameLocks noGrp="1"/>
          </p:cNvGraphicFramePr>
          <p:nvPr>
            <p:ph sz="quarter" idx="1"/>
          </p:nvPr>
        </p:nvGraphicFramePr>
        <p:xfrm>
          <a:off x="685800" y="990600"/>
          <a:ext cx="4076700" cy="1608455"/>
        </p:xfrm>
        <a:graphic>
          <a:graphicData uri="http://schemas.openxmlformats.org/drawingml/2006/table">
            <a:tbl>
              <a:tblPr/>
              <a:tblGrid>
                <a:gridCol w="1019175"/>
                <a:gridCol w="1019175"/>
                <a:gridCol w="1019175"/>
                <a:gridCol w="10191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Non-smokers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Impr-oved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 Impr.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% Impr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8861" name="Group 29"/>
          <p:cNvGraphicFramePr>
            <a:graphicFrameLocks noGrp="1"/>
          </p:cNvGraphicFramePr>
          <p:nvPr>
            <p:ph sz="quarter" idx="2"/>
          </p:nvPr>
        </p:nvGraphicFramePr>
        <p:xfrm>
          <a:off x="4914900" y="990600"/>
          <a:ext cx="4076700" cy="1589405"/>
        </p:xfrm>
        <a:graphic>
          <a:graphicData uri="http://schemas.openxmlformats.org/drawingml/2006/table">
            <a:tbl>
              <a:tblPr/>
              <a:tblGrid>
                <a:gridCol w="1019175"/>
                <a:gridCol w="1019175"/>
                <a:gridCol w="1019175"/>
                <a:gridCol w="1019175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Smokers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Impr-oved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 Impr.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% Impr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8887" name="Group 55"/>
          <p:cNvGraphicFramePr>
            <a:graphicFrameLocks noGrp="1"/>
          </p:cNvGraphicFramePr>
          <p:nvPr>
            <p:ph sz="quarter" idx="3"/>
          </p:nvPr>
        </p:nvGraphicFramePr>
        <p:xfrm>
          <a:off x="2835275" y="3033713"/>
          <a:ext cx="3814763" cy="1744663"/>
        </p:xfrm>
        <a:graphic>
          <a:graphicData uri="http://schemas.openxmlformats.org/drawingml/2006/table">
            <a:tbl>
              <a:tblPr/>
              <a:tblGrid>
                <a:gridCol w="954088"/>
                <a:gridCol w="954087"/>
                <a:gridCol w="952500"/>
                <a:gridCol w="954088"/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Impr-oved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 Impr.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% Impr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8913" name="Rectangle 81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57200" y="4648200"/>
            <a:ext cx="8839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2"/>
              </a:buBlip>
            </a:pPr>
            <a:r>
              <a:rPr lang="en-US"/>
              <a:t>Causes: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en-US" sz="2000"/>
              <a:t>Smoking x treatment interaction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2"/>
              </a:buBlip>
            </a:pPr>
            <a:r>
              <a:rPr lang="en-US"/>
              <a:t>Remedies: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en-US" sz="2000"/>
              <a:t>Stratified randomization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en-US" sz="2000"/>
              <a:t>Model interaction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91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check for “randomness”?</a:t>
            </a:r>
          </a:p>
        </p:txBody>
      </p:sp>
      <p:sp>
        <p:nvSpPr>
          <p:cNvPr id="2539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409700"/>
            <a:ext cx="7942263" cy="5448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Is the sequence “AABAABAB” random with Prob(A)=0.5?</a:t>
            </a:r>
          </a:p>
          <a:p>
            <a:pPr>
              <a:lnSpc>
                <a:spcPct val="90000"/>
              </a:lnSpc>
            </a:pPr>
            <a:r>
              <a:rPr lang="en-US" sz="2400"/>
              <a:t>Is the sequence “AABAAAAA” random with Prob(A)=0.5?</a:t>
            </a:r>
          </a:p>
          <a:p>
            <a:pPr>
              <a:lnSpc>
                <a:spcPct val="90000"/>
              </a:lnSpc>
            </a:pPr>
            <a:r>
              <a:rPr lang="en-US" sz="2400"/>
              <a:t>Test for random number generator</a:t>
            </a:r>
          </a:p>
          <a:p>
            <a:pPr lvl="1">
              <a:lnSpc>
                <a:spcPct val="90000"/>
              </a:lnSpc>
            </a:pPr>
            <a:r>
              <a:rPr lang="en-US" altLang="ko-KR" sz="2000" b="1" i="1">
                <a:ea typeface="Gulim" pitchFamily="34" charset="-127"/>
              </a:rPr>
              <a:t>Frequency test</a:t>
            </a:r>
            <a:r>
              <a:rPr lang="en-US" altLang="ko-KR" sz="2000">
                <a:ea typeface="Gulim" pitchFamily="34" charset="-127"/>
              </a:rPr>
              <a:t>. Uses the Kolmogorov-Smirnov or the chi-square test to compare the distribution of the set of numbers generated to a uniform distribution.</a:t>
            </a:r>
          </a:p>
          <a:p>
            <a:pPr lvl="1">
              <a:lnSpc>
                <a:spcPct val="90000"/>
              </a:lnSpc>
            </a:pPr>
            <a:r>
              <a:rPr lang="en-US" altLang="ko-KR" sz="2000" b="1" i="1">
                <a:ea typeface="Gulim" pitchFamily="34" charset="-127"/>
              </a:rPr>
              <a:t>Runs test</a:t>
            </a:r>
            <a:r>
              <a:rPr lang="en-US" altLang="ko-KR" sz="2000">
                <a:ea typeface="Gulim" pitchFamily="34" charset="-127"/>
              </a:rPr>
              <a:t>. Tests the runs up and down or the runs above and below the mean by comparing the actual values to expected values. The statistic for comparison is the chi-square.</a:t>
            </a:r>
          </a:p>
          <a:p>
            <a:pPr lvl="1">
              <a:lnSpc>
                <a:spcPct val="90000"/>
              </a:lnSpc>
            </a:pPr>
            <a:r>
              <a:rPr lang="en-US" altLang="ko-KR" sz="2000" b="1" i="1">
                <a:ea typeface="Gulim" pitchFamily="34" charset="-127"/>
              </a:rPr>
              <a:t>Autocorrelation test</a:t>
            </a:r>
            <a:r>
              <a:rPr lang="en-US" altLang="ko-KR" sz="2000">
                <a:ea typeface="Gulim" pitchFamily="34" charset="-127"/>
              </a:rPr>
              <a:t>. Tests the correlation between numbers and compares the sample correlation to the expected correlation of zero.</a:t>
            </a:r>
          </a:p>
          <a:p>
            <a:pPr>
              <a:lnSpc>
                <a:spcPct val="90000"/>
              </a:lnSpc>
            </a:pPr>
            <a:r>
              <a:rPr lang="en-US" sz="2400"/>
              <a:t>How to check whether the randomization process works or not?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Charts</a:t>
            </a:r>
          </a:p>
        </p:txBody>
      </p:sp>
      <p:sp>
        <p:nvSpPr>
          <p:cNvPr id="254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2325" y="1239838"/>
            <a:ext cx="8321675" cy="1233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Invented by Walter A. Shewhart while working for Bell Labs in the 1920s for process control.</a:t>
            </a:r>
          </a:p>
          <a:p>
            <a:pPr>
              <a:lnSpc>
                <a:spcPct val="90000"/>
              </a:lnSpc>
            </a:pPr>
            <a:r>
              <a:rPr lang="en-US" sz="2400"/>
              <a:t>6-sigma rule: Prob(outside 6 sd)=0.00135 * 2 = 0.0027</a:t>
            </a:r>
          </a:p>
        </p:txBody>
      </p:sp>
      <p:pic>
        <p:nvPicPr>
          <p:cNvPr id="2549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2563" y="2708275"/>
            <a:ext cx="7051675" cy="3852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charts</a:t>
            </a:r>
          </a:p>
        </p:txBody>
      </p:sp>
      <p:sp>
        <p:nvSpPr>
          <p:cNvPr id="256007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4559300"/>
            <a:ext cx="7772400" cy="2298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Use moving average to capture the process over time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Simple moving average: use a fixed window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Cumulative moving average: from time 0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Weighted moving average: e.g., exponential moving average</a:t>
            </a:r>
          </a:p>
        </p:txBody>
      </p:sp>
      <p:pic>
        <p:nvPicPr>
          <p:cNvPr id="2560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0" y="1190625"/>
            <a:ext cx="3362325" cy="336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25600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1888" y="1223963"/>
            <a:ext cx="3362325" cy="336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" y="228600"/>
            <a:ext cx="8934450" cy="942975"/>
          </a:xfrm>
        </p:spPr>
        <p:txBody>
          <a:bodyPr/>
          <a:lstStyle/>
          <a:p>
            <a:r>
              <a:rPr lang="en-US" dirty="0"/>
              <a:t>Homework #1 </a:t>
            </a:r>
            <a:r>
              <a:rPr lang="en-US" sz="3200" dirty="0"/>
              <a:t>(due </a:t>
            </a:r>
            <a:r>
              <a:rPr lang="en-US" sz="3200" dirty="0" smtClean="0"/>
              <a:t>Jan </a:t>
            </a:r>
            <a:r>
              <a:rPr lang="en-US" sz="3200" dirty="0" smtClean="0"/>
              <a:t>26)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1800" dirty="0"/>
              <a:t>(10 points, 1 point/question, prefer typed format, please limit the answers to 2 pages)</a:t>
            </a:r>
          </a:p>
        </p:txBody>
      </p:sp>
      <p:sp>
        <p:nvSpPr>
          <p:cNvPr id="103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22275" y="1203325"/>
            <a:ext cx="7389813" cy="6842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	Using </a:t>
            </a:r>
            <a:r>
              <a:rPr lang="en-US" sz="2000" dirty="0" err="1"/>
              <a:t>PubMed</a:t>
            </a:r>
            <a:r>
              <a:rPr lang="en-US" sz="2000" dirty="0"/>
              <a:t> (http://www.pubmed.gov/), search and identify a clinical trial using a factorial design.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641350" y="1903413"/>
            <a:ext cx="8502650" cy="4905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/>
              <a:t>Obtain a copy of the entire article (Rice Library, on-line journals, TMC Library or M. D. Anderson Library) and read it. Attach a copy of the article.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/>
              <a:t>Describe the main objective of the trial.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/>
              <a:t>What is the study population?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/>
              <a:t>List the key eligibility criteria.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/>
              <a:t>What is the rationale of using the factorial design?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/>
              <a:t>Briefly describe the study design including randomization and blindness.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/>
              <a:t>What is the sample size? List both the planned (if applicable) and actual sample sizes.  Is the sample size sufficient to achieve the trial objective?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/>
              <a:t>What is the accrual period and what is the accrual rate?  Was the trial terminated early?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/>
              <a:t>What is the main result?  Do you agree with the main conclusion?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/>
              <a:t>Give your general comments on the trial.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#2 </a:t>
            </a:r>
            <a:r>
              <a:rPr lang="en-US" sz="3600" dirty="0"/>
              <a:t>(due </a:t>
            </a:r>
            <a:r>
              <a:rPr lang="en-US" sz="3600" smtClean="0"/>
              <a:t>Jan </a:t>
            </a:r>
            <a:r>
              <a:rPr lang="en-US" sz="3600" smtClean="0"/>
              <a:t>26) </a:t>
            </a:r>
            <a:r>
              <a:rPr lang="en-US" sz="2000" dirty="0"/>
              <a:t>(10 points)</a:t>
            </a:r>
          </a:p>
        </p:txBody>
      </p:sp>
      <p:sp>
        <p:nvSpPr>
          <p:cNvPr id="259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3983" y="1243584"/>
            <a:ext cx="8389247" cy="5157216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0033CC"/>
              </a:buClr>
              <a:buSzPct val="70000"/>
              <a:buFont typeface="+mj-lt"/>
              <a:buAutoNum type="arabicPeriod"/>
            </a:pPr>
            <a:r>
              <a:rPr lang="en-US" sz="2000" dirty="0"/>
              <a:t>With </a:t>
            </a:r>
            <a:r>
              <a:rPr lang="en-US" sz="2000" dirty="0" err="1"/>
              <a:t>Prob</a:t>
            </a:r>
            <a:r>
              <a:rPr lang="en-US" sz="2000" dirty="0"/>
              <a:t>(</a:t>
            </a:r>
            <a:r>
              <a:rPr lang="en-US" sz="2000" dirty="0" err="1"/>
              <a:t>Tx</a:t>
            </a:r>
            <a:r>
              <a:rPr lang="en-US" sz="2000" dirty="0"/>
              <a:t>=1)=</a:t>
            </a:r>
            <a:r>
              <a:rPr lang="en-US" sz="2000" dirty="0" err="1"/>
              <a:t>Prob</a:t>
            </a:r>
            <a:r>
              <a:rPr lang="en-US" sz="2000" dirty="0"/>
              <a:t>(</a:t>
            </a:r>
            <a:r>
              <a:rPr lang="en-US" sz="2000" dirty="0" err="1"/>
              <a:t>Tx</a:t>
            </a:r>
            <a:r>
              <a:rPr lang="en-US" sz="2000" dirty="0"/>
              <a:t>=2)=0.5, generate a sequence of 40 random treatment </a:t>
            </a:r>
            <a:r>
              <a:rPr lang="en-US" sz="2000" dirty="0" smtClean="0"/>
              <a:t>assignments (N=40).  Please attach the computer codes for all problems.</a:t>
            </a:r>
            <a:endParaRPr lang="en-US" sz="2000" dirty="0"/>
          </a:p>
          <a:p>
            <a:pPr marL="990600" lvl="1" indent="-533400">
              <a:lnSpc>
                <a:spcPct val="90000"/>
              </a:lnSpc>
              <a:buClr>
                <a:srgbClr val="0033CC"/>
              </a:buClr>
              <a:buSzPct val="70000"/>
              <a:buFont typeface="+mj-lt"/>
              <a:buAutoNum type="alphaLcParenR"/>
            </a:pPr>
            <a:r>
              <a:rPr lang="en-US" sz="1800" dirty="0"/>
              <a:t>use simple randomization.</a:t>
            </a:r>
          </a:p>
          <a:p>
            <a:pPr marL="990600" lvl="1" indent="-533400">
              <a:lnSpc>
                <a:spcPct val="90000"/>
              </a:lnSpc>
              <a:buClr>
                <a:srgbClr val="0033CC"/>
              </a:buClr>
              <a:buSzPct val="70000"/>
              <a:buFont typeface="+mj-lt"/>
              <a:buAutoNum type="alphaLcParenR"/>
            </a:pPr>
            <a:r>
              <a:rPr lang="en-US" sz="1800" dirty="0"/>
              <a:t>use random permutated block randomization with a block size of </a:t>
            </a:r>
            <a:r>
              <a:rPr lang="en-US" sz="1800" dirty="0" smtClean="0"/>
              <a:t>8</a:t>
            </a:r>
          </a:p>
          <a:p>
            <a:pPr marL="590550" indent="-533400">
              <a:lnSpc>
                <a:spcPct val="90000"/>
              </a:lnSpc>
              <a:buClr>
                <a:srgbClr val="0033CC"/>
              </a:buClr>
              <a:buSzPct val="70000"/>
              <a:buFont typeface="+mj-lt"/>
              <a:buAutoNum type="arabicPeriod"/>
            </a:pPr>
            <a:r>
              <a:rPr lang="en-US" sz="2000" dirty="0" smtClean="0"/>
              <a:t>For simple randomization</a:t>
            </a:r>
          </a:p>
          <a:p>
            <a:pPr marL="990600" lvl="1" indent="-533400">
              <a:lnSpc>
                <a:spcPct val="90000"/>
              </a:lnSpc>
              <a:buSzPct val="80000"/>
              <a:buFont typeface="+mj-lt"/>
              <a:buAutoNum type="alphaLcParenR"/>
            </a:pPr>
            <a:r>
              <a:rPr lang="en-US" sz="1600" dirty="0" smtClean="0"/>
              <a:t>Plot </a:t>
            </a:r>
            <a:r>
              <a:rPr lang="en-US" sz="1600" dirty="0"/>
              <a:t>the results of </a:t>
            </a:r>
            <a:r>
              <a:rPr lang="en-US" sz="1600" dirty="0" smtClean="0"/>
              <a:t>probability of assigning to </a:t>
            </a:r>
            <a:r>
              <a:rPr lang="en-US" sz="1600" dirty="0" err="1" smtClean="0"/>
              <a:t>Tx</a:t>
            </a:r>
            <a:r>
              <a:rPr lang="en-US" sz="1600" dirty="0" smtClean="0"/>
              <a:t> 2 over </a:t>
            </a:r>
            <a:r>
              <a:rPr lang="en-US" sz="1600" dirty="0"/>
              <a:t>time using moving </a:t>
            </a:r>
            <a:r>
              <a:rPr lang="en-US" sz="1600" dirty="0" smtClean="0"/>
              <a:t>averages for one sequence. </a:t>
            </a:r>
          </a:p>
          <a:p>
            <a:pPr marL="990600" lvl="1" indent="-533400">
              <a:lnSpc>
                <a:spcPct val="90000"/>
              </a:lnSpc>
              <a:buSzPct val="80000"/>
              <a:buFont typeface="+mj-lt"/>
              <a:buAutoNum type="alphaLcParenR"/>
            </a:pPr>
            <a:r>
              <a:rPr lang="en-US" sz="1600" dirty="0" smtClean="0"/>
              <a:t>Generate 20 sequences.  List the results and plot the results of probability of assigning to </a:t>
            </a:r>
            <a:r>
              <a:rPr lang="en-US" sz="1600" dirty="0" err="1" smtClean="0"/>
              <a:t>Tx</a:t>
            </a:r>
            <a:r>
              <a:rPr lang="en-US" sz="1600" dirty="0" smtClean="0"/>
              <a:t> 2 over time by averaging over 20 sequences (without using moving averages but simply average the results over 20 trials at each specific time point).</a:t>
            </a:r>
          </a:p>
          <a:p>
            <a:pPr marL="990600" lvl="1" indent="-533400">
              <a:lnSpc>
                <a:spcPct val="90000"/>
              </a:lnSpc>
              <a:buSzPct val="80000"/>
              <a:buFont typeface="+mj-lt"/>
              <a:buAutoNum type="alphaLcParenR"/>
            </a:pPr>
            <a:r>
              <a:rPr lang="en-US" sz="1600" dirty="0" smtClean="0"/>
              <a:t>Use the sequence generated in 2b). Plot the cumulative probability of randomizing to </a:t>
            </a:r>
            <a:r>
              <a:rPr lang="en-US" sz="1600" dirty="0" err="1" smtClean="0"/>
              <a:t>Tx</a:t>
            </a:r>
            <a:r>
              <a:rPr lang="en-US" sz="1600" dirty="0" smtClean="0"/>
              <a:t> 2 for each sequence and their means.  </a:t>
            </a:r>
          </a:p>
          <a:p>
            <a:pPr marL="990600" lvl="1" indent="-533400">
              <a:lnSpc>
                <a:spcPct val="90000"/>
              </a:lnSpc>
              <a:buSzPct val="80000"/>
              <a:buFont typeface="+mj-lt"/>
              <a:buAutoNum type="alphaLcParenR"/>
            </a:pPr>
            <a:r>
              <a:rPr lang="en-US" sz="1600" dirty="0" smtClean="0"/>
              <a:t>What do you learn in 2a) to 2c</a:t>
            </a:r>
            <a:r>
              <a:rPr lang="en-US" sz="1600" smtClean="0"/>
              <a:t>) above?</a:t>
            </a:r>
            <a:endParaRPr lang="en-US" sz="1600" dirty="0"/>
          </a:p>
          <a:p>
            <a:pPr marL="609600" indent="-609600">
              <a:lnSpc>
                <a:spcPct val="90000"/>
              </a:lnSpc>
              <a:buClr>
                <a:srgbClr val="0033CC"/>
              </a:buClr>
              <a:buSzPct val="70000"/>
              <a:buFont typeface="+mj-lt"/>
              <a:buAutoNum type="arabicPeriod"/>
            </a:pPr>
            <a:r>
              <a:rPr lang="en-US" sz="2000" dirty="0" smtClean="0"/>
              <a:t>Suppose </a:t>
            </a:r>
            <a:r>
              <a:rPr lang="en-US" sz="2000" dirty="0"/>
              <a:t>the treatment assignments are the results listed below</a:t>
            </a:r>
            <a:r>
              <a:rPr lang="en-US" sz="2000" dirty="0" smtClean="0"/>
              <a:t>, apply a test to test whether the process is random.</a:t>
            </a:r>
          </a:p>
          <a:p>
            <a:pPr marL="609600" indent="-609600">
              <a:lnSpc>
                <a:spcPct val="90000"/>
              </a:lnSpc>
              <a:buClr>
                <a:srgbClr val="0033CC"/>
              </a:buClr>
              <a:buSzPct val="70000"/>
              <a:buNone/>
            </a:pPr>
            <a:r>
              <a:rPr lang="en-US" sz="2000" dirty="0" smtClean="0"/>
              <a:t>	   	2 2 1 2 2 2 1 1 2 1 1 2 2 1 1 2 1 2 2 2 </a:t>
            </a:r>
          </a:p>
          <a:p>
            <a:pPr marL="609600" indent="-609600">
              <a:lnSpc>
                <a:spcPct val="90000"/>
              </a:lnSpc>
              <a:buClr>
                <a:srgbClr val="0033CC"/>
              </a:buClr>
              <a:buSzPct val="70000"/>
              <a:buNone/>
            </a:pPr>
            <a:r>
              <a:rPr lang="en-US" sz="2000" dirty="0" smtClean="0"/>
              <a:t>           	1 2 1 2 1 2 2 2 2 2 2 2 2 1 2 1 2 1 2 2</a:t>
            </a:r>
          </a:p>
          <a:p>
            <a:pPr marL="609600" indent="-609600">
              <a:lnSpc>
                <a:spcPct val="90000"/>
              </a:lnSpc>
              <a:buClr>
                <a:srgbClr val="0033CC"/>
              </a:buClr>
              <a:buSzPct val="70000"/>
              <a:buNone/>
            </a:pPr>
            <a:endParaRPr lang="en-US" sz="2000" dirty="0" smtClean="0"/>
          </a:p>
          <a:p>
            <a:pPr marL="609600" indent="-609600">
              <a:lnSpc>
                <a:spcPct val="90000"/>
              </a:lnSpc>
              <a:buClr>
                <a:srgbClr val="0033CC"/>
              </a:buClr>
              <a:buSzPct val="70000"/>
              <a:buFont typeface="+mj-lt"/>
              <a:buAutoNum type="arabicPeriod"/>
            </a:pPr>
            <a:endParaRPr lang="en-US" sz="2000" dirty="0" smtClean="0"/>
          </a:p>
          <a:p>
            <a:pPr marL="609600" indent="-609600">
              <a:lnSpc>
                <a:spcPct val="90000"/>
              </a:lnSpc>
              <a:buClr>
                <a:srgbClr val="0033CC"/>
              </a:buClr>
              <a:buSzPct val="70000"/>
              <a:buFont typeface="+mj-lt"/>
              <a:buAutoNum type="arabicPeriod"/>
            </a:pPr>
            <a:endParaRPr lang="en-US" sz="2400" dirty="0" smtClean="0"/>
          </a:p>
          <a:p>
            <a:pPr marL="609600" indent="-609600">
              <a:lnSpc>
                <a:spcPct val="90000"/>
              </a:lnSpc>
              <a:buClr>
                <a:srgbClr val="0033CC"/>
              </a:buClr>
              <a:buSzPct val="70000"/>
              <a:buNone/>
            </a:pPr>
            <a:endParaRPr lang="en-US" sz="2400" dirty="0"/>
          </a:p>
          <a:p>
            <a:pPr marL="609600" indent="-609600">
              <a:lnSpc>
                <a:spcPct val="90000"/>
              </a:lnSpc>
              <a:buClr>
                <a:srgbClr val="0033CC"/>
              </a:buClr>
              <a:buSzPct val="70000"/>
              <a:buFont typeface="Wingdings" pitchFamily="2" charset="2"/>
              <a:buNone/>
            </a:pPr>
            <a:r>
              <a:rPr lang="en-US" sz="2400" dirty="0"/>
              <a:t>       </a:t>
            </a:r>
            <a:endParaRPr lang="en-US" sz="1800" dirty="0"/>
          </a:p>
          <a:p>
            <a:pPr marL="609600" indent="-609600">
              <a:lnSpc>
                <a:spcPct val="90000"/>
              </a:lnSpc>
              <a:buClr>
                <a:srgbClr val="0033CC"/>
              </a:buClr>
              <a:buSzPct val="70000"/>
              <a:buFont typeface="Wingdings" pitchFamily="2" charset="2"/>
              <a:buAutoNum type="arabicPeriod"/>
            </a:pPr>
            <a:endParaRPr lang="en-US" sz="2400" dirty="0"/>
          </a:p>
          <a:p>
            <a:pPr marL="609600" indent="-609600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2057400" y="304800"/>
            <a:ext cx="51054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Population At Large</a:t>
            </a: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2590800" y="2133600"/>
            <a:ext cx="40386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Population With Condition</a:t>
            </a: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2819400" y="3886200"/>
            <a:ext cx="35052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Study Population</a:t>
            </a: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3200400" y="5638800"/>
            <a:ext cx="25146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Study Sample</a:t>
            </a:r>
          </a:p>
        </p:txBody>
      </p:sp>
      <p:sp>
        <p:nvSpPr>
          <p:cNvPr id="162823" name="Line 7"/>
          <p:cNvSpPr>
            <a:spLocks noChangeShapeType="1"/>
          </p:cNvSpPr>
          <p:nvPr/>
        </p:nvSpPr>
        <p:spPr bwMode="auto">
          <a:xfrm>
            <a:off x="4398963" y="1096963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2825" name="Line 9"/>
          <p:cNvSpPr>
            <a:spLocks noChangeShapeType="1"/>
          </p:cNvSpPr>
          <p:nvPr/>
        </p:nvSpPr>
        <p:spPr bwMode="auto">
          <a:xfrm>
            <a:off x="4389438" y="288925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2826" name="Line 10"/>
          <p:cNvSpPr>
            <a:spLocks noChangeShapeType="1"/>
          </p:cNvSpPr>
          <p:nvPr/>
        </p:nvSpPr>
        <p:spPr bwMode="auto">
          <a:xfrm>
            <a:off x="4389438" y="4597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2829" name="Group 13"/>
          <p:cNvGrpSpPr>
            <a:grpSpLocks/>
          </p:cNvGrpSpPr>
          <p:nvPr/>
        </p:nvGrpSpPr>
        <p:grpSpPr bwMode="auto">
          <a:xfrm>
            <a:off x="4495800" y="1330325"/>
            <a:ext cx="4125913" cy="533400"/>
            <a:chOff x="2832" y="838"/>
            <a:chExt cx="2599" cy="336"/>
          </a:xfrm>
        </p:grpSpPr>
        <p:sp>
          <p:nvSpPr>
            <p:cNvPr id="162827" name="Line 11"/>
            <p:cNvSpPr>
              <a:spLocks noChangeShapeType="1"/>
            </p:cNvSpPr>
            <p:nvPr/>
          </p:nvSpPr>
          <p:spPr bwMode="auto">
            <a:xfrm flipH="1">
              <a:off x="2832" y="100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2828" name="Oval 12"/>
            <p:cNvSpPr>
              <a:spLocks noChangeArrowheads="1"/>
            </p:cNvSpPr>
            <p:nvPr/>
          </p:nvSpPr>
          <p:spPr bwMode="auto">
            <a:xfrm>
              <a:off x="3799" y="838"/>
              <a:ext cx="1632" cy="336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Define Condition</a:t>
              </a:r>
            </a:p>
          </p:txBody>
        </p:sp>
      </p:grpSp>
      <p:grpSp>
        <p:nvGrpSpPr>
          <p:cNvPr id="162830" name="Group 14"/>
          <p:cNvGrpSpPr>
            <a:grpSpLocks/>
          </p:cNvGrpSpPr>
          <p:nvPr/>
        </p:nvGrpSpPr>
        <p:grpSpPr bwMode="auto">
          <a:xfrm>
            <a:off x="4608513" y="3159125"/>
            <a:ext cx="3751262" cy="441325"/>
            <a:chOff x="2832" y="838"/>
            <a:chExt cx="2599" cy="336"/>
          </a:xfrm>
        </p:grpSpPr>
        <p:sp>
          <p:nvSpPr>
            <p:cNvPr id="162831" name="Line 15"/>
            <p:cNvSpPr>
              <a:spLocks noChangeShapeType="1"/>
            </p:cNvSpPr>
            <p:nvPr/>
          </p:nvSpPr>
          <p:spPr bwMode="auto">
            <a:xfrm flipH="1">
              <a:off x="2832" y="100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2832" name="Oval 16"/>
            <p:cNvSpPr>
              <a:spLocks noChangeArrowheads="1"/>
            </p:cNvSpPr>
            <p:nvPr/>
          </p:nvSpPr>
          <p:spPr bwMode="auto">
            <a:xfrm>
              <a:off x="3799" y="838"/>
              <a:ext cx="1632" cy="336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Entry Criteria</a:t>
              </a:r>
            </a:p>
          </p:txBody>
        </p:sp>
      </p:grpSp>
      <p:grpSp>
        <p:nvGrpSpPr>
          <p:cNvPr id="162833" name="Group 17"/>
          <p:cNvGrpSpPr>
            <a:grpSpLocks/>
          </p:cNvGrpSpPr>
          <p:nvPr/>
        </p:nvGrpSpPr>
        <p:grpSpPr bwMode="auto">
          <a:xfrm>
            <a:off x="4689475" y="4987925"/>
            <a:ext cx="3565525" cy="320675"/>
            <a:chOff x="2832" y="838"/>
            <a:chExt cx="2599" cy="336"/>
          </a:xfrm>
        </p:grpSpPr>
        <p:sp>
          <p:nvSpPr>
            <p:cNvPr id="162834" name="Line 18"/>
            <p:cNvSpPr>
              <a:spLocks noChangeShapeType="1"/>
            </p:cNvSpPr>
            <p:nvPr/>
          </p:nvSpPr>
          <p:spPr bwMode="auto">
            <a:xfrm flipH="1">
              <a:off x="2832" y="100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2835" name="Oval 19"/>
            <p:cNvSpPr>
              <a:spLocks noChangeArrowheads="1"/>
            </p:cNvSpPr>
            <p:nvPr/>
          </p:nvSpPr>
          <p:spPr bwMode="auto">
            <a:xfrm>
              <a:off x="3799" y="838"/>
              <a:ext cx="1632" cy="336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Enrollment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82000" cy="838200"/>
          </a:xfrm>
        </p:spPr>
        <p:txBody>
          <a:bodyPr/>
          <a:lstStyle/>
          <a:p>
            <a:r>
              <a:rPr lang="en-US"/>
              <a:t>2: Basic Study Design</a:t>
            </a:r>
          </a:p>
        </p:txBody>
      </p:sp>
      <p:sp>
        <p:nvSpPr>
          <p:cNvPr id="67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77850" y="1409700"/>
            <a:ext cx="8286750" cy="49911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2060"/>
              </a:buClr>
              <a:buSzTx/>
              <a:buFontTx/>
              <a:buChar char="•"/>
            </a:pPr>
            <a:r>
              <a:rPr lang="en-US" dirty="0"/>
              <a:t>Randomized controlled studies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Tx/>
              <a:buFontTx/>
              <a:buChar char="•"/>
            </a:pPr>
            <a:r>
              <a:rPr lang="en-US" dirty="0"/>
              <a:t>Nonrandomized concurrent control studies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Tx/>
              <a:buFontTx/>
              <a:buChar char="•"/>
            </a:pPr>
            <a:r>
              <a:rPr lang="en-US" dirty="0"/>
              <a:t>Historical controls / databases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Tx/>
              <a:buFontTx/>
              <a:buChar char="•"/>
            </a:pPr>
            <a:r>
              <a:rPr lang="en-US" dirty="0"/>
              <a:t>Cross-over designs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Tx/>
              <a:buFontTx/>
              <a:buChar char="•"/>
            </a:pPr>
            <a:r>
              <a:rPr lang="en-US" dirty="0"/>
              <a:t>Factorial design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Tx/>
              <a:buFontTx/>
              <a:buChar char="•"/>
            </a:pPr>
            <a:r>
              <a:rPr lang="en-US" dirty="0"/>
              <a:t>Group allocation designs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Tx/>
              <a:buFontTx/>
              <a:buChar char="•"/>
            </a:pPr>
            <a:r>
              <a:rPr lang="en-US" dirty="0"/>
              <a:t>Large simple trials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Tx/>
              <a:buFontTx/>
              <a:buChar char="•"/>
            </a:pPr>
            <a:r>
              <a:rPr lang="en-US" dirty="0"/>
              <a:t>All-versus-none design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Tx/>
              <a:buFontTx/>
              <a:buChar char="•"/>
            </a:pPr>
            <a:r>
              <a:rPr lang="en-US" dirty="0"/>
              <a:t>Reciprocal control design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Group ?</a:t>
            </a:r>
          </a:p>
        </p:txBody>
      </p:sp>
      <p:sp>
        <p:nvSpPr>
          <p:cNvPr id="173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55625" y="1409700"/>
            <a:ext cx="8315325" cy="4991100"/>
          </a:xfrm>
        </p:spPr>
        <p:txBody>
          <a:bodyPr/>
          <a:lstStyle/>
          <a:p>
            <a:r>
              <a:rPr lang="en-US" dirty="0"/>
              <a:t>The need was not widely accepted until 1950s</a:t>
            </a:r>
          </a:p>
          <a:p>
            <a:r>
              <a:rPr lang="en-US" dirty="0"/>
              <a:t>Without a control group, the comparison is often based on anecdotal experience and not reliable</a:t>
            </a:r>
          </a:p>
          <a:p>
            <a:r>
              <a:rPr lang="en-US" dirty="0"/>
              <a:t>No control group need if the result is overwhelmingly evident</a:t>
            </a:r>
          </a:p>
          <a:p>
            <a:pPr lvl="1"/>
            <a:r>
              <a:rPr lang="en-US" dirty="0"/>
              <a:t>Penicillin in pneumococcal pneumonia</a:t>
            </a:r>
          </a:p>
          <a:p>
            <a:pPr lvl="1"/>
            <a:r>
              <a:rPr lang="en-US" dirty="0"/>
              <a:t>Vaccination for rabies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88" y="90488"/>
            <a:ext cx="8926512" cy="838200"/>
          </a:xfrm>
        </p:spPr>
        <p:txBody>
          <a:bodyPr/>
          <a:lstStyle/>
          <a:p>
            <a:r>
              <a:rPr lang="en-US" sz="3200"/>
              <a:t>Antiserum Tx for Acute Fulminant Viral Hepatitis</a:t>
            </a:r>
          </a:p>
        </p:txBody>
      </p:sp>
      <p:sp>
        <p:nvSpPr>
          <p:cNvPr id="174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90550" y="1308100"/>
            <a:ext cx="8069263" cy="3227388"/>
          </a:xfrm>
        </p:spPr>
        <p:txBody>
          <a:bodyPr/>
          <a:lstStyle/>
          <a:p>
            <a:r>
              <a:rPr lang="en-US" sz="2800"/>
              <a:t>9 consecutive, untreated patients died</a:t>
            </a:r>
          </a:p>
          <a:p>
            <a:r>
              <a:rPr lang="en-US" sz="2800"/>
              <a:t>The next patient in hepatic coma, given the antiserum + std tx and survived</a:t>
            </a:r>
          </a:p>
          <a:p>
            <a:r>
              <a:rPr lang="en-US" sz="2800"/>
              <a:t>Another 4 in 8 patients with antiserum survived</a:t>
            </a:r>
          </a:p>
          <a:p>
            <a:r>
              <a:rPr lang="en-US" sz="2800"/>
              <a:t>The survival rates: 0/9 vs. 5/9</a:t>
            </a:r>
          </a:p>
          <a:p>
            <a:pPr lvl="1"/>
            <a:r>
              <a:rPr lang="en-US"/>
              <a:t>Antiserum tx effective?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4999038" y="3840163"/>
            <a:ext cx="42799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Fisher’s exact test: P = 0.029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601663" y="4454525"/>
            <a:ext cx="8321675" cy="1943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3"/>
              </a:buBlip>
            </a:pPr>
            <a:r>
              <a:rPr lang="en-US" sz="2800"/>
              <a:t>  A subsequent double-blind, randomized trial: 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en-US"/>
              <a:t> Survival rate: 9/28 (32.1%) in the control 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None/>
            </a:pPr>
            <a:r>
              <a:rPr lang="en-US"/>
              <a:t>                      9/25 (36%) in the antiserum group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854075" y="5897563"/>
            <a:ext cx="71501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Given a survival rate of 30%, what is the chance of seeing 9/9 died?</a:t>
            </a:r>
            <a:r>
              <a:rPr lang="en-US">
                <a:solidFill>
                  <a:srgbClr val="1DE8FD"/>
                </a:solidFill>
              </a:rPr>
              <a:t> </a:t>
            </a: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1185863" y="8259763"/>
            <a:ext cx="26749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autoUpdateAnimBg="0"/>
      <p:bldP spid="174085" grpId="0" autoUpdateAnimBg="0"/>
      <p:bldP spid="1740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Point</a:t>
            </a:r>
          </a:p>
        </p:txBody>
      </p:sp>
      <p:sp>
        <p:nvSpPr>
          <p:cNvPr id="655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Sound scientific clinical investigation almost always demands that a control group be used against which the new intervention can be compared.</a:t>
            </a:r>
          </a:p>
          <a:p>
            <a:r>
              <a:rPr lang="en-US"/>
              <a:t>Randomization is the preferred way of assigning participants to control and intervention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Randomized Control Studies</a:t>
            </a:r>
          </a:p>
        </p:txBody>
      </p:sp>
      <p:sp>
        <p:nvSpPr>
          <p:cNvPr id="175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Advantages of randomization</a:t>
            </a:r>
          </a:p>
          <a:p>
            <a:pPr lvl="1"/>
            <a:r>
              <a:rPr lang="en-US"/>
              <a:t>Remove the potential bias in treatment assignment </a:t>
            </a:r>
          </a:p>
          <a:p>
            <a:pPr lvl="2"/>
            <a:r>
              <a:rPr lang="en-US"/>
              <a:t>conscious or subconscious</a:t>
            </a:r>
          </a:p>
          <a:p>
            <a:pPr lvl="1"/>
            <a:r>
              <a:rPr lang="en-US"/>
              <a:t>Randomization tends to produce comparable groups </a:t>
            </a:r>
          </a:p>
          <a:p>
            <a:pPr lvl="2"/>
            <a:r>
              <a:rPr lang="en-US"/>
              <a:t>known or unknown prognostic variables</a:t>
            </a:r>
          </a:p>
          <a:p>
            <a:pPr lvl="1"/>
            <a:r>
              <a:rPr lang="en-US"/>
              <a:t>Validity of statistical tests of significance is guaranteed </a:t>
            </a:r>
          </a:p>
          <a:p>
            <a:pPr lvl="2"/>
            <a:r>
              <a:rPr lang="en-US"/>
              <a:t>iid, exchangeability, permutation test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Office\Templates\Presentation Designs\Blueprint.pot</Template>
  <TotalTime>3799</TotalTime>
  <Words>2751</Words>
  <Application>Microsoft Office PowerPoint</Application>
  <PresentationFormat>On-screen Show (4:3)</PresentationFormat>
  <Paragraphs>504</Paragraphs>
  <Slides>39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Blueprint</vt:lpstr>
      <vt:lpstr>Topics in Clinical Trials (2) - 2012</vt:lpstr>
      <vt:lpstr>1: Study Population</vt:lpstr>
      <vt:lpstr>Fundamental Point</vt:lpstr>
      <vt:lpstr>Slide 4</vt:lpstr>
      <vt:lpstr>2: Basic Study Design</vt:lpstr>
      <vt:lpstr>Control Group ?</vt:lpstr>
      <vt:lpstr>Antiserum Tx for Acute Fulminant Viral Hepatitis</vt:lpstr>
      <vt:lpstr>Fundamental Point</vt:lpstr>
      <vt:lpstr>Randomized Control Studies</vt:lpstr>
      <vt:lpstr>Illustration of Permutation Test</vt:lpstr>
      <vt:lpstr>Review of Anticoagulant Therapy in Acute MI</vt:lpstr>
      <vt:lpstr>Randomized vs. Nonrandomized Trials</vt:lpstr>
      <vt:lpstr>Objections to the Use of Randomized Control</vt:lpstr>
      <vt:lpstr>Case-Control Study</vt:lpstr>
      <vt:lpstr>Nonrandomized Concurrent Control Studies</vt:lpstr>
      <vt:lpstr>Historical Controls / Databases</vt:lpstr>
      <vt:lpstr>Cross-over Designs</vt:lpstr>
      <vt:lpstr>Factorial Design</vt:lpstr>
      <vt:lpstr>Factorial Design</vt:lpstr>
      <vt:lpstr>Group Allocation Designs</vt:lpstr>
      <vt:lpstr>Large Simple Trials</vt:lpstr>
      <vt:lpstr>Other Study Designs</vt:lpstr>
      <vt:lpstr>3. The Randomization Process</vt:lpstr>
      <vt:lpstr>Fundamental Point</vt:lpstr>
      <vt:lpstr>Commonly Occurred Bias</vt:lpstr>
      <vt:lpstr>Fixed Allocation Randomization</vt:lpstr>
      <vt:lpstr>Simple Randomization</vt:lpstr>
      <vt:lpstr>Properties of Simple Randomization</vt:lpstr>
      <vt:lpstr>Blocked Randomization</vt:lpstr>
      <vt:lpstr>Properties of Blocked Randomization</vt:lpstr>
      <vt:lpstr>Stratified Randomization</vt:lpstr>
      <vt:lpstr>Stratified Randomization (cont.)</vt:lpstr>
      <vt:lpstr>Simpson’s Paradox  From: ttp://www.math.wustl.edu/~sawyer/s475f05/cmanhen.sas </vt:lpstr>
      <vt:lpstr>Covariate x Treatment Interaction</vt:lpstr>
      <vt:lpstr>How to check for “randomness”?</vt:lpstr>
      <vt:lpstr>Control Charts</vt:lpstr>
      <vt:lpstr>Control charts</vt:lpstr>
      <vt:lpstr>Homework #1 (due Jan 26) (10 points, 1 point/question, prefer typed format, please limit the answers to 2 pages)</vt:lpstr>
      <vt:lpstr>Homework #2 (due Jan 26) (10 points)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Trials Lecture 2</dc:title>
  <dc:creator>J. Jack Lee</dc:creator>
  <cp:lastModifiedBy>JJLee</cp:lastModifiedBy>
  <cp:revision>161</cp:revision>
  <dcterms:created xsi:type="dcterms:W3CDTF">1999-04-18T01:40:27Z</dcterms:created>
  <dcterms:modified xsi:type="dcterms:W3CDTF">2012-01-24T14:19:08Z</dcterms:modified>
</cp:coreProperties>
</file>