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5"/>
  </p:notesMasterIdLst>
  <p:handoutMasterIdLst>
    <p:handoutMasterId r:id="rId36"/>
  </p:handoutMasterIdLst>
  <p:sldIdLst>
    <p:sldId id="257" r:id="rId2"/>
    <p:sldId id="343" r:id="rId3"/>
    <p:sldId id="344" r:id="rId4"/>
    <p:sldId id="348" r:id="rId5"/>
    <p:sldId id="345" r:id="rId6"/>
    <p:sldId id="349" r:id="rId7"/>
    <p:sldId id="350" r:id="rId8"/>
    <p:sldId id="351" r:id="rId9"/>
    <p:sldId id="346" r:id="rId10"/>
    <p:sldId id="352" r:id="rId11"/>
    <p:sldId id="379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80" r:id="rId21"/>
    <p:sldId id="381" r:id="rId22"/>
    <p:sldId id="382" r:id="rId23"/>
    <p:sldId id="383" r:id="rId24"/>
    <p:sldId id="353" r:id="rId25"/>
    <p:sldId id="354" r:id="rId26"/>
    <p:sldId id="355" r:id="rId27"/>
    <p:sldId id="356" r:id="rId28"/>
    <p:sldId id="359" r:id="rId29"/>
    <p:sldId id="362" r:id="rId30"/>
    <p:sldId id="361" r:id="rId31"/>
    <p:sldId id="360" r:id="rId32"/>
    <p:sldId id="363" r:id="rId33"/>
    <p:sldId id="364" r:id="rId3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33CC"/>
    <a:srgbClr val="008000"/>
    <a:srgbClr val="33CC33"/>
    <a:srgbClr val="FFFFFF"/>
    <a:srgbClr val="000099"/>
    <a:srgbClr val="990033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32" autoAdjust="0"/>
  </p:normalViewPr>
  <p:slideViewPr>
    <p:cSldViewPr>
      <p:cViewPr varScale="1">
        <p:scale>
          <a:sx n="95" d="100"/>
          <a:sy n="95" d="100"/>
        </p:scale>
        <p:origin x="-10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99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05D5C3F1-5F81-4DE4-B500-51E112DFCC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6261" y="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2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4522" y="4419600"/>
            <a:ext cx="506895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6261" y="8839200"/>
            <a:ext cx="2981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5CE803-C57A-4320-9043-34569E284A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7A699-653C-4F8E-8C20-ACFB55898976}" type="slidenum">
              <a:rPr lang="en-US"/>
              <a:pPr/>
              <a:t>1</a:t>
            </a:fld>
            <a:endParaRPr lang="en-US"/>
          </a:p>
        </p:txBody>
      </p:sp>
      <p:sp>
        <p:nvSpPr>
          <p:cNvPr id="143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8A6D4-4D10-4040-88AC-FCCE1780D7D6}" type="slidenum">
              <a:rPr lang="en-US"/>
              <a:pPr/>
              <a:t>10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D01B77-DB83-4B03-8A4A-A864A0031551}" type="slidenum">
              <a:rPr lang="en-US"/>
              <a:pPr/>
              <a:t>12</a:t>
            </a:fld>
            <a:endParaRPr lang="en-US"/>
          </a:p>
        </p:txBody>
      </p:sp>
      <p:sp>
        <p:nvSpPr>
          <p:cNvPr id="215042" name="Rectangle 7"/>
          <p:cNvSpPr txBox="1">
            <a:spLocks noGrp="1" noChangeArrowheads="1"/>
          </p:cNvSpPr>
          <p:nvPr/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5C7C0290-59CA-4226-9747-A62A705C735A}" type="slidenum">
              <a:rPr lang="en-US" sz="1200">
                <a:latin typeface="Arial" charset="0"/>
              </a:rPr>
              <a:pPr algn="r" defTabSz="931863"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416426"/>
            <a:ext cx="5485158" cy="4183063"/>
          </a:xfrm>
        </p:spPr>
        <p:txBody>
          <a:bodyPr lIns="93177" tIns="46589" rIns="93177" bIns="4658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7D2EC4-BD64-4BE9-B22C-83E181271F58}" type="slidenum">
              <a:rPr lang="en-US"/>
              <a:pPr/>
              <a:t>13</a:t>
            </a:fld>
            <a:endParaRPr lang="en-US"/>
          </a:p>
        </p:txBody>
      </p:sp>
      <p:sp>
        <p:nvSpPr>
          <p:cNvPr id="217090" name="Rectangle 7"/>
          <p:cNvSpPr txBox="1">
            <a:spLocks noGrp="1" noChangeArrowheads="1"/>
          </p:cNvSpPr>
          <p:nvPr/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51D44C07-DA08-4EBC-A5EE-B1CBFECEC8C1}" type="slidenum">
              <a:rPr lang="en-US" sz="1200">
                <a:latin typeface="Arial" charset="0"/>
              </a:rPr>
              <a:pPr algn="r" defTabSz="931863"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217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416426"/>
            <a:ext cx="5485158" cy="4183063"/>
          </a:xfrm>
        </p:spPr>
        <p:txBody>
          <a:bodyPr lIns="93177" tIns="46589" rIns="93177" bIns="4658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59C97-0A4A-45D2-BBD2-D2C0F8E70E79}" type="slidenum">
              <a:rPr lang="en-US"/>
              <a:pPr/>
              <a:t>14</a:t>
            </a:fld>
            <a:endParaRPr lang="en-US"/>
          </a:p>
        </p:txBody>
      </p:sp>
      <p:sp>
        <p:nvSpPr>
          <p:cNvPr id="219138" name="Rectangle 7"/>
          <p:cNvSpPr txBox="1">
            <a:spLocks noGrp="1" noChangeArrowheads="1"/>
          </p:cNvSpPr>
          <p:nvPr/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DC710604-18E8-425C-8FAF-5073D4C1D0E3}" type="slidenum">
              <a:rPr lang="en-US" sz="1200">
                <a:latin typeface="Arial" charset="0"/>
              </a:rPr>
              <a:pPr algn="r" defTabSz="931863"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416426"/>
            <a:ext cx="5485158" cy="4183063"/>
          </a:xfrm>
        </p:spPr>
        <p:txBody>
          <a:bodyPr lIns="93177" tIns="46589" rIns="93177" bIns="4658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B78F1-A1F6-4E47-89E5-FFAB25D052E9}" type="slidenum">
              <a:rPr lang="en-US"/>
              <a:pPr/>
              <a:t>15</a:t>
            </a:fld>
            <a:endParaRPr lang="en-US"/>
          </a:p>
        </p:txBody>
      </p:sp>
      <p:sp>
        <p:nvSpPr>
          <p:cNvPr id="221186" name="Rectangle 7"/>
          <p:cNvSpPr txBox="1">
            <a:spLocks noGrp="1" noChangeArrowheads="1"/>
          </p:cNvSpPr>
          <p:nvPr/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FDE7CF11-DB0A-49A4-B410-32080A699AD0}" type="slidenum">
              <a:rPr lang="en-US" sz="1200">
                <a:latin typeface="Arial" charset="0"/>
              </a:rPr>
              <a:pPr algn="r" defTabSz="931863"/>
              <a:t>15</a:t>
            </a:fld>
            <a:endParaRPr lang="en-US" sz="1200">
              <a:latin typeface="Arial" charset="0"/>
            </a:endParaRPr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 lIns="93177" tIns="46589" rIns="93177" bIns="4658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94464-905E-4087-BC65-90139823A6B8}" type="slidenum">
              <a:rPr lang="en-US"/>
              <a:pPr/>
              <a:t>16</a:t>
            </a:fld>
            <a:endParaRPr lang="en-US"/>
          </a:p>
        </p:txBody>
      </p:sp>
      <p:sp>
        <p:nvSpPr>
          <p:cNvPr id="223234" name="Rectangle 7"/>
          <p:cNvSpPr txBox="1">
            <a:spLocks noGrp="1" noChangeArrowheads="1"/>
          </p:cNvSpPr>
          <p:nvPr/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2D5D6BBC-C166-4DA4-A04A-16A5AFE5E862}" type="slidenum">
              <a:rPr lang="en-US" sz="1200">
                <a:latin typeface="Arial" charset="0"/>
              </a:rPr>
              <a:pPr algn="r" defTabSz="931863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 lIns="93177" tIns="46589" rIns="93177" bIns="4658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5271A-19B2-49D9-8DC0-D7908E1C9F77}" type="slidenum">
              <a:rPr lang="en-US"/>
              <a:pPr/>
              <a:t>17</a:t>
            </a:fld>
            <a:endParaRPr lang="en-US"/>
          </a:p>
        </p:txBody>
      </p:sp>
      <p:sp>
        <p:nvSpPr>
          <p:cNvPr id="225282" name="Rectangle 7"/>
          <p:cNvSpPr txBox="1">
            <a:spLocks noGrp="1" noChangeArrowheads="1"/>
          </p:cNvSpPr>
          <p:nvPr/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7690C246-43BF-406F-8853-4C9166E369E3}" type="slidenum">
              <a:rPr lang="en-US" sz="1200">
                <a:latin typeface="Arial" charset="0"/>
              </a:rPr>
              <a:pPr algn="r" defTabSz="931863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225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25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 lIns="93177" tIns="46589" rIns="93177" bIns="4658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DA42B-D4C1-4CEB-B2A5-F3A8E437520A}" type="slidenum">
              <a:rPr lang="en-US"/>
              <a:pPr/>
              <a:t>18</a:t>
            </a:fld>
            <a:endParaRPr lang="en-US"/>
          </a:p>
        </p:txBody>
      </p:sp>
      <p:sp>
        <p:nvSpPr>
          <p:cNvPr id="227330" name="Rectangle 7"/>
          <p:cNvSpPr txBox="1">
            <a:spLocks noGrp="1" noChangeArrowheads="1"/>
          </p:cNvSpPr>
          <p:nvPr/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325A71A1-C614-448F-A823-E018D3CBF86B}" type="slidenum">
              <a:rPr lang="en-US" sz="1200">
                <a:latin typeface="Arial" charset="0"/>
              </a:rPr>
              <a:pPr algn="r" defTabSz="931863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227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27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 lIns="93177" tIns="46589" rIns="93177" bIns="4658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66FABA-0217-4837-B33C-B71B09346F4F}" type="slidenum">
              <a:rPr lang="en-US"/>
              <a:pPr/>
              <a:t>19</a:t>
            </a:fld>
            <a:endParaRPr lang="en-US"/>
          </a:p>
        </p:txBody>
      </p:sp>
      <p:sp>
        <p:nvSpPr>
          <p:cNvPr id="229378" name="Rectangle 7"/>
          <p:cNvSpPr txBox="1">
            <a:spLocks noGrp="1" noChangeArrowheads="1"/>
          </p:cNvSpPr>
          <p:nvPr/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/>
            <a:fld id="{A029BE25-B912-4680-BFAF-6069266C7EAD}" type="slidenum">
              <a:rPr lang="en-US" sz="1200">
                <a:latin typeface="Arial" charset="0"/>
              </a:rPr>
              <a:pPr algn="r" defTabSz="931863"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229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29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416426"/>
            <a:ext cx="5028579" cy="4183063"/>
          </a:xfrm>
        </p:spPr>
        <p:txBody>
          <a:bodyPr lIns="93177" tIns="46589" rIns="93177" bIns="4658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8F2F5E-337A-471C-B703-F553E12F2B0B}" type="slidenum">
              <a:rPr lang="en-US"/>
              <a:pPr/>
              <a:t>24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1F048D-2879-4074-9078-DC647DADD09F}" type="slidenum">
              <a:rPr lang="en-US"/>
              <a:pPr/>
              <a:t>2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43E36-8C7C-4996-9B27-F1121FF4E470}" type="slidenum">
              <a:rPr lang="en-US"/>
              <a:pPr/>
              <a:t>25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02702-921E-4769-ADC2-0895BDAA5687}" type="slidenum">
              <a:rPr lang="en-US"/>
              <a:pPr/>
              <a:t>26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6D646-5177-44B8-9984-2DEEF1803B3F}" type="slidenum">
              <a:rPr lang="en-US"/>
              <a:pPr/>
              <a:t>27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CAF32-BEEC-4BE6-B12A-010C70878307}" type="slidenum">
              <a:rPr lang="en-US"/>
              <a:pPr/>
              <a:t>28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EE77A-BF39-4B36-8CDA-347308CE7F10}" type="slidenum">
              <a:rPr lang="en-US"/>
              <a:pPr/>
              <a:t>29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B80AC-9D16-44CC-AB87-2957F88E0D35}" type="slidenum">
              <a:rPr lang="en-US"/>
              <a:pPr/>
              <a:t>30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50DF4-D420-4464-8D4D-4E784EDE46A8}" type="slidenum">
              <a:rPr lang="en-US"/>
              <a:pPr/>
              <a:t>31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305F90-D3F1-439D-8221-6F9F22403FA0}" type="slidenum">
              <a:rPr lang="en-US"/>
              <a:pPr/>
              <a:t>32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101C6-7F4E-45B8-962F-2C1EBEFDAB48}" type="slidenum">
              <a:rPr lang="en-US"/>
              <a:pPr/>
              <a:t>33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DFE07-64C8-450B-AD8B-36794A079673}" type="slidenum">
              <a:rPr lang="en-US"/>
              <a:pPr/>
              <a:t>3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1E512-19AB-4BE4-B4E1-058E1E83BEB6}" type="slidenum">
              <a:rPr lang="en-US"/>
              <a:pPr/>
              <a:t>4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81643-1C23-495E-AE3D-303B002F9F75}" type="slidenum">
              <a:rPr lang="en-US"/>
              <a:pPr/>
              <a:t>5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8ABB4-9F76-41E7-B755-A7FD6B7ED2CF}" type="slidenum">
              <a:rPr lang="en-US"/>
              <a:pPr/>
              <a:t>6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6B240F-2432-46BB-8B9F-CB5AC684294D}" type="slidenum">
              <a:rPr lang="en-US"/>
              <a:pPr/>
              <a:t>7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C2D69-C6E7-4A3C-A2EA-24FC3E1CC5AF}" type="slidenum">
              <a:rPr lang="en-US"/>
              <a:pPr/>
              <a:t>8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A956FA-5C1C-434B-AE7B-C43324115CF4}" type="slidenum">
              <a:rPr lang="en-US"/>
              <a:pPr/>
              <a:t>9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403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44036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037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4403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3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089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90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4409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95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44096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7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8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409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10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101" name="Rectangle 69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02" name="Rectangle 7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03" name="Rectangle 7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C4E462-268F-4CD6-99AF-804266B887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61457706-28FE-4256-9A58-7900C313B3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0955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0"/>
            <a:ext cx="61341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F80D35D6-BB45-4A73-8D3E-921C0A17D1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83D340E8-0DB9-411A-BE33-AE9E40222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E90304EA-60D6-4E4C-BA1D-1A3D7168D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81100"/>
            <a:ext cx="4076700" cy="529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181100"/>
            <a:ext cx="4076700" cy="529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3AB51CB-A36A-4362-BB09-362E5BEC6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05B12818-6942-4FAD-8B33-A8E9E7F51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D8C75272-F087-476F-9779-F976A0112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A8E67FB8-18BC-4477-8BED-04DE3D6539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3F7C02E0-87AF-46A2-AA7A-E2AF25CB5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35396214-D22A-4482-A697-17DEEF6985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1" name="Group 102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3012" name="Group 1028"/>
            <p:cNvGrpSpPr>
              <a:grpSpLocks/>
            </p:cNvGrpSpPr>
            <p:nvPr/>
          </p:nvGrpSpPr>
          <p:grpSpPr bwMode="auto">
            <a:xfrm>
              <a:off x="0" y="192"/>
              <a:ext cx="5760" cy="4032"/>
              <a:chOff x="0" y="192"/>
              <a:chExt cx="5760" cy="4032"/>
            </a:xfrm>
          </p:grpSpPr>
          <p:sp>
            <p:nvSpPr>
              <p:cNvPr id="43013" name="Line 1029"/>
              <p:cNvSpPr>
                <a:spLocks noChangeShapeType="1"/>
              </p:cNvSpPr>
              <p:nvPr/>
            </p:nvSpPr>
            <p:spPr bwMode="white">
              <a:xfrm>
                <a:off x="0" y="19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4" name="Line 1030"/>
              <p:cNvSpPr>
                <a:spLocks noChangeShapeType="1"/>
              </p:cNvSpPr>
              <p:nvPr/>
            </p:nvSpPr>
            <p:spPr bwMode="white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1031"/>
              <p:cNvSpPr>
                <a:spLocks noChangeShapeType="1"/>
              </p:cNvSpPr>
              <p:nvPr/>
            </p:nvSpPr>
            <p:spPr bwMode="white">
              <a:xfrm>
                <a:off x="0" y="57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1032"/>
              <p:cNvSpPr>
                <a:spLocks noChangeShapeType="1"/>
              </p:cNvSpPr>
              <p:nvPr/>
            </p:nvSpPr>
            <p:spPr bwMode="white">
              <a:xfrm>
                <a:off x="0" y="76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33"/>
              <p:cNvSpPr>
                <a:spLocks noChangeShapeType="1"/>
              </p:cNvSpPr>
              <p:nvPr/>
            </p:nvSpPr>
            <p:spPr bwMode="white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034"/>
              <p:cNvSpPr>
                <a:spLocks noChangeShapeType="1"/>
              </p:cNvSpPr>
              <p:nvPr/>
            </p:nvSpPr>
            <p:spPr bwMode="white">
              <a:xfrm>
                <a:off x="0" y="115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Line 1035"/>
              <p:cNvSpPr>
                <a:spLocks noChangeShapeType="1"/>
              </p:cNvSpPr>
              <p:nvPr/>
            </p:nvSpPr>
            <p:spPr bwMode="white">
              <a:xfrm>
                <a:off x="0" y="134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0" name="Line 1036"/>
              <p:cNvSpPr>
                <a:spLocks noChangeShapeType="1"/>
              </p:cNvSpPr>
              <p:nvPr/>
            </p:nvSpPr>
            <p:spPr bwMode="white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1" name="Line 1037"/>
              <p:cNvSpPr>
                <a:spLocks noChangeShapeType="1"/>
              </p:cNvSpPr>
              <p:nvPr/>
            </p:nvSpPr>
            <p:spPr bwMode="white">
              <a:xfrm>
                <a:off x="0" y="172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2" name="Line 1038"/>
              <p:cNvSpPr>
                <a:spLocks noChangeShapeType="1"/>
              </p:cNvSpPr>
              <p:nvPr/>
            </p:nvSpPr>
            <p:spPr bwMode="white">
              <a:xfrm>
                <a:off x="0" y="192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3" name="Line 1039"/>
              <p:cNvSpPr>
                <a:spLocks noChangeShapeType="1"/>
              </p:cNvSpPr>
              <p:nvPr/>
            </p:nvSpPr>
            <p:spPr bwMode="white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4" name="Line 1040"/>
              <p:cNvSpPr>
                <a:spLocks noChangeShapeType="1"/>
              </p:cNvSpPr>
              <p:nvPr/>
            </p:nvSpPr>
            <p:spPr bwMode="white">
              <a:xfrm>
                <a:off x="0" y="230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5" name="Line 1041"/>
              <p:cNvSpPr>
                <a:spLocks noChangeShapeType="1"/>
              </p:cNvSpPr>
              <p:nvPr/>
            </p:nvSpPr>
            <p:spPr bwMode="white">
              <a:xfrm>
                <a:off x="0" y="249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6" name="Line 1042"/>
              <p:cNvSpPr>
                <a:spLocks noChangeShapeType="1"/>
              </p:cNvSpPr>
              <p:nvPr/>
            </p:nvSpPr>
            <p:spPr bwMode="white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1043"/>
              <p:cNvSpPr>
                <a:spLocks noChangeShapeType="1"/>
              </p:cNvSpPr>
              <p:nvPr/>
            </p:nvSpPr>
            <p:spPr bwMode="white">
              <a:xfrm>
                <a:off x="0" y="288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8" name="Line 1044"/>
              <p:cNvSpPr>
                <a:spLocks noChangeShapeType="1"/>
              </p:cNvSpPr>
              <p:nvPr/>
            </p:nvSpPr>
            <p:spPr bwMode="white">
              <a:xfrm>
                <a:off x="0" y="307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9" name="Line 1045"/>
              <p:cNvSpPr>
                <a:spLocks noChangeShapeType="1"/>
              </p:cNvSpPr>
              <p:nvPr/>
            </p:nvSpPr>
            <p:spPr bwMode="white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0" name="Line 1046"/>
              <p:cNvSpPr>
                <a:spLocks noChangeShapeType="1"/>
              </p:cNvSpPr>
              <p:nvPr/>
            </p:nvSpPr>
            <p:spPr bwMode="white">
              <a:xfrm>
                <a:off x="0" y="345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1" name="Line 1047"/>
              <p:cNvSpPr>
                <a:spLocks noChangeShapeType="1"/>
              </p:cNvSpPr>
              <p:nvPr/>
            </p:nvSpPr>
            <p:spPr bwMode="white">
              <a:xfrm>
                <a:off x="0" y="364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2" name="Line 1048"/>
              <p:cNvSpPr>
                <a:spLocks noChangeShapeType="1"/>
              </p:cNvSpPr>
              <p:nvPr/>
            </p:nvSpPr>
            <p:spPr bwMode="white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3" name="Line 1049"/>
              <p:cNvSpPr>
                <a:spLocks noChangeShapeType="1"/>
              </p:cNvSpPr>
              <p:nvPr/>
            </p:nvSpPr>
            <p:spPr bwMode="white">
              <a:xfrm>
                <a:off x="0" y="403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4" name="Line 1050"/>
              <p:cNvSpPr>
                <a:spLocks noChangeShapeType="1"/>
              </p:cNvSpPr>
              <p:nvPr/>
            </p:nvSpPr>
            <p:spPr bwMode="white">
              <a:xfrm>
                <a:off x="0" y="422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035" name="Group 1051"/>
            <p:cNvGrpSpPr>
              <a:grpSpLocks/>
            </p:cNvGrpSpPr>
            <p:nvPr/>
          </p:nvGrpSpPr>
          <p:grpSpPr bwMode="auto">
            <a:xfrm>
              <a:off x="192" y="0"/>
              <a:ext cx="5376" cy="4320"/>
              <a:chOff x="192" y="0"/>
              <a:chExt cx="5376" cy="4320"/>
            </a:xfrm>
          </p:grpSpPr>
          <p:sp>
            <p:nvSpPr>
              <p:cNvPr id="43036" name="Line 1052"/>
              <p:cNvSpPr>
                <a:spLocks noChangeShapeType="1"/>
              </p:cNvSpPr>
              <p:nvPr/>
            </p:nvSpPr>
            <p:spPr bwMode="white">
              <a:xfrm>
                <a:off x="1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7" name="Line 1053"/>
              <p:cNvSpPr>
                <a:spLocks noChangeShapeType="1"/>
              </p:cNvSpPr>
              <p:nvPr/>
            </p:nvSpPr>
            <p:spPr bwMode="white">
              <a:xfrm>
                <a:off x="3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8" name="Line 1054"/>
              <p:cNvSpPr>
                <a:spLocks noChangeShapeType="1"/>
              </p:cNvSpPr>
              <p:nvPr/>
            </p:nvSpPr>
            <p:spPr bwMode="white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9" name="Line 1055"/>
              <p:cNvSpPr>
                <a:spLocks noChangeShapeType="1"/>
              </p:cNvSpPr>
              <p:nvPr/>
            </p:nvSpPr>
            <p:spPr bwMode="white">
              <a:xfrm>
                <a:off x="7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0" name="Line 1056"/>
              <p:cNvSpPr>
                <a:spLocks noChangeShapeType="1"/>
              </p:cNvSpPr>
              <p:nvPr/>
            </p:nvSpPr>
            <p:spPr bwMode="white">
              <a:xfrm>
                <a:off x="96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1" name="Line 1057"/>
              <p:cNvSpPr>
                <a:spLocks noChangeShapeType="1"/>
              </p:cNvSpPr>
              <p:nvPr/>
            </p:nvSpPr>
            <p:spPr bwMode="white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2" name="Line 1058"/>
              <p:cNvSpPr>
                <a:spLocks noChangeShapeType="1"/>
              </p:cNvSpPr>
              <p:nvPr/>
            </p:nvSpPr>
            <p:spPr bwMode="white">
              <a:xfrm>
                <a:off x="134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3" name="Line 1059"/>
              <p:cNvSpPr>
                <a:spLocks noChangeShapeType="1"/>
              </p:cNvSpPr>
              <p:nvPr/>
            </p:nvSpPr>
            <p:spPr bwMode="white">
              <a:xfrm>
                <a:off x="153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4" name="Line 1060"/>
              <p:cNvSpPr>
                <a:spLocks noChangeShapeType="1"/>
              </p:cNvSpPr>
              <p:nvPr/>
            </p:nvSpPr>
            <p:spPr bwMode="white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5" name="Line 1061"/>
              <p:cNvSpPr>
                <a:spLocks noChangeShapeType="1"/>
              </p:cNvSpPr>
              <p:nvPr/>
            </p:nvSpPr>
            <p:spPr bwMode="white">
              <a:xfrm>
                <a:off x="192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6" name="Line 1062"/>
              <p:cNvSpPr>
                <a:spLocks noChangeShapeType="1"/>
              </p:cNvSpPr>
              <p:nvPr/>
            </p:nvSpPr>
            <p:spPr bwMode="white">
              <a:xfrm>
                <a:off x="211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7" name="Line 1063"/>
              <p:cNvSpPr>
                <a:spLocks noChangeShapeType="1"/>
              </p:cNvSpPr>
              <p:nvPr/>
            </p:nvSpPr>
            <p:spPr bwMode="white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8" name="Line 1064"/>
              <p:cNvSpPr>
                <a:spLocks noChangeShapeType="1"/>
              </p:cNvSpPr>
              <p:nvPr/>
            </p:nvSpPr>
            <p:spPr bwMode="white">
              <a:xfrm>
                <a:off x="249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9" name="Line 1065"/>
              <p:cNvSpPr>
                <a:spLocks noChangeShapeType="1"/>
              </p:cNvSpPr>
              <p:nvPr/>
            </p:nvSpPr>
            <p:spPr bwMode="white">
              <a:xfrm>
                <a:off x="268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0" name="Line 1066"/>
              <p:cNvSpPr>
                <a:spLocks noChangeShapeType="1"/>
              </p:cNvSpPr>
              <p:nvPr/>
            </p:nvSpPr>
            <p:spPr bwMode="white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1" name="Line 1067"/>
              <p:cNvSpPr>
                <a:spLocks noChangeShapeType="1"/>
              </p:cNvSpPr>
              <p:nvPr/>
            </p:nvSpPr>
            <p:spPr bwMode="white">
              <a:xfrm>
                <a:off x="307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2" name="Line 1068"/>
              <p:cNvSpPr>
                <a:spLocks noChangeShapeType="1"/>
              </p:cNvSpPr>
              <p:nvPr/>
            </p:nvSpPr>
            <p:spPr bwMode="white">
              <a:xfrm>
                <a:off x="326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3" name="Line 1069"/>
              <p:cNvSpPr>
                <a:spLocks noChangeShapeType="1"/>
              </p:cNvSpPr>
              <p:nvPr/>
            </p:nvSpPr>
            <p:spPr bwMode="white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4" name="Line 1070"/>
              <p:cNvSpPr>
                <a:spLocks noChangeShapeType="1"/>
              </p:cNvSpPr>
              <p:nvPr/>
            </p:nvSpPr>
            <p:spPr bwMode="white">
              <a:xfrm>
                <a:off x="364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5" name="Line 1071"/>
              <p:cNvSpPr>
                <a:spLocks noChangeShapeType="1"/>
              </p:cNvSpPr>
              <p:nvPr/>
            </p:nvSpPr>
            <p:spPr bwMode="white">
              <a:xfrm>
                <a:off x="384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6" name="Line 1072"/>
              <p:cNvSpPr>
                <a:spLocks noChangeShapeType="1"/>
              </p:cNvSpPr>
              <p:nvPr/>
            </p:nvSpPr>
            <p:spPr bwMode="white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7" name="Line 1073"/>
              <p:cNvSpPr>
                <a:spLocks noChangeShapeType="1"/>
              </p:cNvSpPr>
              <p:nvPr/>
            </p:nvSpPr>
            <p:spPr bwMode="white">
              <a:xfrm>
                <a:off x="422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8" name="Line 1074"/>
              <p:cNvSpPr>
                <a:spLocks noChangeShapeType="1"/>
              </p:cNvSpPr>
              <p:nvPr/>
            </p:nvSpPr>
            <p:spPr bwMode="white">
              <a:xfrm>
                <a:off x="441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9" name="Line 1075"/>
              <p:cNvSpPr>
                <a:spLocks noChangeShapeType="1"/>
              </p:cNvSpPr>
              <p:nvPr/>
            </p:nvSpPr>
            <p:spPr bwMode="white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0" name="Line 1076"/>
              <p:cNvSpPr>
                <a:spLocks noChangeShapeType="1"/>
              </p:cNvSpPr>
              <p:nvPr/>
            </p:nvSpPr>
            <p:spPr bwMode="white">
              <a:xfrm>
                <a:off x="480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1" name="Line 1077"/>
              <p:cNvSpPr>
                <a:spLocks noChangeShapeType="1"/>
              </p:cNvSpPr>
              <p:nvPr/>
            </p:nvSpPr>
            <p:spPr bwMode="white">
              <a:xfrm>
                <a:off x="49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2" name="Line 1078"/>
              <p:cNvSpPr>
                <a:spLocks noChangeShapeType="1"/>
              </p:cNvSpPr>
              <p:nvPr/>
            </p:nvSpPr>
            <p:spPr bwMode="white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3" name="Line 1079"/>
              <p:cNvSpPr>
                <a:spLocks noChangeShapeType="1"/>
              </p:cNvSpPr>
              <p:nvPr/>
            </p:nvSpPr>
            <p:spPr bwMode="white">
              <a:xfrm>
                <a:off x="53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4" name="Line 1080"/>
              <p:cNvSpPr>
                <a:spLocks noChangeShapeType="1"/>
              </p:cNvSpPr>
              <p:nvPr/>
            </p:nvSpPr>
            <p:spPr bwMode="white">
              <a:xfrm>
                <a:off x="55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3065" name="Rectangle 1081" descr="60%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6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66" name="Line 1082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67" name="Group 1083"/>
          <p:cNvGrpSpPr>
            <a:grpSpLocks/>
          </p:cNvGrpSpPr>
          <p:nvPr/>
        </p:nvGrpSpPr>
        <p:grpSpPr bwMode="auto">
          <a:xfrm>
            <a:off x="419100" y="1133475"/>
            <a:ext cx="1784350" cy="2324100"/>
            <a:chOff x="96" y="916"/>
            <a:chExt cx="2208" cy="2876"/>
          </a:xfrm>
        </p:grpSpPr>
        <p:sp>
          <p:nvSpPr>
            <p:cNvPr id="43068" name="Line 1084"/>
            <p:cNvSpPr>
              <a:spLocks noChangeShapeType="1"/>
            </p:cNvSpPr>
            <p:nvPr/>
          </p:nvSpPr>
          <p:spPr bwMode="ltGray">
            <a:xfrm flipH="1">
              <a:off x="96" y="1037"/>
              <a:ext cx="22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9" name="Line 1085"/>
            <p:cNvSpPr>
              <a:spLocks noChangeShapeType="1"/>
            </p:cNvSpPr>
            <p:nvPr/>
          </p:nvSpPr>
          <p:spPr bwMode="ltGray">
            <a:xfrm>
              <a:off x="336" y="920"/>
              <a:ext cx="0" cy="287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70" name="Arc 1086"/>
            <p:cNvSpPr>
              <a:spLocks/>
            </p:cNvSpPr>
            <p:nvPr/>
          </p:nvSpPr>
          <p:spPr bwMode="ltGray">
            <a:xfrm flipH="1">
              <a:off x="217" y="916"/>
              <a:ext cx="239" cy="239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71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72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81100"/>
            <a:ext cx="8305800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73" name="Rectangle 108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3074" name="Rectangle 109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3075" name="Rectangle 109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US"/>
              <a:t>Page </a:t>
            </a:r>
            <a:fld id="{57B50498-013E-477A-9050-31B74F26B5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72" grpId="0" uiExpand="1" build="p" bldLvl="2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99"/>
        </a:buClr>
        <a:buSzPct val="80000"/>
        <a:buChar char="•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FF"/>
        </a:buClr>
        <a:buSzPct val="55000"/>
        <a:buFont typeface="Wingdings" pitchFamily="2" charset="2"/>
        <a:buChar char="Ø"/>
        <a:defRPr sz="2800">
          <a:solidFill>
            <a:srgbClr val="0000FF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95000"/>
        <a:buFont typeface="Wingdings" pitchFamily="2" charset="2"/>
        <a:buChar char="w"/>
        <a:defRPr sz="2400">
          <a:solidFill>
            <a:srgbClr val="99003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JJL_Data\Taipei\Trace%20Plot%20Demo%202-Arm.avi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JJL_Data\Taipei\Adaptive%20randomization%20demo%20-%204%20arms.avi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00200"/>
            <a:ext cx="8229600" cy="914400"/>
          </a:xfrm>
        </p:spPr>
        <p:txBody>
          <a:bodyPr/>
          <a:lstStyle/>
          <a:p>
            <a:r>
              <a:rPr lang="en-US" dirty="0"/>
              <a:t>Topics in Clinical Trials (3</a:t>
            </a:r>
            <a:r>
              <a:rPr lang="en-US" dirty="0" smtClean="0"/>
              <a:t>)  - 2012</a:t>
            </a:r>
            <a:endParaRPr lang="en-US" dirty="0"/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7162800" cy="1752600"/>
          </a:xfrm>
        </p:spPr>
        <p:txBody>
          <a:bodyPr/>
          <a:lstStyle/>
          <a:p>
            <a:r>
              <a:rPr lang="en-US" dirty="0"/>
              <a:t>J. Jack Lee, Ph.D.</a:t>
            </a:r>
          </a:p>
          <a:p>
            <a:r>
              <a:rPr lang="en-US" dirty="0"/>
              <a:t>Department of Biostatistics</a:t>
            </a:r>
          </a:p>
          <a:p>
            <a:r>
              <a:rPr lang="en-US" dirty="0"/>
              <a:t>University of Texas </a:t>
            </a:r>
          </a:p>
          <a:p>
            <a:r>
              <a:rPr lang="en-US" dirty="0"/>
              <a:t>M. D. Anderson Cancer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848600" cy="1219200"/>
          </a:xfrm>
        </p:spPr>
        <p:txBody>
          <a:bodyPr/>
          <a:lstStyle/>
          <a:p>
            <a:r>
              <a:rPr lang="en-US" sz="3600" dirty="0"/>
              <a:t>Example 1: ECMO Trial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(Randomized Play </a:t>
            </a:r>
            <a:r>
              <a:rPr lang="en-US" sz="3600" dirty="0"/>
              <a:t>the winner)</a:t>
            </a:r>
          </a:p>
        </p:txBody>
      </p:sp>
      <p:sp>
        <p:nvSpPr>
          <p:cNvPr id="130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534400" cy="990600"/>
          </a:xfrm>
        </p:spPr>
        <p:txBody>
          <a:bodyPr/>
          <a:lstStyle/>
          <a:p>
            <a:r>
              <a:rPr lang="en-US" sz="2400" dirty="0"/>
              <a:t>Extracorporeal membrane oxygenator in </a:t>
            </a:r>
            <a:r>
              <a:rPr lang="en-US" sz="2400" dirty="0" smtClean="0"/>
              <a:t>persistent pulmonary hypertension of the new newborn</a:t>
            </a:r>
            <a:endParaRPr lang="en-US" sz="2400" dirty="0"/>
          </a:p>
          <a:p>
            <a:endParaRPr lang="en-US" sz="2800" dirty="0"/>
          </a:p>
        </p:txBody>
      </p:sp>
      <p:graphicFrame>
        <p:nvGraphicFramePr>
          <p:cNvPr id="130160" name="Group 112"/>
          <p:cNvGraphicFramePr>
            <a:graphicFrameLocks noGrp="1"/>
          </p:cNvGraphicFramePr>
          <p:nvPr/>
        </p:nvGraphicFramePr>
        <p:xfrm>
          <a:off x="609600" y="2590800"/>
          <a:ext cx="8305800" cy="1463040"/>
        </p:xfrm>
        <a:graphic>
          <a:graphicData uri="http://schemas.openxmlformats.org/drawingml/2006/table">
            <a:tbl>
              <a:tblPr/>
              <a:tblGrid>
                <a:gridCol w="1144588"/>
                <a:gridCol w="596900"/>
                <a:gridCol w="595312"/>
                <a:gridCol w="596900"/>
                <a:gridCol w="596900"/>
                <a:gridCol w="598488"/>
                <a:gridCol w="596900"/>
                <a:gridCol w="608012"/>
                <a:gridCol w="584200"/>
                <a:gridCol w="596900"/>
                <a:gridCol w="596900"/>
                <a:gridCol w="596900"/>
                <a:gridCol w="596900"/>
              </a:tblGrid>
              <a:tr h="342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Tx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Patient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Control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ECMO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0161" name="Text Box 113"/>
          <p:cNvSpPr txBox="1">
            <a:spLocks noChangeArrowheads="1"/>
          </p:cNvSpPr>
          <p:nvPr/>
        </p:nvSpPr>
        <p:spPr bwMode="auto">
          <a:xfrm>
            <a:off x="533400" y="4343400"/>
            <a:ext cx="8610600" cy="30162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75000"/>
              <a:buFontTx/>
              <a:buChar char="•"/>
            </a:pPr>
            <a:r>
              <a:rPr lang="en-US" sz="2800" dirty="0"/>
              <a:t> </a:t>
            </a:r>
            <a:r>
              <a:rPr lang="en-US" sz="2000" dirty="0"/>
              <a:t>The trial was stopped and declared ECMO effective.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Was </a:t>
            </a:r>
            <a:r>
              <a:rPr lang="en-US" sz="2000" dirty="0" smtClean="0"/>
              <a:t>the result convincing? </a:t>
            </a:r>
            <a:endParaRPr lang="en-US" sz="2000" dirty="0" smtClean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Pros </a:t>
            </a:r>
            <a:r>
              <a:rPr lang="en-US" sz="2000" dirty="0"/>
              <a:t>and Cons?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2nd </a:t>
            </a:r>
            <a:r>
              <a:rPr lang="en-US" sz="2000" dirty="0"/>
              <a:t>pt was much sicker that all other </a:t>
            </a:r>
            <a:r>
              <a:rPr lang="en-US" sz="2000" dirty="0" smtClean="0"/>
              <a:t>pts?</a:t>
            </a:r>
            <a:endParaRPr lang="en-US" sz="20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 smtClean="0"/>
              <a:t> What’s next?</a:t>
            </a:r>
            <a:endParaRPr lang="en-US" sz="2000" dirty="0"/>
          </a:p>
          <a:p>
            <a:pPr>
              <a:spcBef>
                <a:spcPct val="50000"/>
              </a:spcBef>
              <a:buFontTx/>
              <a:buChar char="•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16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038600"/>
            <a:ext cx="8763000" cy="2819400"/>
          </a:xfrm>
        </p:spPr>
        <p:txBody>
          <a:bodyPr/>
          <a:lstStyle/>
          <a:p>
            <a:r>
              <a:rPr lang="en-US" sz="2000" dirty="0" smtClean="0"/>
              <a:t>Phase 1, patients are equally randomized into ECMO or CMT until total of 4 deaths are observed in one of the arm.</a:t>
            </a:r>
          </a:p>
          <a:p>
            <a:r>
              <a:rPr lang="en-US" sz="2000" dirty="0" smtClean="0"/>
              <a:t>Switch to Phase 2.  All patients are assigned to the other arm until 4 deaths are observed or at least 28 patients are treated. 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The trial has a 5%, 1-sided type I error and 77% power under            H</a:t>
            </a:r>
            <a:r>
              <a:rPr lang="en-US" sz="2000" baseline="-25000" dirty="0" smtClean="0"/>
              <a:t>o</a:t>
            </a:r>
            <a:r>
              <a:rPr lang="en-US" sz="2000" dirty="0" smtClean="0"/>
              <a:t>: P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= </a:t>
            </a:r>
            <a:r>
              <a:rPr lang="en-US" sz="2000" dirty="0" smtClean="0"/>
              <a:t>0.2 </a:t>
            </a:r>
            <a:r>
              <a:rPr lang="en-US" sz="2000" dirty="0" smtClean="0"/>
              <a:t>vs.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: P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 smtClean="0"/>
              <a:t>= </a:t>
            </a:r>
            <a:r>
              <a:rPr lang="en-US" sz="2000" dirty="0" smtClean="0"/>
              <a:t>0.2, 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</a:t>
            </a:r>
            <a:r>
              <a:rPr lang="en-US" sz="2000" dirty="0" smtClean="0"/>
              <a:t>0.8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Data showed that the lower end of the 95% CI for P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/>
              <a:t>– 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 smtClean="0"/>
              <a:t>= 0.131</a:t>
            </a:r>
            <a:endParaRPr lang="en-US" sz="2000" dirty="0"/>
          </a:p>
        </p:txBody>
      </p:sp>
      <p:pic>
        <p:nvPicPr>
          <p:cNvPr id="2242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7848600" cy="3173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953000" y="6457890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Ware, </a:t>
            </a:r>
            <a:r>
              <a:rPr lang="en-US" sz="2000" i="1" dirty="0" smtClean="0"/>
              <a:t>Statistical Science</a:t>
            </a:r>
            <a:r>
              <a:rPr lang="en-US" sz="2000" dirty="0" smtClean="0"/>
              <a:t>, 1989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660400"/>
          </a:xfrm>
        </p:spPr>
        <p:txBody>
          <a:bodyPr anchor="ctr"/>
          <a:lstStyle/>
          <a:p>
            <a:r>
              <a:rPr lang="en-US" sz="3600" dirty="0"/>
              <a:t>Simple Adaptive Randomization (AR)</a:t>
            </a:r>
          </a:p>
        </p:txBody>
      </p:sp>
      <p:sp>
        <p:nvSpPr>
          <p:cNvPr id="1385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762000"/>
            <a:ext cx="9067800" cy="2024063"/>
          </a:xfrm>
        </p:spPr>
        <p:txBody>
          <a:bodyPr/>
          <a:lstStyle/>
          <a:p>
            <a:r>
              <a:rPr lang="en-US" sz="2800" dirty="0"/>
              <a:t>Consider two treatments, binary outcome</a:t>
            </a:r>
          </a:p>
          <a:p>
            <a:r>
              <a:rPr lang="en-US" sz="2800" dirty="0"/>
              <a:t>First </a:t>
            </a:r>
            <a:r>
              <a:rPr lang="en-US" sz="2800" i="1" dirty="0"/>
              <a:t>n</a:t>
            </a:r>
            <a:r>
              <a:rPr lang="en-US" sz="2800" dirty="0"/>
              <a:t> pts equally randomized (ER) into TX1 and TX2</a:t>
            </a:r>
          </a:p>
          <a:p>
            <a:r>
              <a:rPr lang="en-US" sz="2800" dirty="0"/>
              <a:t>After ER phase, the next patient will be assigned to TX1 with probability                           ,  where</a:t>
            </a:r>
          </a:p>
        </p:txBody>
      </p:sp>
      <p:graphicFrame>
        <p:nvGraphicFramePr>
          <p:cNvPr id="1385476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103313" y="2925763"/>
          <a:ext cx="5033962" cy="1069975"/>
        </p:xfrm>
        <a:graphic>
          <a:graphicData uri="http://schemas.openxmlformats.org/presentationml/2006/ole">
            <p:oleObj spid="_x0000_s214020" name="Equation" r:id="rId4" imgW="2158920" imgH="457200" progId="Equation.DSMT4">
              <p:embed/>
            </p:oleObj>
          </a:graphicData>
        </a:graphic>
      </p:graphicFrame>
      <p:graphicFrame>
        <p:nvGraphicFramePr>
          <p:cNvPr id="214021" name="Object 6"/>
          <p:cNvGraphicFramePr>
            <a:graphicFrameLocks noChangeAspect="1"/>
          </p:cNvGraphicFramePr>
          <p:nvPr/>
        </p:nvGraphicFramePr>
        <p:xfrm>
          <a:off x="4114800" y="2206625"/>
          <a:ext cx="2319338" cy="612775"/>
        </p:xfrm>
        <a:graphic>
          <a:graphicData uri="http://schemas.openxmlformats.org/presentationml/2006/ole">
            <p:oleObj spid="_x0000_s214021" name="Equation" r:id="rId5" imgW="914400" imgH="241200" progId="Equation.DSMT4">
              <p:embed/>
            </p:oleObj>
          </a:graphicData>
        </a:graphic>
      </p:graphicFrame>
      <p:sp>
        <p:nvSpPr>
          <p:cNvPr id="1385479" name="Rectangle 7"/>
          <p:cNvSpPr>
            <a:spLocks noChangeArrowheads="1"/>
          </p:cNvSpPr>
          <p:nvPr/>
        </p:nvSpPr>
        <p:spPr bwMode="auto">
          <a:xfrm>
            <a:off x="177800" y="4038600"/>
            <a:ext cx="8966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6"/>
              </a:buBlip>
            </a:pPr>
            <a:r>
              <a:rPr lang="en-US" sz="2800" dirty="0">
                <a:latin typeface="Arial" charset="0"/>
              </a:rPr>
              <a:t>Note that the tuning parameter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0000FF"/>
                </a:solidFill>
                <a:latin typeface="Arial" charset="0"/>
                <a:sym typeface="Symbol" pitchFamily="18" charset="2"/>
              </a:rPr>
              <a:t>  = 0, </a:t>
            </a:r>
            <a:r>
              <a:rPr lang="en-US" dirty="0" smtClean="0">
                <a:solidFill>
                  <a:srgbClr val="0000FF"/>
                </a:solidFill>
                <a:latin typeface="Arial" charset="0"/>
                <a:sym typeface="Symbol" pitchFamily="18" charset="2"/>
              </a:rPr>
              <a:t>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0000FF"/>
                </a:solidFill>
                <a:latin typeface="Arial" charset="0"/>
                <a:sym typeface="Symbol" pitchFamily="18" charset="2"/>
              </a:rPr>
              <a:t>  = 0.5 or 1 or n/(2N)</a:t>
            </a:r>
            <a:endParaRPr lang="en-US" dirty="0">
              <a:solidFill>
                <a:srgbClr val="0000FF"/>
              </a:solidFill>
              <a:latin typeface="Arial" charset="0"/>
              <a:sym typeface="Symbol" pitchFamily="18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0000FF"/>
                </a:solidFill>
                <a:latin typeface="Arial" charset="0"/>
                <a:sym typeface="Symbol" pitchFamily="18" charset="2"/>
              </a:rPr>
              <a:t>  = , “play the winner”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6"/>
              </a:buBlip>
            </a:pPr>
            <a:r>
              <a:rPr lang="en-US" sz="2800" dirty="0">
                <a:latin typeface="Arial" charset="0"/>
              </a:rPr>
              <a:t>Continue the study until reaching early stopping criteria or maximum 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547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6350" y="138113"/>
            <a:ext cx="6591300" cy="658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6350" y="138113"/>
            <a:ext cx="6591300" cy="658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8115" name="Group 3"/>
          <p:cNvGrpSpPr>
            <a:grpSpLocks/>
          </p:cNvGrpSpPr>
          <p:nvPr/>
        </p:nvGrpSpPr>
        <p:grpSpPr bwMode="auto">
          <a:xfrm>
            <a:off x="4727575" y="533400"/>
            <a:ext cx="3654425" cy="455613"/>
            <a:chOff x="2634" y="217"/>
            <a:chExt cx="2302" cy="287"/>
          </a:xfrm>
        </p:grpSpPr>
        <p:graphicFrame>
          <p:nvGraphicFramePr>
            <p:cNvPr id="218116" name="Object 6"/>
            <p:cNvGraphicFramePr>
              <a:graphicFrameLocks noChangeAspect="1"/>
            </p:cNvGraphicFramePr>
            <p:nvPr/>
          </p:nvGraphicFramePr>
          <p:xfrm>
            <a:off x="3949" y="217"/>
            <a:ext cx="987" cy="287"/>
          </p:xfrm>
          <a:graphic>
            <a:graphicData uri="http://schemas.openxmlformats.org/presentationml/2006/ole">
              <p:oleObj spid="_x0000_s218116" name="Equation" r:id="rId5" imgW="787320" imgH="228600" progId="Equation.DSMT4">
                <p:embed/>
              </p:oleObj>
            </a:graphicData>
          </a:graphic>
        </p:graphicFrame>
        <p:sp>
          <p:nvSpPr>
            <p:cNvPr id="218117" name="Text Box 5"/>
            <p:cNvSpPr txBox="1">
              <a:spLocks noChangeArrowheads="1"/>
            </p:cNvSpPr>
            <p:nvPr/>
          </p:nvSpPr>
          <p:spPr bwMode="auto">
            <a:xfrm>
              <a:off x="2634" y="250"/>
              <a:ext cx="1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FF0066"/>
                  </a:solidFill>
                  <a:latin typeface="Arial" charset="0"/>
                </a:rPr>
                <a:t>AR rate to TX 1=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25488" y="0"/>
            <a:ext cx="8113712" cy="476250"/>
          </a:xfrm>
        </p:spPr>
        <p:txBody>
          <a:bodyPr anchor="ctr"/>
          <a:lstStyle/>
          <a:p>
            <a:r>
              <a:rPr lang="en-US" sz="3200"/>
              <a:t>Example 2: Randomized Two-Arm Trial</a:t>
            </a:r>
          </a:p>
        </p:txBody>
      </p:sp>
      <p:sp>
        <p:nvSpPr>
          <p:cNvPr id="13875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533400"/>
            <a:ext cx="91440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/>
              <a:t>Frequentist’s</a:t>
            </a:r>
            <a:r>
              <a:rPr lang="en-US" sz="2800" dirty="0"/>
              <a:t> approach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</a:t>
            </a:r>
            <a:r>
              <a:rPr lang="en-US" sz="2400" baseline="-25000" dirty="0"/>
              <a:t>o</a:t>
            </a:r>
            <a:r>
              <a:rPr lang="en-US" sz="2400" dirty="0"/>
              <a:t>: P</a:t>
            </a:r>
            <a:r>
              <a:rPr lang="en-US" sz="2400" baseline="-25000" dirty="0"/>
              <a:t>1</a:t>
            </a:r>
            <a:r>
              <a:rPr lang="en-US" sz="2400" dirty="0"/>
              <a:t> = P</a:t>
            </a:r>
            <a:r>
              <a:rPr lang="en-US" sz="2400" baseline="-25000" dirty="0"/>
              <a:t>2</a:t>
            </a:r>
            <a:r>
              <a:rPr lang="en-US" sz="2400" dirty="0"/>
              <a:t> vs. H</a:t>
            </a:r>
            <a:r>
              <a:rPr lang="en-US" sz="2400" baseline="-25000" dirty="0"/>
              <a:t>1</a:t>
            </a:r>
            <a:r>
              <a:rPr lang="en-US" sz="2400" dirty="0"/>
              <a:t>: P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itchFamily="18" charset="2"/>
              </a:rPr>
              <a:t>&lt;</a:t>
            </a:r>
            <a:r>
              <a:rPr lang="en-US" sz="2400" dirty="0"/>
              <a:t> P</a:t>
            </a:r>
            <a:r>
              <a:rPr lang="en-US" sz="2400" baseline="-25000" dirty="0"/>
              <a:t>2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P</a:t>
            </a:r>
            <a:r>
              <a:rPr lang="en-US" sz="2400" baseline="-25000" dirty="0"/>
              <a:t>1</a:t>
            </a:r>
            <a:r>
              <a:rPr lang="en-US" sz="2400" dirty="0"/>
              <a:t> = 0.3, P</a:t>
            </a:r>
            <a:r>
              <a:rPr lang="en-US" sz="2400" baseline="-25000" dirty="0"/>
              <a:t>2</a:t>
            </a:r>
            <a:r>
              <a:rPr lang="en-US" sz="2400" dirty="0"/>
              <a:t> = 0.5, </a:t>
            </a:r>
            <a:r>
              <a:rPr lang="en-US" sz="2400" dirty="0">
                <a:sym typeface="Symbol" pitchFamily="18" charset="2"/>
              </a:rPr>
              <a:t></a:t>
            </a:r>
            <a:r>
              <a:rPr lang="en-US" sz="2400" dirty="0"/>
              <a:t>=.025 (one-sided), 1</a:t>
            </a:r>
            <a:r>
              <a:rPr lang="en-US" sz="2400" dirty="0">
                <a:sym typeface="Symbol" pitchFamily="18" charset="2"/>
              </a:rPr>
              <a:t></a:t>
            </a:r>
            <a:r>
              <a:rPr lang="en-US" sz="2400" dirty="0"/>
              <a:t> = .8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N</a:t>
            </a:r>
            <a:r>
              <a:rPr lang="en-US" sz="2400" baseline="-25000" dirty="0"/>
              <a:t>1</a:t>
            </a:r>
            <a:r>
              <a:rPr lang="en-US" sz="2400" dirty="0"/>
              <a:t> = N</a:t>
            </a:r>
            <a:r>
              <a:rPr lang="en-US" sz="2400" baseline="-25000" dirty="0"/>
              <a:t>2</a:t>
            </a:r>
            <a:r>
              <a:rPr lang="en-US" sz="2400" dirty="0"/>
              <a:t> = 103, N = 206</a:t>
            </a:r>
            <a:endParaRPr lang="en-US" sz="2400" baseline="-25000" dirty="0"/>
          </a:p>
          <a:p>
            <a:pPr>
              <a:lnSpc>
                <a:spcPct val="90000"/>
              </a:lnSpc>
            </a:pPr>
            <a:r>
              <a:rPr lang="en-US" sz="2800" dirty="0"/>
              <a:t>Bayesian approach with adaptive randomization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Consider P</a:t>
            </a:r>
            <a:r>
              <a:rPr lang="en-US" sz="2400" baseline="-25000" dirty="0"/>
              <a:t>1</a:t>
            </a:r>
            <a:r>
              <a:rPr lang="en-US" sz="2400" dirty="0"/>
              <a:t> and P</a:t>
            </a:r>
            <a:r>
              <a:rPr lang="en-US" sz="2400" baseline="-25000" dirty="0"/>
              <a:t>2</a:t>
            </a:r>
            <a:r>
              <a:rPr lang="en-US" sz="2400" dirty="0"/>
              <a:t> are random; Give a prior distribution; Compute the posterior distribution after observing outcomes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Randomize more patients proportionally into the arm with higher response rate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At the end of trial,</a:t>
            </a:r>
          </a:p>
          <a:p>
            <a:pPr lvl="2">
              <a:lnSpc>
                <a:spcPct val="90000"/>
              </a:lnSpc>
            </a:pPr>
            <a:r>
              <a:rPr lang="en-US" sz="2000" b="1" dirty="0" err="1"/>
              <a:t>Prob</a:t>
            </a:r>
            <a:r>
              <a:rPr lang="en-US" sz="2000" b="1" dirty="0"/>
              <a:t>(P</a:t>
            </a:r>
            <a:r>
              <a:rPr lang="en-US" sz="2000" b="1" baseline="-25000" dirty="0"/>
              <a:t>1 </a:t>
            </a:r>
            <a:r>
              <a:rPr lang="en-US" sz="2000" b="1" dirty="0">
                <a:sym typeface="Symbol" pitchFamily="18" charset="2"/>
              </a:rPr>
              <a:t>&gt;</a:t>
            </a:r>
            <a:r>
              <a:rPr lang="en-US" sz="2000" b="1" dirty="0"/>
              <a:t> P</a:t>
            </a:r>
            <a:r>
              <a:rPr lang="en-US" sz="2000" b="1" baseline="-25000" dirty="0"/>
              <a:t>2</a:t>
            </a:r>
            <a:r>
              <a:rPr lang="en-US" sz="2000" b="1" dirty="0"/>
              <a:t>) &gt; 0.975, conclude </a:t>
            </a:r>
            <a:r>
              <a:rPr lang="en-US" sz="2000" b="1" dirty="0" err="1"/>
              <a:t>Tx</a:t>
            </a:r>
            <a:r>
              <a:rPr lang="en-US" sz="2000" b="1" dirty="0"/>
              <a:t> 1 is better	</a:t>
            </a:r>
          </a:p>
          <a:p>
            <a:pPr lvl="2">
              <a:lnSpc>
                <a:spcPct val="90000"/>
              </a:lnSpc>
            </a:pPr>
            <a:r>
              <a:rPr lang="en-US" sz="2000" b="1" dirty="0" err="1"/>
              <a:t>Prob</a:t>
            </a:r>
            <a:r>
              <a:rPr lang="en-US" sz="2000" b="1" dirty="0"/>
              <a:t>(P</a:t>
            </a:r>
            <a:r>
              <a:rPr lang="en-US" sz="2000" b="1" baseline="-25000" dirty="0"/>
              <a:t>2 </a:t>
            </a:r>
            <a:r>
              <a:rPr lang="en-US" sz="2000" b="1" dirty="0">
                <a:sym typeface="Symbol" pitchFamily="18" charset="2"/>
              </a:rPr>
              <a:t>&gt;</a:t>
            </a:r>
            <a:r>
              <a:rPr lang="en-US" sz="2000" b="1" dirty="0"/>
              <a:t> P</a:t>
            </a:r>
            <a:r>
              <a:rPr lang="en-US" sz="2000" b="1" baseline="-25000" dirty="0"/>
              <a:t>1</a:t>
            </a:r>
            <a:r>
              <a:rPr lang="en-US" sz="2000" b="1" dirty="0"/>
              <a:t>) &gt; 0.975, conclude </a:t>
            </a:r>
            <a:r>
              <a:rPr lang="en-US" sz="2000" b="1" dirty="0" err="1"/>
              <a:t>Tx</a:t>
            </a:r>
            <a:r>
              <a:rPr lang="en-US" sz="2000" b="1" dirty="0"/>
              <a:t> 2 is better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At interim,</a:t>
            </a:r>
          </a:p>
          <a:p>
            <a:pPr lvl="2">
              <a:lnSpc>
                <a:spcPct val="90000"/>
              </a:lnSpc>
            </a:pPr>
            <a:r>
              <a:rPr lang="en-US" sz="2000" b="1" dirty="0" err="1"/>
              <a:t>Prob</a:t>
            </a:r>
            <a:r>
              <a:rPr lang="en-US" sz="2000" b="1" dirty="0"/>
              <a:t>(P</a:t>
            </a:r>
            <a:r>
              <a:rPr lang="en-US" sz="2000" b="1" baseline="-25000" dirty="0"/>
              <a:t>1 </a:t>
            </a:r>
            <a:r>
              <a:rPr lang="en-US" sz="2000" b="1" dirty="0">
                <a:sym typeface="Symbol" pitchFamily="18" charset="2"/>
              </a:rPr>
              <a:t>&gt;</a:t>
            </a:r>
            <a:r>
              <a:rPr lang="en-US" sz="2000" b="1" dirty="0"/>
              <a:t> P</a:t>
            </a:r>
            <a:r>
              <a:rPr lang="en-US" sz="2000" b="1" baseline="-25000" dirty="0"/>
              <a:t>2</a:t>
            </a:r>
            <a:r>
              <a:rPr lang="en-US" sz="2000" b="1" dirty="0"/>
              <a:t>) &gt; 0.999, Stop the trial early, conclude </a:t>
            </a:r>
            <a:r>
              <a:rPr lang="en-US" sz="2000" b="1" dirty="0" err="1"/>
              <a:t>Tx</a:t>
            </a:r>
            <a:r>
              <a:rPr lang="en-US" sz="2000" b="1" dirty="0"/>
              <a:t> 1 is better</a:t>
            </a:r>
          </a:p>
          <a:p>
            <a:pPr lvl="2">
              <a:lnSpc>
                <a:spcPct val="90000"/>
              </a:lnSpc>
            </a:pPr>
            <a:r>
              <a:rPr lang="en-US" sz="2000" b="1" dirty="0" err="1"/>
              <a:t>Prob</a:t>
            </a:r>
            <a:r>
              <a:rPr lang="en-US" sz="2000" b="1" dirty="0"/>
              <a:t>(P</a:t>
            </a:r>
            <a:r>
              <a:rPr lang="en-US" sz="2000" b="1" baseline="-25000" dirty="0"/>
              <a:t>2 </a:t>
            </a:r>
            <a:r>
              <a:rPr lang="en-US" sz="2000" b="1" dirty="0">
                <a:sym typeface="Symbol" pitchFamily="18" charset="2"/>
              </a:rPr>
              <a:t>&gt;</a:t>
            </a:r>
            <a:r>
              <a:rPr lang="en-US" sz="2000" b="1" dirty="0"/>
              <a:t> P</a:t>
            </a:r>
            <a:r>
              <a:rPr lang="en-US" sz="2000" b="1" baseline="-25000" dirty="0"/>
              <a:t>1</a:t>
            </a:r>
            <a:r>
              <a:rPr lang="en-US" sz="2000" b="1" dirty="0"/>
              <a:t>) &gt; 0.999, Stop the trial early, conclude </a:t>
            </a:r>
            <a:r>
              <a:rPr lang="en-US" sz="2000" b="1" dirty="0" err="1"/>
              <a:t>Tx</a:t>
            </a:r>
            <a:r>
              <a:rPr lang="en-US" sz="2000" b="1" dirty="0"/>
              <a:t> 2 is better</a:t>
            </a:r>
          </a:p>
          <a:p>
            <a:pPr lvl="1">
              <a:lnSpc>
                <a:spcPct val="90000"/>
              </a:lnSpc>
            </a:pP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75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5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9144000" cy="838200"/>
          </a:xfrm>
        </p:spPr>
        <p:txBody>
          <a:bodyPr anchor="ctr"/>
          <a:lstStyle/>
          <a:p>
            <a:r>
              <a:rPr lang="en-US" sz="3600"/>
              <a:t>AR Comparisons </a:t>
            </a:r>
            <a:br>
              <a:rPr lang="en-US" sz="3600"/>
            </a:br>
            <a:r>
              <a:rPr lang="en-US" sz="1900">
                <a:solidFill>
                  <a:schemeClr val="tx1"/>
                </a:solidFill>
              </a:rPr>
              <a:t>Use the AR program from http://biostatistics.mdanderson.org/SoftwareDownload/</a:t>
            </a:r>
          </a:p>
        </p:txBody>
      </p:sp>
      <p:graphicFrame>
        <p:nvGraphicFramePr>
          <p:cNvPr id="1389571" name="Group 3"/>
          <p:cNvGraphicFramePr>
            <a:graphicFrameLocks noGrp="1"/>
          </p:cNvGraphicFramePr>
          <p:nvPr/>
        </p:nvGraphicFramePr>
        <p:xfrm>
          <a:off x="606425" y="1338263"/>
          <a:ext cx="8377238" cy="5354956"/>
        </p:xfrm>
        <a:graphic>
          <a:graphicData uri="http://schemas.openxmlformats.org/drawingml/2006/table">
            <a:tbl>
              <a:tblPr/>
              <a:tblGrid>
                <a:gridCol w="2193925"/>
                <a:gridCol w="1028700"/>
                <a:gridCol w="1031875"/>
                <a:gridCol w="1030288"/>
                <a:gridCol w="1031875"/>
                <a:gridCol w="1028700"/>
                <a:gridCol w="1031875"/>
              </a:tblGrid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No 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 w/ Early Stopping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endParaRPr kumimoji="0" lang="en-US" sz="24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P(Tx1 Better)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P(Tx2 Better)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Early Stopping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rand. in arm 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16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/>
              <a:t>AR Comparisons (2)</a:t>
            </a:r>
          </a:p>
        </p:txBody>
      </p:sp>
      <p:graphicFrame>
        <p:nvGraphicFramePr>
          <p:cNvPr id="1391619" name="Group 3"/>
          <p:cNvGraphicFramePr>
            <a:graphicFrameLocks noGrp="1"/>
          </p:cNvGraphicFramePr>
          <p:nvPr/>
        </p:nvGraphicFramePr>
        <p:xfrm>
          <a:off x="606425" y="1338263"/>
          <a:ext cx="8377238" cy="5354956"/>
        </p:xfrm>
        <a:graphic>
          <a:graphicData uri="http://schemas.openxmlformats.org/drawingml/2006/table">
            <a:tbl>
              <a:tblPr/>
              <a:tblGrid>
                <a:gridCol w="2193925"/>
                <a:gridCol w="1028700"/>
                <a:gridCol w="1031875"/>
                <a:gridCol w="1030288"/>
                <a:gridCol w="1031875"/>
                <a:gridCol w="1028700"/>
                <a:gridCol w="1031875"/>
              </a:tblGrid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No 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 w/ Early Stopping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  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154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endParaRPr kumimoji="0" lang="en-US" sz="24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P(Tx1 Better)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P(Tx2 Better)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Early Stopping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5891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5891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rand. in arm 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/>
              <a:t>AR Comparisons (3)</a:t>
            </a:r>
          </a:p>
        </p:txBody>
      </p:sp>
      <p:graphicFrame>
        <p:nvGraphicFramePr>
          <p:cNvPr id="226307" name="Group 3"/>
          <p:cNvGraphicFramePr>
            <a:graphicFrameLocks noGrp="1"/>
          </p:cNvGraphicFramePr>
          <p:nvPr/>
        </p:nvGraphicFramePr>
        <p:xfrm>
          <a:off x="160338" y="814388"/>
          <a:ext cx="8912225" cy="5929315"/>
        </p:xfrm>
        <a:graphic>
          <a:graphicData uri="http://schemas.openxmlformats.org/drawingml/2006/table">
            <a:tbl>
              <a:tblPr/>
              <a:tblGrid>
                <a:gridCol w="2255837"/>
                <a:gridCol w="1065213"/>
                <a:gridCol w="1033462"/>
                <a:gridCol w="1095375"/>
                <a:gridCol w="1019175"/>
                <a:gridCol w="1344613"/>
                <a:gridCol w="1098550"/>
              </a:tblGrid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No 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 w/Early Stopping, N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=200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  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  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 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154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  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125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endParaRPr kumimoji="0" lang="en-US" sz="24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167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P(Tx1 Better)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P(Tx2 Better)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Early Stopping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5891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5891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rand. in arm 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/>
              <a:t>AR Comparisons (4)</a:t>
            </a:r>
          </a:p>
        </p:txBody>
      </p:sp>
      <p:graphicFrame>
        <p:nvGraphicFramePr>
          <p:cNvPr id="228463" name="Group 111"/>
          <p:cNvGraphicFramePr>
            <a:graphicFrameLocks noGrp="1"/>
          </p:cNvGraphicFramePr>
          <p:nvPr/>
        </p:nvGraphicFramePr>
        <p:xfrm>
          <a:off x="69850" y="960438"/>
          <a:ext cx="8953500" cy="5802313"/>
        </p:xfrm>
        <a:graphic>
          <a:graphicData uri="http://schemas.openxmlformats.org/drawingml/2006/table">
            <a:tbl>
              <a:tblPr/>
              <a:tblGrid>
                <a:gridCol w="1955800"/>
                <a:gridCol w="874713"/>
                <a:gridCol w="876300"/>
                <a:gridCol w="874712"/>
                <a:gridCol w="874713"/>
                <a:gridCol w="874712"/>
                <a:gridCol w="873125"/>
                <a:gridCol w="873125"/>
                <a:gridCol w="876300"/>
              </a:tblGrid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No 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w/ Early Stopping (N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=200)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w/ Early Stopping (N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=250)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  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  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 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122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  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154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  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125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121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167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243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196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P(Tx1 Better)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P(Tx2 Better)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.85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Early Stopping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.44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rand. in arm 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.77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Overall Resp.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.40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8913"/>
                          </a:solidFill>
                          <a:effectLst/>
                          <a:latin typeface="Tahoma" pitchFamily="34" charset="0"/>
                        </a:rPr>
                        <a:t>.45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</a:rPr>
                        <a:t>.45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.30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itchFamily="34" charset="0"/>
                        </a:rPr>
                        <a:t>.45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Randomization</a:t>
            </a:r>
          </a:p>
        </p:txBody>
      </p:sp>
      <p:sp>
        <p:nvSpPr>
          <p:cNvPr id="1208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181100"/>
            <a:ext cx="8382000" cy="5524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allocation probability is not fixed and continue to change as the study progresses.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Allocation probability depending 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previous allocation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</a:t>
            </a:r>
            <a:r>
              <a:rPr lang="en-US" dirty="0" smtClean="0"/>
              <a:t>aseline covariates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outcome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Goals: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More </a:t>
            </a:r>
            <a:r>
              <a:rPr lang="en-US" dirty="0" smtClean="0"/>
              <a:t>balanced treatment allocation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Balanced </a:t>
            </a:r>
            <a:r>
              <a:rPr lang="en-US" dirty="0" smtClean="0"/>
              <a:t>treatment assignment </a:t>
            </a:r>
            <a:r>
              <a:rPr lang="en-US" dirty="0" err="1" smtClean="0"/>
              <a:t>wrt</a:t>
            </a:r>
            <a:r>
              <a:rPr lang="en-US" dirty="0" smtClean="0"/>
              <a:t> covariates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More </a:t>
            </a:r>
            <a:r>
              <a:rPr lang="en-US" dirty="0" smtClean="0"/>
              <a:t>ethical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839200" cy="580032"/>
          </a:xfrm>
        </p:spPr>
        <p:txBody>
          <a:bodyPr/>
          <a:lstStyle/>
          <a:p>
            <a:r>
              <a:rPr lang="en-US" sz="3600" dirty="0" smtClean="0"/>
              <a:t>ER versus AR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801100" cy="6335224"/>
          </a:xfrm>
        </p:spPr>
        <p:txBody>
          <a:bodyPr/>
          <a:lstStyle/>
          <a:p>
            <a:r>
              <a:rPr lang="en-US" sz="2400" dirty="0" smtClean="0"/>
              <a:t>ER is consistent with the equipoise principle which justifies randomization in clinical trials.</a:t>
            </a:r>
          </a:p>
          <a:p>
            <a:r>
              <a:rPr lang="en-US" sz="2400" dirty="0" smtClean="0"/>
              <a:t>In the case of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p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vs. 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: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&lt; p</a:t>
            </a:r>
            <a:r>
              <a:rPr lang="en-US" sz="2400" baseline="-25000" dirty="0" smtClean="0"/>
              <a:t>2 </a:t>
            </a:r>
            <a:endParaRPr lang="en-US" sz="2400" dirty="0" smtClean="0"/>
          </a:p>
          <a:p>
            <a:pPr lvl="1"/>
            <a:r>
              <a:rPr lang="en-US" sz="2000" dirty="0" smtClean="0"/>
              <a:t>Suppose the true p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=0.2, p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=0.4 </a:t>
            </a:r>
          </a:p>
          <a:p>
            <a:pPr lvl="1"/>
            <a:r>
              <a:rPr lang="en-US" sz="2000" dirty="0" smtClean="0"/>
              <a:t>We need N=134 to achieve </a:t>
            </a:r>
            <a:r>
              <a:rPr lang="en-US" sz="2000" dirty="0" smtClean="0">
                <a:sym typeface="Symbol"/>
              </a:rPr>
              <a:t></a:t>
            </a:r>
            <a:r>
              <a:rPr lang="en-US" sz="2000" dirty="0" smtClean="0"/>
              <a:t>=0.1, 1-</a:t>
            </a:r>
            <a:r>
              <a:rPr lang="en-US" sz="2000" dirty="0" smtClean="0">
                <a:sym typeface="Symbol"/>
              </a:rPr>
              <a:t> </a:t>
            </a:r>
            <a:r>
              <a:rPr lang="en-US" sz="2000" dirty="0" smtClean="0"/>
              <a:t> = 0.9</a:t>
            </a:r>
          </a:p>
          <a:p>
            <a:pPr lvl="1"/>
            <a:r>
              <a:rPr lang="en-US" sz="2000" dirty="0" smtClean="0"/>
              <a:t>If you were patient number 130 in the trial, do you want to be equally randomized?</a:t>
            </a:r>
          </a:p>
          <a:p>
            <a:r>
              <a:rPr lang="en-US" sz="2400" dirty="0" smtClean="0"/>
              <a:t>AR tilts the randomization ratio with the goal of treating patients better during the trial but still controls type I and type II errors.</a:t>
            </a:r>
          </a:p>
          <a:p>
            <a:pPr lvl="1"/>
            <a:r>
              <a:rPr lang="en-US" sz="2000" dirty="0" smtClean="0"/>
              <a:t>Pay a price: N increase to </a:t>
            </a:r>
            <a:r>
              <a:rPr lang="en-US" sz="2000" dirty="0" smtClean="0"/>
              <a:t>achieve the same power</a:t>
            </a:r>
            <a:endParaRPr lang="en-US" sz="2000" dirty="0" smtClean="0"/>
          </a:p>
          <a:p>
            <a:r>
              <a:rPr lang="en-US" sz="2400" dirty="0" smtClean="0"/>
              <a:t>How to choose the allocation ratio for AR?</a:t>
            </a:r>
          </a:p>
          <a:p>
            <a:pPr lvl="1"/>
            <a:r>
              <a:rPr lang="en-US" sz="2000" dirty="0" smtClean="0"/>
              <a:t>True p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and p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are unknown, let the data guide us.</a:t>
            </a:r>
          </a:p>
          <a:p>
            <a:r>
              <a:rPr lang="en-US" sz="2400" dirty="0" smtClean="0"/>
              <a:t>What criteria to use to compare the methods?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22832"/>
            <a:ext cx="9144000" cy="927100"/>
          </a:xfrm>
        </p:spPr>
        <p:txBody>
          <a:bodyPr/>
          <a:lstStyle/>
          <a:p>
            <a:r>
              <a:rPr lang="en-US" sz="3200" dirty="0" smtClean="0"/>
              <a:t>Optimal Allocation Ratio for AR into Arm 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458200" cy="5715000"/>
          </a:xfrm>
        </p:spPr>
        <p:txBody>
          <a:bodyPr/>
          <a:lstStyle/>
          <a:p>
            <a:r>
              <a:rPr lang="en-US" sz="2800" dirty="0" err="1" smtClean="0"/>
              <a:t>Frequentist</a:t>
            </a:r>
            <a:r>
              <a:rPr lang="en-US" sz="2800" dirty="0" smtClean="0"/>
              <a:t> designs</a:t>
            </a:r>
          </a:p>
          <a:p>
            <a:pPr lvl="1"/>
            <a:r>
              <a:rPr lang="en-US" sz="2400" dirty="0" err="1" smtClean="0"/>
              <a:t>Neyman</a:t>
            </a:r>
            <a:r>
              <a:rPr lang="en-US" sz="2400" dirty="0" smtClean="0"/>
              <a:t> allocation: maximize power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RSIHR allocation: </a:t>
            </a:r>
            <a:r>
              <a:rPr lang="en-US" sz="2400" dirty="0" smtClean="0"/>
              <a:t>minimize expected treatment </a:t>
            </a:r>
            <a:r>
              <a:rPr lang="en-US" sz="2400" dirty="0" smtClean="0"/>
              <a:t>failure for a fixed asymptotic variance </a:t>
            </a:r>
          </a:p>
          <a:p>
            <a:pPr lvl="1">
              <a:buNone/>
            </a:pPr>
            <a:r>
              <a:rPr lang="en-US" sz="2400" dirty="0" smtClean="0"/>
              <a:t> </a:t>
            </a:r>
            <a:endParaRPr lang="en-US" sz="2400" dirty="0" smtClean="0"/>
          </a:p>
          <a:p>
            <a:pPr lvl="1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Rosenberger et al. (Biometrics, 2001),  </a:t>
            </a:r>
            <a:r>
              <a:rPr lang="en-US" sz="1800" dirty="0" smtClean="0">
                <a:solidFill>
                  <a:schemeClr val="tx1"/>
                </a:solidFill>
              </a:rPr>
              <a:t>Hu </a:t>
            </a:r>
            <a:r>
              <a:rPr lang="en-US" sz="1800" dirty="0" smtClean="0">
                <a:solidFill>
                  <a:schemeClr val="tx1"/>
                </a:solidFill>
              </a:rPr>
              <a:t>and Rosenberger (JASA 2003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2400" dirty="0" smtClean="0"/>
              <a:t>	</a:t>
            </a:r>
          </a:p>
          <a:p>
            <a:r>
              <a:rPr lang="en-US" sz="2800" dirty="0" smtClean="0"/>
              <a:t>Bayesian designs</a:t>
            </a:r>
          </a:p>
          <a:p>
            <a:pPr lvl="1"/>
            <a:r>
              <a:rPr lang="en-US" sz="2400" dirty="0" smtClean="0"/>
              <a:t>Robust </a:t>
            </a:r>
            <a:r>
              <a:rPr lang="en-US" sz="2400" dirty="0" err="1" smtClean="0"/>
              <a:t>Bayes</a:t>
            </a:r>
            <a:r>
              <a:rPr lang="en-US" sz="2400" dirty="0" smtClean="0"/>
              <a:t> approach via backward induction</a:t>
            </a:r>
          </a:p>
          <a:p>
            <a:pPr lvl="1">
              <a:buNone/>
            </a:pPr>
            <a:r>
              <a:rPr lang="en-US" sz="2400" dirty="0" smtClean="0"/>
              <a:t>   maximize total number of successes in patient horizon</a:t>
            </a:r>
          </a:p>
          <a:p>
            <a:pPr lvl="2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Berry and </a:t>
            </a:r>
            <a:r>
              <a:rPr lang="en-US" sz="2000" dirty="0" err="1" smtClean="0">
                <a:solidFill>
                  <a:schemeClr val="tx1"/>
                </a:solidFill>
              </a:rPr>
              <a:t>Eick</a:t>
            </a:r>
            <a:r>
              <a:rPr lang="en-US" sz="2000" dirty="0" smtClean="0">
                <a:solidFill>
                  <a:schemeClr val="tx1"/>
                </a:solidFill>
              </a:rPr>
              <a:t> (SIM 1995)</a:t>
            </a:r>
          </a:p>
          <a:p>
            <a:pPr lvl="1"/>
            <a:r>
              <a:rPr lang="en-US" sz="2400" dirty="0" smtClean="0"/>
              <a:t>r-design</a:t>
            </a:r>
          </a:p>
          <a:p>
            <a:pPr lvl="2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Cheng and Berry (</a:t>
            </a:r>
            <a:r>
              <a:rPr lang="en-US" sz="2000" dirty="0" err="1" smtClean="0">
                <a:solidFill>
                  <a:schemeClr val="tx1"/>
                </a:solidFill>
              </a:rPr>
              <a:t>Biometrika</a:t>
            </a:r>
            <a:r>
              <a:rPr lang="en-US" sz="2000" dirty="0" smtClean="0">
                <a:solidFill>
                  <a:schemeClr val="tx1"/>
                </a:solidFill>
              </a:rPr>
              <a:t> 2007)</a:t>
            </a:r>
          </a:p>
          <a:p>
            <a:pPr lvl="1"/>
            <a:endParaRPr lang="en-US" sz="2400" dirty="0"/>
          </a:p>
        </p:txBody>
      </p:sp>
      <p:graphicFrame>
        <p:nvGraphicFramePr>
          <p:cNvPr id="532484" name="Object 4"/>
          <p:cNvGraphicFramePr>
            <a:graphicFrameLocks noChangeAspect="1"/>
          </p:cNvGraphicFramePr>
          <p:nvPr/>
        </p:nvGraphicFramePr>
        <p:xfrm>
          <a:off x="2438400" y="2057400"/>
          <a:ext cx="3886200" cy="414139"/>
        </p:xfrm>
        <a:graphic>
          <a:graphicData uri="http://schemas.openxmlformats.org/presentationml/2006/ole">
            <p:oleObj spid="_x0000_s225282" name="Equation" r:id="rId3" imgW="2501640" imgH="266400" progId="Equation.DSMT4">
              <p:embed/>
            </p:oleObj>
          </a:graphicData>
        </a:graphic>
      </p:graphicFrame>
      <p:graphicFrame>
        <p:nvGraphicFramePr>
          <p:cNvPr id="532485" name="Object 5"/>
          <p:cNvGraphicFramePr>
            <a:graphicFrameLocks noChangeAspect="1"/>
          </p:cNvGraphicFramePr>
          <p:nvPr/>
        </p:nvGraphicFramePr>
        <p:xfrm>
          <a:off x="2514600" y="3276600"/>
          <a:ext cx="1905000" cy="425235"/>
        </p:xfrm>
        <a:graphic>
          <a:graphicData uri="http://schemas.openxmlformats.org/presentationml/2006/ole">
            <p:oleObj spid="_x0000_s225283" name="Equation" r:id="rId4" imgW="119376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36812" y="76200"/>
            <a:ext cx="8911988" cy="504967"/>
          </a:xfrm>
          <a:noFill/>
        </p:spPr>
        <p:txBody>
          <a:bodyPr/>
          <a:lstStyle/>
          <a:p>
            <a:r>
              <a:rPr lang="en-US" sz="4000" dirty="0" smtClean="0">
                <a:effectLst/>
              </a:rPr>
              <a:t>Demo 1</a:t>
            </a:r>
          </a:p>
        </p:txBody>
      </p:sp>
      <p:pic>
        <p:nvPicPr>
          <p:cNvPr id="5" name="Trace Plot Demo 2-Arm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378" y="616831"/>
            <a:ext cx="9130637" cy="6033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76200"/>
            <a:ext cx="2438400" cy="533400"/>
          </a:xfrm>
          <a:noFill/>
        </p:spPr>
        <p:txBody>
          <a:bodyPr/>
          <a:lstStyle/>
          <a:p>
            <a:r>
              <a:rPr lang="en-US" sz="4000" dirty="0" smtClean="0">
                <a:effectLst/>
              </a:rPr>
              <a:t>Demo 2</a:t>
            </a:r>
          </a:p>
        </p:txBody>
      </p:sp>
      <p:pic>
        <p:nvPicPr>
          <p:cNvPr id="4" name="Adaptive randomization demo - 4 arms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648" y="466079"/>
            <a:ext cx="9144000" cy="63919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Mechanism of Randomization</a:t>
            </a:r>
          </a:p>
        </p:txBody>
      </p:sp>
      <p:sp>
        <p:nvSpPr>
          <p:cNvPr id="131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610600" cy="499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Worst: Investigator performs randomization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Toss a coin</a:t>
            </a:r>
          </a:p>
          <a:p>
            <a:pPr>
              <a:lnSpc>
                <a:spcPct val="90000"/>
              </a:lnSpc>
            </a:pPr>
            <a:r>
              <a:rPr lang="en-US" sz="2800"/>
              <a:t>Best: A central, independent, randomization center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Baseline imbalance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14% in 57 studies randomization unknown to PI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26.7% in 55 studies randomization was known to PI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58% in 43 non-randomized studies</a:t>
            </a:r>
          </a:p>
          <a:p>
            <a:pPr>
              <a:lnSpc>
                <a:spcPct val="90000"/>
              </a:lnSpc>
            </a:pPr>
            <a:r>
              <a:rPr lang="en-US" sz="2800"/>
              <a:t>Sequenced and sealed envelopes on site</a:t>
            </a:r>
          </a:p>
          <a:p>
            <a:pPr>
              <a:lnSpc>
                <a:spcPct val="90000"/>
              </a:lnSpc>
            </a:pPr>
            <a:r>
              <a:rPr lang="en-US" sz="2800"/>
              <a:t>Telephone randomization</a:t>
            </a:r>
          </a:p>
          <a:p>
            <a:pPr>
              <a:lnSpc>
                <a:spcPct val="90000"/>
              </a:lnSpc>
            </a:pPr>
            <a:r>
              <a:rPr lang="en-US" sz="2800"/>
              <a:t>Random assignment list kept in pharmacy</a:t>
            </a:r>
          </a:p>
          <a:p>
            <a:pPr>
              <a:lnSpc>
                <a:spcPct val="90000"/>
              </a:lnSpc>
            </a:pPr>
            <a:r>
              <a:rPr lang="en-US" sz="2800"/>
              <a:t>Web-based computer randomization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Study Blindness</a:t>
            </a:r>
          </a:p>
        </p:txBody>
      </p:sp>
      <p:sp>
        <p:nvSpPr>
          <p:cNvPr id="132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09700"/>
            <a:ext cx="8001000" cy="499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Bias can invalidate the study findings.</a:t>
            </a:r>
          </a:p>
          <a:p>
            <a:pPr>
              <a:lnSpc>
                <a:spcPct val="90000"/>
              </a:lnSpc>
            </a:pPr>
            <a:r>
              <a:rPr lang="en-US" sz="2800"/>
              <a:t>Bias can be caused by conscious or subconscious factors.</a:t>
            </a:r>
          </a:p>
          <a:p>
            <a:pPr>
              <a:lnSpc>
                <a:spcPct val="90000"/>
              </a:lnSpc>
            </a:pPr>
            <a:r>
              <a:rPr lang="en-US" sz="2800"/>
              <a:t>The general solution is to keep the participants and investigators blinded or masked to the assigned intervention.</a:t>
            </a:r>
          </a:p>
          <a:p>
            <a:pPr>
              <a:lnSpc>
                <a:spcPct val="90000"/>
              </a:lnSpc>
            </a:pPr>
            <a:r>
              <a:rPr lang="en-US" sz="2800"/>
              <a:t>Blindness helps the uniformity in trial conduct, e.g.: in giving concomitant and compensatory treatment.</a:t>
            </a:r>
          </a:p>
          <a:p>
            <a:pPr>
              <a:lnSpc>
                <a:spcPct val="90000"/>
              </a:lnSpc>
            </a:pPr>
            <a:r>
              <a:rPr lang="en-US" sz="2800"/>
              <a:t>It will also help in the objective assessment of response variables.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Point</a:t>
            </a:r>
          </a:p>
        </p:txBody>
      </p:sp>
      <p:sp>
        <p:nvSpPr>
          <p:cNvPr id="133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clinical trial should, ideally, have a double-blind design to avoid potential problems in bias during data collection and assessment.</a:t>
            </a:r>
          </a:p>
          <a:p>
            <a:r>
              <a:rPr lang="en-US"/>
              <a:t>In studies where such a design is impossible, a single-blind approach and other measures to reduce potential bias are favored.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of Trials</a:t>
            </a:r>
          </a:p>
        </p:txBody>
      </p:sp>
      <p:sp>
        <p:nvSpPr>
          <p:cNvPr id="134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534400" cy="499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Unblinded trials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E.g.: surgical trials, lifestyle change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Advantage: easier to design and conduct, less expensive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Disadvantage: subject to a host of bias, which can be difficult to measure or correct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Vitamin C trial: Unequal drop-out; drop-in; Influence the treatment course and outcome assessment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By-pass surgery vs. medication: equal baseline smoking status, more quitter in surgery arm in the trial </a:t>
            </a:r>
            <a:r>
              <a:rPr lang="en-US" sz="2000">
                <a:sym typeface="Wingdings" pitchFamily="2" charset="2"/>
              </a:rPr>
              <a:t> confounding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800"/>
              <a:t>Single-blinded trials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Only the investigators are aware of the tx assignment.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Same problems as unblinded trials but maybe to a lesser extent.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Double-blinded trials</a:t>
            </a:r>
          </a:p>
        </p:txBody>
      </p:sp>
      <p:sp>
        <p:nvSpPr>
          <p:cNvPr id="137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305800" cy="49911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/>
              <a:t>Reduce the risk of bias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Placebo effect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 assessing toxicity (e.g.: run-in) and efficacy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Great efforts needed to manufacture placebo with matched size, shape, color, sheen, odor, taste, etc. Can be expensive to make.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Special considerations are needed for drug labeling and distribution.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Periodically checking or sampling the drug content may be necessary.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Lab test such as checking the serum level may be helpful in monitoring the trial conduct. The results have to be kept confidential though.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Use of Placebo</a:t>
            </a:r>
          </a:p>
        </p:txBody>
      </p:sp>
      <p:sp>
        <p:nvSpPr>
          <p:cNvPr id="140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Reduce the placebo effect.</a:t>
            </a:r>
          </a:p>
          <a:p>
            <a:pPr>
              <a:lnSpc>
                <a:spcPct val="90000"/>
              </a:lnSpc>
            </a:pPr>
            <a:r>
              <a:rPr lang="en-US" sz="2800"/>
              <a:t>Matching placebo is required for each active agent. For example, in a 2x2 factorial design, every participant takes 2 kinds of pills.</a:t>
            </a:r>
          </a:p>
          <a:p>
            <a:pPr>
              <a:lnSpc>
                <a:spcPct val="90000"/>
              </a:lnSpc>
            </a:pPr>
            <a:r>
              <a:rPr lang="en-US" sz="2800"/>
              <a:t>Can be cumbersome with large number of active drugs.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active drugs A, B, C and placebo D, can make D in three kinds. Each one matched with one active drugs.</a:t>
            </a:r>
          </a:p>
          <a:p>
            <a:pPr>
              <a:lnSpc>
                <a:spcPct val="90000"/>
              </a:lnSpc>
            </a:pPr>
            <a:r>
              <a:rPr lang="en-US" sz="2800"/>
              <a:t>May not be possible of the route (p.o./IV) or the pattern of administration (q.d., b.i.d., t.i.d., q.i.d.) is different.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Baseline Adaptive Randomization</a:t>
            </a:r>
          </a:p>
        </p:txBody>
      </p:sp>
      <p:sp>
        <p:nvSpPr>
          <p:cNvPr id="1218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Biased coin design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Equal allocation unless the imbalance exceeds </a:t>
            </a:r>
            <a:r>
              <a:rPr lang="en-US" sz="2400" i="1"/>
              <a:t>D</a:t>
            </a:r>
            <a:r>
              <a:rPr lang="en-US" sz="2400"/>
              <a:t>, then, use allocation ratio of 2:1 in favor of the ‘deficient randomization’ group.</a:t>
            </a:r>
          </a:p>
          <a:p>
            <a:pPr>
              <a:lnSpc>
                <a:spcPct val="90000"/>
              </a:lnSpc>
            </a:pPr>
            <a:r>
              <a:rPr lang="en-US" sz="2800"/>
              <a:t>Urn design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</a:t>
            </a:r>
            <a:r>
              <a:rPr lang="en-US" sz="2400" i="1"/>
              <a:t>m</a:t>
            </a:r>
            <a:r>
              <a:rPr lang="en-US" sz="2400"/>
              <a:t> red balls and </a:t>
            </a:r>
            <a:r>
              <a:rPr lang="en-US" sz="2400" i="1"/>
              <a:t>m</a:t>
            </a:r>
            <a:r>
              <a:rPr lang="en-US" sz="2400"/>
              <a:t> black balls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If a red ball is drawn, assign pt to tx 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Return the red ball but add a black ball to the urn.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Repeat the process …</a:t>
            </a:r>
          </a:p>
          <a:p>
            <a:pPr>
              <a:lnSpc>
                <a:spcPct val="90000"/>
              </a:lnSpc>
            </a:pPr>
            <a:r>
              <a:rPr lang="en-US" sz="2800"/>
              <a:t>Both are somewhat complicated to implement</a:t>
            </a:r>
          </a:p>
          <a:p>
            <a:pPr>
              <a:lnSpc>
                <a:spcPct val="90000"/>
              </a:lnSpc>
            </a:pPr>
            <a:r>
              <a:rPr lang="en-US" sz="2800"/>
              <a:t>Variance of the test statistics will be larger if don’t considered the randomization scheme </a:t>
            </a:r>
            <a:r>
              <a:rPr lang="en-US" sz="2800">
                <a:sym typeface="Wingdings" pitchFamily="2" charset="2"/>
              </a:rPr>
              <a:t> more conservative test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Unblinding</a:t>
            </a:r>
            <a:r>
              <a:rPr lang="en-US" dirty="0"/>
              <a:t> </a:t>
            </a:r>
            <a:r>
              <a:rPr lang="en-US" dirty="0" smtClean="0"/>
              <a:t>Occurred in Trials</a:t>
            </a:r>
            <a:endParaRPr lang="en-US" dirty="0"/>
          </a:p>
        </p:txBody>
      </p:sp>
      <p:sp>
        <p:nvSpPr>
          <p:cNvPr id="139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Characteristic </a:t>
            </a:r>
            <a:r>
              <a:rPr lang="en-US" dirty="0"/>
              <a:t>side effects </a:t>
            </a:r>
            <a:endParaRPr lang="en-US" dirty="0" smtClean="0"/>
          </a:p>
          <a:p>
            <a:pPr lvl="1"/>
            <a:r>
              <a:rPr lang="en-US" dirty="0" smtClean="0"/>
              <a:t>e.g</a:t>
            </a:r>
            <a:r>
              <a:rPr lang="en-US" dirty="0"/>
              <a:t>.: </a:t>
            </a:r>
            <a:r>
              <a:rPr lang="en-US" dirty="0" smtClean="0"/>
              <a:t>beta-carotene (yellowing skin)</a:t>
            </a:r>
          </a:p>
          <a:p>
            <a:pPr lvl="1"/>
            <a:r>
              <a:rPr lang="en-US" dirty="0" smtClean="0"/>
              <a:t>       9cRA (headache)</a:t>
            </a:r>
            <a:endParaRPr lang="en-US" dirty="0"/>
          </a:p>
          <a:p>
            <a:r>
              <a:rPr lang="en-US" dirty="0"/>
              <a:t>Participants comparing drugs in the waiting room</a:t>
            </a:r>
          </a:p>
          <a:p>
            <a:r>
              <a:rPr lang="en-US" dirty="0"/>
              <a:t>Participants try to find out</a:t>
            </a:r>
          </a:p>
          <a:p>
            <a:r>
              <a:rPr lang="en-US" dirty="0"/>
              <a:t>Oversight in labeling, lab testing</a:t>
            </a:r>
          </a:p>
          <a:p>
            <a:r>
              <a:rPr lang="en-US" dirty="0"/>
              <a:t>Adverse drug reaction (ADR)</a:t>
            </a:r>
          </a:p>
          <a:p>
            <a:pPr lvl="1"/>
            <a:r>
              <a:rPr lang="en-US" dirty="0"/>
              <a:t>Patient’s safety</a:t>
            </a:r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Triple-blinded trials</a:t>
            </a:r>
          </a:p>
        </p:txBody>
      </p:sp>
      <p:sp>
        <p:nvSpPr>
          <p:cNvPr id="138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305800" cy="4991100"/>
          </a:xfrm>
        </p:spPr>
        <p:txBody>
          <a:bodyPr/>
          <a:lstStyle/>
          <a:p>
            <a:r>
              <a:rPr lang="en-US"/>
              <a:t>Pts, investigators, and DMC are all blinded.</a:t>
            </a:r>
          </a:p>
          <a:p>
            <a:r>
              <a:rPr lang="en-US"/>
              <a:t>DMC’s ability of monitoring safety and efficacy can be hampered by being blinded to the tx assignment. The design can be counterproductive.</a:t>
            </a:r>
          </a:p>
          <a:p>
            <a:r>
              <a:rPr lang="en-US"/>
              <a:t>Improvement: DMC is blinded first but code can be broken per request.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8229600" cy="838200"/>
          </a:xfrm>
        </p:spPr>
        <p:txBody>
          <a:bodyPr/>
          <a:lstStyle/>
          <a:p>
            <a:r>
              <a:rPr lang="en-US" dirty="0"/>
              <a:t>Homework #3 </a:t>
            </a:r>
            <a:r>
              <a:rPr lang="en-US" sz="3600" dirty="0"/>
              <a:t>(due Feb </a:t>
            </a:r>
            <a:r>
              <a:rPr lang="en-US" sz="3600" dirty="0" smtClean="0"/>
              <a:t>2)</a:t>
            </a:r>
            <a:endParaRPr lang="en-US" sz="3600" dirty="0"/>
          </a:p>
        </p:txBody>
      </p:sp>
      <p:sp>
        <p:nvSpPr>
          <p:cNvPr id="173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2209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/>
              <a:t>Assume T</a:t>
            </a:r>
            <a:r>
              <a:rPr lang="en-US" sz="2000" baseline="-25000" dirty="0"/>
              <a:t>1</a:t>
            </a:r>
            <a:r>
              <a:rPr lang="en-US" sz="2000" dirty="0"/>
              <a:t> and T</a:t>
            </a:r>
            <a:r>
              <a:rPr lang="en-US" sz="2000" baseline="-25000" dirty="0"/>
              <a:t>2</a:t>
            </a:r>
            <a:r>
              <a:rPr lang="en-US" sz="2000" dirty="0"/>
              <a:t> are the test statistics for Test 1 and Test 2. The relative efficiency of Test 2 vs. Test 1 is defined as</a:t>
            </a:r>
          </a:p>
          <a:p>
            <a:pPr marL="0" indent="0">
              <a:buFontTx/>
              <a:buNone/>
            </a:pPr>
            <a:r>
              <a:rPr lang="en-US" sz="2000" dirty="0"/>
              <a:t>		RE = </a:t>
            </a:r>
            <a:r>
              <a:rPr lang="en-US" sz="2000" dirty="0" err="1"/>
              <a:t>Var</a:t>
            </a:r>
            <a:r>
              <a:rPr lang="en-US" sz="2000" dirty="0"/>
              <a:t>(T</a:t>
            </a:r>
            <a:r>
              <a:rPr lang="en-US" sz="2000" baseline="-25000" dirty="0"/>
              <a:t>1</a:t>
            </a:r>
            <a:r>
              <a:rPr lang="en-US" sz="2000" dirty="0"/>
              <a:t>)/</a:t>
            </a:r>
            <a:r>
              <a:rPr lang="en-US" sz="2000" dirty="0" err="1"/>
              <a:t>Var</a:t>
            </a:r>
            <a:r>
              <a:rPr lang="en-US" sz="2000" dirty="0"/>
              <a:t>(T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</a:p>
          <a:p>
            <a:pPr marL="0" indent="0">
              <a:buFontTx/>
              <a:buNone/>
            </a:pPr>
            <a:r>
              <a:rPr lang="en-US" sz="2000" dirty="0"/>
              <a:t>Suppose two-sample z-test (known variance) is used to compare the outcome of two treatment </a:t>
            </a:r>
            <a:r>
              <a:rPr lang="en-US" sz="2000" dirty="0" smtClean="0"/>
              <a:t>groups with a total sample size of 100. </a:t>
            </a:r>
            <a:r>
              <a:rPr lang="en-US" sz="2000" dirty="0"/>
              <a:t>Let </a:t>
            </a:r>
            <a:r>
              <a:rPr lang="en-US" sz="2000" dirty="0">
                <a:latin typeface="Symbol" pitchFamily="18" charset="2"/>
              </a:rPr>
              <a:t>p</a:t>
            </a:r>
            <a:r>
              <a:rPr lang="en-US" sz="2000" baseline="-25000" dirty="0"/>
              <a:t>1</a:t>
            </a:r>
            <a:r>
              <a:rPr lang="en-US" sz="2000" dirty="0"/>
              <a:t> be the proportion of patients allocated to </a:t>
            </a:r>
            <a:r>
              <a:rPr lang="en-US" sz="2000" dirty="0" smtClean="0"/>
              <a:t>Arm </a:t>
            </a:r>
            <a:r>
              <a:rPr lang="en-US" sz="2000" dirty="0"/>
              <a:t>1. </a:t>
            </a:r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609600" y="3505200"/>
            <a:ext cx="8458200" cy="35548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Under the assumption of equal variance of 1, plot </a:t>
            </a:r>
            <a:r>
              <a:rPr lang="en-US" sz="1800" dirty="0" err="1"/>
              <a:t>Var</a:t>
            </a:r>
            <a:r>
              <a:rPr lang="en-US" sz="1800" dirty="0"/>
              <a:t>(T| </a:t>
            </a:r>
            <a:r>
              <a:rPr lang="en-US" sz="1800" dirty="0">
                <a:latin typeface="Symbol" pitchFamily="18" charset="2"/>
              </a:rPr>
              <a:t>p</a:t>
            </a:r>
            <a:r>
              <a:rPr lang="en-US" sz="2000" baseline="-25000" dirty="0"/>
              <a:t>1</a:t>
            </a:r>
            <a:r>
              <a:rPr lang="en-US" sz="1800" dirty="0"/>
              <a:t>) vs. </a:t>
            </a:r>
            <a:r>
              <a:rPr lang="en-US" sz="1800" dirty="0">
                <a:latin typeface="Symbol" pitchFamily="18" charset="2"/>
              </a:rPr>
              <a:t>p</a:t>
            </a:r>
            <a:r>
              <a:rPr lang="en-US" sz="2000" baseline="-25000" dirty="0"/>
              <a:t>1 </a:t>
            </a:r>
            <a:r>
              <a:rPr lang="en-US" sz="1800" dirty="0"/>
              <a:t>for </a:t>
            </a:r>
            <a:r>
              <a:rPr lang="en-US" sz="1800" dirty="0" smtClean="0">
                <a:latin typeface="Symbol" pitchFamily="18" charset="2"/>
              </a:rPr>
              <a:t>p</a:t>
            </a:r>
            <a:r>
              <a:rPr lang="en-US" sz="1800" baseline="-25000" dirty="0" smtClean="0"/>
              <a:t>1 </a:t>
            </a:r>
            <a:r>
              <a:rPr lang="en-US" sz="1800" dirty="0" smtClean="0"/>
              <a:t>= </a:t>
            </a:r>
            <a:r>
              <a:rPr lang="en-US" sz="1800" dirty="0" smtClean="0"/>
              <a:t>0.1 to </a:t>
            </a:r>
            <a:r>
              <a:rPr lang="en-US" sz="1800" dirty="0" smtClean="0"/>
              <a:t>0.9.</a:t>
            </a:r>
            <a:endParaRPr lang="en-US" sz="18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 smtClean="0"/>
              <a:t>Let </a:t>
            </a:r>
            <a:r>
              <a:rPr lang="en-US" sz="1800" dirty="0" smtClean="0">
                <a:latin typeface="Symbol" pitchFamily="18" charset="2"/>
              </a:rPr>
              <a:t>p</a:t>
            </a:r>
            <a:r>
              <a:rPr lang="en-US" sz="1800" baseline="-25000" dirty="0" smtClean="0">
                <a:latin typeface="Symbol" pitchFamily="18" charset="2"/>
              </a:rPr>
              <a:t>1</a:t>
            </a:r>
            <a:r>
              <a:rPr lang="en-US" sz="1800" dirty="0" smtClean="0"/>
              <a:t>* </a:t>
            </a:r>
            <a:r>
              <a:rPr lang="en-US" sz="1800" dirty="0"/>
              <a:t>be the optimal allocation </a:t>
            </a:r>
            <a:r>
              <a:rPr lang="en-US" sz="1800" dirty="0" smtClean="0"/>
              <a:t>for assigning patients</a:t>
            </a:r>
            <a:r>
              <a:rPr lang="en-US" sz="1800" dirty="0" smtClean="0"/>
              <a:t> to Arm 1 </a:t>
            </a:r>
            <a:r>
              <a:rPr lang="en-US" sz="1800" dirty="0" smtClean="0"/>
              <a:t>which </a:t>
            </a:r>
            <a:r>
              <a:rPr lang="en-US" sz="1800" dirty="0"/>
              <a:t>yields the smallest </a:t>
            </a:r>
            <a:r>
              <a:rPr lang="en-US" sz="1800" dirty="0" smtClean="0"/>
              <a:t>variance for the test statistics. </a:t>
            </a:r>
            <a:r>
              <a:rPr lang="en-US" sz="1800" dirty="0"/>
              <a:t>Find </a:t>
            </a:r>
            <a:r>
              <a:rPr lang="en-US" sz="1800" dirty="0" smtClean="0">
                <a:latin typeface="Symbol" pitchFamily="18" charset="2"/>
              </a:rPr>
              <a:t>p</a:t>
            </a:r>
            <a:r>
              <a:rPr lang="en-US" sz="1800" baseline="-25000" dirty="0" smtClean="0">
                <a:latin typeface="Symbol" pitchFamily="18" charset="2"/>
              </a:rPr>
              <a:t>1</a:t>
            </a:r>
            <a:r>
              <a:rPr lang="en-US" sz="1800" dirty="0" smtClean="0"/>
              <a:t>*.</a:t>
            </a:r>
            <a:endParaRPr lang="en-US" sz="18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Plot RE of </a:t>
            </a:r>
            <a:r>
              <a:rPr lang="en-US" sz="1800" dirty="0" smtClean="0">
                <a:latin typeface="Symbol" pitchFamily="18" charset="2"/>
              </a:rPr>
              <a:t>p</a:t>
            </a:r>
            <a:r>
              <a:rPr lang="en-US" sz="2000" baseline="-25000" dirty="0" smtClean="0"/>
              <a:t>1</a:t>
            </a:r>
            <a:r>
              <a:rPr lang="en-US" sz="1800" dirty="0" smtClean="0"/>
              <a:t> </a:t>
            </a:r>
            <a:r>
              <a:rPr lang="en-US" sz="1800" dirty="0"/>
              <a:t>vs. </a:t>
            </a:r>
            <a:r>
              <a:rPr lang="en-US" sz="1800" dirty="0" smtClean="0">
                <a:latin typeface="Symbol" pitchFamily="18" charset="2"/>
              </a:rPr>
              <a:t>p</a:t>
            </a:r>
            <a:r>
              <a:rPr lang="en-US" sz="1800" baseline="-25000" dirty="0" smtClean="0">
                <a:latin typeface="Symbol" pitchFamily="18" charset="2"/>
              </a:rPr>
              <a:t>1</a:t>
            </a:r>
            <a:r>
              <a:rPr lang="en-US" sz="1800" dirty="0" smtClean="0"/>
              <a:t>* </a:t>
            </a:r>
            <a:r>
              <a:rPr lang="en-US" sz="1800" dirty="0"/>
              <a:t>(on the y-axis) against </a:t>
            </a:r>
            <a:r>
              <a:rPr lang="en-US" sz="1800" dirty="0">
                <a:latin typeface="Symbol" pitchFamily="18" charset="2"/>
              </a:rPr>
              <a:t>p</a:t>
            </a:r>
            <a:r>
              <a:rPr lang="en-US" sz="2000" baseline="-25000" dirty="0"/>
              <a:t>1 </a:t>
            </a:r>
            <a:r>
              <a:rPr lang="en-US" sz="1800" dirty="0"/>
              <a:t>(on the x-axis</a:t>
            </a:r>
            <a:r>
              <a:rPr lang="en-US" sz="1800" dirty="0" smtClean="0"/>
              <a:t>) for </a:t>
            </a:r>
            <a:r>
              <a:rPr lang="en-US" sz="1800" dirty="0" smtClean="0">
                <a:latin typeface="Symbol" pitchFamily="18" charset="2"/>
              </a:rPr>
              <a:t>p</a:t>
            </a:r>
            <a:r>
              <a:rPr lang="en-US" sz="1800" baseline="-25000" dirty="0" smtClean="0"/>
              <a:t>1 </a:t>
            </a:r>
            <a:r>
              <a:rPr lang="en-US" sz="1800" dirty="0" smtClean="0"/>
              <a:t>= 0.1 to 0.9</a:t>
            </a:r>
            <a:r>
              <a:rPr lang="en-US" sz="1800" dirty="0" smtClean="0"/>
              <a:t>.</a:t>
            </a:r>
            <a:endParaRPr lang="en-US" sz="18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What is the loss of efficiency for 1:2, 1:3, and 1:4 randomization.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Find out the optimal allocation rule </a:t>
            </a:r>
            <a:r>
              <a:rPr lang="en-US" sz="1800" dirty="0" smtClean="0">
                <a:latin typeface="Symbol" pitchFamily="18" charset="2"/>
              </a:rPr>
              <a:t>p</a:t>
            </a:r>
            <a:r>
              <a:rPr lang="en-US" sz="1800" baseline="-25000" dirty="0" smtClean="0">
                <a:latin typeface="Symbol" pitchFamily="18" charset="2"/>
              </a:rPr>
              <a:t>1</a:t>
            </a:r>
            <a:r>
              <a:rPr lang="en-US" sz="1800" dirty="0" smtClean="0"/>
              <a:t>* </a:t>
            </a:r>
            <a:r>
              <a:rPr lang="en-US" sz="1800" dirty="0" smtClean="0"/>
              <a:t>in </a:t>
            </a:r>
            <a:r>
              <a:rPr lang="en-US" sz="1800" dirty="0"/>
              <a:t>the case of unequal variance. Assume the variance of treatments 1 and 2 are </a:t>
            </a:r>
            <a:r>
              <a:rPr lang="en-US" sz="1800" dirty="0">
                <a:latin typeface="Symbol" pitchFamily="18" charset="2"/>
              </a:rPr>
              <a:t>s</a:t>
            </a:r>
            <a:r>
              <a:rPr lang="en-US" sz="1800" baseline="-25000" dirty="0"/>
              <a:t>1</a:t>
            </a:r>
            <a:r>
              <a:rPr lang="en-US" sz="1800" baseline="30000" dirty="0"/>
              <a:t>2</a:t>
            </a:r>
            <a:r>
              <a:rPr lang="en-US" sz="1800" dirty="0"/>
              <a:t> and </a:t>
            </a:r>
            <a:r>
              <a:rPr lang="en-US" sz="1800" dirty="0">
                <a:latin typeface="Symbol" pitchFamily="18" charset="2"/>
              </a:rPr>
              <a:t>s</a:t>
            </a:r>
            <a:r>
              <a:rPr lang="en-US" sz="1800" baseline="-25000" dirty="0">
                <a:latin typeface="Symbol" pitchFamily="18" charset="2"/>
              </a:rPr>
              <a:t>2</a:t>
            </a:r>
            <a:r>
              <a:rPr lang="en-US" sz="1800" baseline="30000" dirty="0"/>
              <a:t>2</a:t>
            </a:r>
            <a:r>
              <a:rPr lang="en-US" sz="1800" dirty="0"/>
              <a:t>, respectively.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1800" dirty="0"/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609600" y="776288"/>
            <a:ext cx="85344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tx2"/>
                </a:solidFill>
              </a:rPr>
              <a:t>(10 points, 2 </a:t>
            </a:r>
            <a:r>
              <a:rPr lang="en-US" sz="1800" dirty="0" smtClean="0">
                <a:solidFill>
                  <a:schemeClr val="tx2"/>
                </a:solidFill>
              </a:rPr>
              <a:t>point/question)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609600"/>
          </a:xfrm>
        </p:spPr>
        <p:txBody>
          <a:bodyPr/>
          <a:lstStyle/>
          <a:p>
            <a:r>
              <a:rPr lang="en-US" dirty="0"/>
              <a:t>Homework #4 </a:t>
            </a:r>
            <a:r>
              <a:rPr lang="en-US" sz="3600" dirty="0"/>
              <a:t>(due Feb </a:t>
            </a:r>
            <a:r>
              <a:rPr lang="en-US" sz="3600" dirty="0" smtClean="0"/>
              <a:t>2)</a:t>
            </a:r>
            <a:endParaRPr lang="en-US" sz="3600" dirty="0"/>
          </a:p>
        </p:txBody>
      </p:sp>
      <p:sp>
        <p:nvSpPr>
          <p:cNvPr id="175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4572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For testing equal proportion </a:t>
            </a:r>
            <a:r>
              <a:rPr lang="en-US" sz="2000" dirty="0" smtClean="0"/>
              <a:t>in the two-sample case, using the normal distribution to approximate the binomial distribution.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smtClean="0"/>
              <a:t>Please write down the model, the null and alternative hypotheses, the test statistics, and the asymptotic distribution of the test statistics.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smtClean="0"/>
              <a:t>Let </a:t>
            </a:r>
            <a:r>
              <a:rPr lang="en-US" sz="2000" dirty="0" smtClean="0">
                <a:latin typeface="Symbol" pitchFamily="18" charset="2"/>
              </a:rPr>
              <a:t>p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be the proportion of patients allocated to Arm 1</a:t>
            </a:r>
            <a:r>
              <a:rPr lang="en-US" sz="2000" dirty="0" smtClean="0"/>
              <a:t>. Please find </a:t>
            </a:r>
            <a:r>
              <a:rPr lang="en-US" sz="2000" dirty="0" smtClean="0">
                <a:latin typeface="Symbol" pitchFamily="18" charset="2"/>
              </a:rPr>
              <a:t>p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/>
              <a:t>* </a:t>
            </a:r>
            <a:r>
              <a:rPr lang="en-US" sz="2000" dirty="0" smtClean="0"/>
              <a:t>which is </a:t>
            </a:r>
            <a:r>
              <a:rPr lang="en-US" sz="2000" dirty="0" smtClean="0"/>
              <a:t>the optimal allocation </a:t>
            </a:r>
            <a:r>
              <a:rPr lang="en-US" sz="2000" dirty="0" smtClean="0"/>
              <a:t>to yield the highest power (or the </a:t>
            </a:r>
            <a:r>
              <a:rPr lang="en-US" sz="2000" dirty="0" smtClean="0"/>
              <a:t>smallest </a:t>
            </a:r>
            <a:r>
              <a:rPr lang="en-US" sz="2000" dirty="0" smtClean="0"/>
              <a:t>variance for </a:t>
            </a:r>
            <a:r>
              <a:rPr lang="en-US" sz="2000" dirty="0" smtClean="0"/>
              <a:t>the test </a:t>
            </a:r>
            <a:r>
              <a:rPr lang="en-US" sz="2000" dirty="0" smtClean="0"/>
              <a:t>statistics), i.e., the </a:t>
            </a:r>
            <a:r>
              <a:rPr lang="en-US" sz="2000" dirty="0" err="1" smtClean="0"/>
              <a:t>Neyman</a:t>
            </a:r>
            <a:r>
              <a:rPr lang="en-US" sz="2000" dirty="0" smtClean="0"/>
              <a:t> allocation.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smtClean="0"/>
              <a:t>Please derive the RSIHR allocation.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smtClean="0"/>
              <a:t>Draw the </a:t>
            </a:r>
            <a:r>
              <a:rPr lang="en-US" sz="2000" dirty="0" err="1" smtClean="0"/>
              <a:t>Neyman</a:t>
            </a:r>
            <a:r>
              <a:rPr lang="en-US" sz="2000" dirty="0" smtClean="0"/>
              <a:t> allocation and RSIHR allocation versus the probability of success in Arm 1 (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for 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between 0 to 1.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smtClean="0"/>
              <a:t>Please comment on the above plot regarding the relative merit of the two allocation methods. </a:t>
            </a:r>
            <a:endParaRPr lang="en-US" sz="20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2000" dirty="0" smtClean="0"/>
          </a:p>
        </p:txBody>
      </p:sp>
      <p:sp>
        <p:nvSpPr>
          <p:cNvPr id="175118" name="Text Box 14"/>
          <p:cNvSpPr txBox="1">
            <a:spLocks noChangeArrowheads="1"/>
          </p:cNvSpPr>
          <p:nvPr/>
        </p:nvSpPr>
        <p:spPr bwMode="auto">
          <a:xfrm>
            <a:off x="533400" y="533400"/>
            <a:ext cx="83058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2"/>
                </a:solidFill>
              </a:rPr>
              <a:t>(10 points, Please attach the computer code.)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9525000" cy="838200"/>
          </a:xfrm>
        </p:spPr>
        <p:txBody>
          <a:bodyPr/>
          <a:lstStyle/>
          <a:p>
            <a:r>
              <a:rPr lang="en-US" sz="3600"/>
              <a:t>Baseline Adaptive Randomization (Cont.)</a:t>
            </a:r>
          </a:p>
        </p:txBody>
      </p:sp>
      <p:sp>
        <p:nvSpPr>
          <p:cNvPr id="12595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Minimization </a:t>
            </a:r>
            <a:r>
              <a:rPr lang="en-US" dirty="0" smtClean="0"/>
              <a:t>procedure</a:t>
            </a:r>
          </a:p>
          <a:p>
            <a:pPr lvl="1"/>
            <a:r>
              <a:rPr lang="en-US" dirty="0" smtClean="0"/>
              <a:t>Assign pt to the treatment which can </a:t>
            </a:r>
            <a:r>
              <a:rPr lang="en-US" dirty="0" smtClean="0"/>
              <a:t>‘minimize’ </a:t>
            </a:r>
            <a:r>
              <a:rPr lang="en-US" dirty="0" smtClean="0"/>
              <a:t>imbalance.</a:t>
            </a:r>
          </a:p>
          <a:p>
            <a:pPr lvl="1"/>
            <a:r>
              <a:rPr lang="en-US" dirty="0" smtClean="0"/>
              <a:t>Not a random process</a:t>
            </a:r>
          </a:p>
          <a:p>
            <a:r>
              <a:rPr lang="en-US" dirty="0" err="1" smtClean="0"/>
              <a:t>Pocock</a:t>
            </a:r>
            <a:r>
              <a:rPr lang="en-US" dirty="0" smtClean="0"/>
              <a:t> and Simon dynamic allocation</a:t>
            </a:r>
          </a:p>
          <a:p>
            <a:pPr lvl="1"/>
            <a:r>
              <a:rPr lang="en-US" dirty="0" smtClean="0"/>
              <a:t>Achieve </a:t>
            </a:r>
            <a:r>
              <a:rPr lang="en-US" dirty="0"/>
              <a:t>marginal balance with a large number of prognostic factors</a:t>
            </a:r>
          </a:p>
          <a:p>
            <a:pPr lvl="1"/>
            <a:r>
              <a:rPr lang="en-US" dirty="0"/>
              <a:t>A web-based program for conducting the trial has been developed at M.D. Anderson</a:t>
            </a:r>
          </a:p>
          <a:p>
            <a:pPr lvl="1"/>
            <a:r>
              <a:rPr lang="en-US" dirty="0"/>
              <a:t>A stand alone program is available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63246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Pocock</a:t>
            </a:r>
            <a:r>
              <a:rPr lang="en-US" sz="1800" dirty="0" smtClean="0"/>
              <a:t> and Simon, Biometrics, 1975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Pocock</a:t>
            </a:r>
            <a:r>
              <a:rPr lang="en-US" dirty="0" smtClean="0"/>
              <a:t>-Simon Dynamic Allocation</a:t>
            </a:r>
            <a:endParaRPr lang="en-US" dirty="0"/>
          </a:p>
        </p:txBody>
      </p:sp>
      <p:sp>
        <p:nvSpPr>
          <p:cNvPr id="1228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</a:rPr>
              <a:t>At any given time of the trial</a:t>
            </a:r>
          </a:p>
          <a:p>
            <a:pPr lvl="1"/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-25000" dirty="0" err="1">
                <a:latin typeface="Times New Roman" pitchFamily="18" charset="0"/>
              </a:rPr>
              <a:t>ik</a:t>
            </a:r>
            <a:r>
              <a:rPr lang="en-US" sz="2400" i="1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= # assigned in </a:t>
            </a:r>
            <a:r>
              <a:rPr lang="en-US" sz="2400" b="1" dirty="0" err="1">
                <a:solidFill>
                  <a:srgbClr val="CC0000"/>
                </a:solidFill>
                <a:latin typeface="Times New Roman" pitchFamily="18" charset="0"/>
              </a:rPr>
              <a:t>tx</a:t>
            </a:r>
            <a:r>
              <a:rPr lang="en-US" sz="2400" b="1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400" b="1" i="1" dirty="0">
                <a:solidFill>
                  <a:srgbClr val="CC0000"/>
                </a:solidFill>
                <a:latin typeface="Times New Roman" pitchFamily="18" charset="0"/>
              </a:rPr>
              <a:t>k</a:t>
            </a:r>
            <a:r>
              <a:rPr lang="en-US" sz="2400" dirty="0">
                <a:latin typeface="Times New Roman" pitchFamily="18" charset="0"/>
              </a:rPr>
              <a:t> with </a:t>
            </a:r>
            <a:r>
              <a:rPr lang="en-US" sz="2400" b="1" dirty="0">
                <a:latin typeface="Times New Roman" pitchFamily="18" charset="0"/>
              </a:rPr>
              <a:t>factor </a:t>
            </a:r>
            <a:r>
              <a:rPr lang="en-US" sz="2400" b="1" i="1" dirty="0" err="1">
                <a:latin typeface="Times New Roman" pitchFamily="18" charset="0"/>
              </a:rPr>
              <a:t>i</a:t>
            </a:r>
            <a:endParaRPr lang="en-US" sz="2400" b="1" i="1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If next pt assigned to </a:t>
            </a:r>
            <a:r>
              <a:rPr lang="en-US" sz="2800" b="1" dirty="0" err="1">
                <a:solidFill>
                  <a:srgbClr val="008000"/>
                </a:solidFill>
                <a:latin typeface="Times New Roman" pitchFamily="18" charset="0"/>
              </a:rPr>
              <a:t>tx</a:t>
            </a:r>
            <a:r>
              <a:rPr lang="en-US" sz="2800" b="1" i="1" dirty="0">
                <a:solidFill>
                  <a:srgbClr val="008000"/>
                </a:solidFill>
                <a:latin typeface="Times New Roman" pitchFamily="18" charset="0"/>
              </a:rPr>
              <a:t> t</a:t>
            </a:r>
          </a:p>
          <a:p>
            <a:pPr lvl="1"/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50000" dirty="0" err="1">
                <a:latin typeface="Times New Roman" pitchFamily="18" charset="0"/>
              </a:rPr>
              <a:t>t</a:t>
            </a:r>
            <a:r>
              <a:rPr lang="en-US" sz="2400" i="1" baseline="-25000" dirty="0" err="1">
                <a:latin typeface="Times New Roman" pitchFamily="18" charset="0"/>
              </a:rPr>
              <a:t>ik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-25000" dirty="0" err="1">
                <a:latin typeface="Times New Roman" pitchFamily="18" charset="0"/>
              </a:rPr>
              <a:t>ik</a:t>
            </a:r>
            <a:r>
              <a:rPr lang="en-US" sz="2400" i="1" baseline="-25000" dirty="0">
                <a:latin typeface="Times New Roman" pitchFamily="18" charset="0"/>
              </a:rPr>
              <a:t>                </a:t>
            </a:r>
            <a:r>
              <a:rPr lang="en-US" sz="2400" dirty="0">
                <a:latin typeface="Times New Roman" pitchFamily="18" charset="0"/>
              </a:rPr>
              <a:t>if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 </a:t>
            </a:r>
            <a:r>
              <a:rPr lang="en-US" sz="2400" i="1" dirty="0">
                <a:latin typeface="Times New Roman" pitchFamily="18" charset="0"/>
              </a:rPr>
              <a:t>k</a:t>
            </a:r>
          </a:p>
          <a:p>
            <a:pPr lvl="1"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         = 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-25000" dirty="0" err="1">
                <a:latin typeface="Times New Roman" pitchFamily="18" charset="0"/>
              </a:rPr>
              <a:t>ik</a:t>
            </a:r>
            <a:r>
              <a:rPr lang="en-US" sz="2400" dirty="0">
                <a:latin typeface="Times New Roman" pitchFamily="18" charset="0"/>
              </a:rPr>
              <a:t> + 1     if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= </a:t>
            </a:r>
            <a:r>
              <a:rPr lang="en-US" sz="2400" i="1" dirty="0">
                <a:latin typeface="Times New Roman" pitchFamily="18" charset="0"/>
              </a:rPr>
              <a:t>k,   </a:t>
            </a:r>
            <a:r>
              <a:rPr lang="en-US" sz="2400" dirty="0">
                <a:latin typeface="Times New Roman" pitchFamily="18" charset="0"/>
              </a:rPr>
              <a:t>for </a:t>
            </a:r>
            <a:r>
              <a:rPr lang="en-US" sz="2400" dirty="0" err="1">
                <a:latin typeface="Times New Roman" pitchFamily="18" charset="0"/>
              </a:rPr>
              <a:t>tx</a:t>
            </a:r>
            <a:r>
              <a:rPr lang="en-US" sz="2400" i="1" dirty="0">
                <a:latin typeface="Times New Roman" pitchFamily="18" charset="0"/>
              </a:rPr>
              <a:t> t</a:t>
            </a:r>
          </a:p>
          <a:p>
            <a:r>
              <a:rPr lang="en-US" sz="2800" dirty="0">
                <a:latin typeface="Times New Roman" pitchFamily="18" charset="0"/>
              </a:rPr>
              <a:t>Let </a:t>
            </a:r>
            <a:r>
              <a:rPr lang="en-US" sz="2800" i="1" dirty="0">
                <a:latin typeface="Times New Roman" pitchFamily="18" charset="0"/>
              </a:rPr>
              <a:t>B(t)</a:t>
            </a:r>
            <a:r>
              <a:rPr lang="en-US" sz="2800" dirty="0">
                <a:latin typeface="Times New Roman" pitchFamily="18" charset="0"/>
              </a:rPr>
              <a:t> = imbalance function over all factors if the next pt is assigned to </a:t>
            </a:r>
            <a:r>
              <a:rPr lang="en-US" sz="2800" i="1" dirty="0">
                <a:latin typeface="Times New Roman" pitchFamily="18" charset="0"/>
              </a:rPr>
              <a:t>t</a:t>
            </a:r>
            <a:r>
              <a:rPr lang="en-US" sz="2800" dirty="0">
                <a:latin typeface="Times New Roman" pitchFamily="18" charset="0"/>
              </a:rPr>
              <a:t> </a:t>
            </a:r>
          </a:p>
          <a:p>
            <a:pPr lvl="1"/>
            <a:r>
              <a:rPr lang="en-US" sz="2400" dirty="0">
                <a:latin typeface="Times New Roman" pitchFamily="18" charset="0"/>
              </a:rPr>
              <a:t> For example: </a:t>
            </a:r>
            <a:r>
              <a:rPr lang="en-US" sz="2400" i="1" dirty="0">
                <a:latin typeface="Times New Roman" pitchFamily="18" charset="0"/>
              </a:rPr>
              <a:t>B(t)</a:t>
            </a:r>
            <a:r>
              <a:rPr lang="en-US" sz="2400" dirty="0">
                <a:latin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 </a:t>
            </a:r>
            <a:r>
              <a:rPr lang="en-US" sz="2400" i="1" dirty="0" err="1">
                <a:latin typeface="Times New Roman" pitchFamily="18" charset="0"/>
              </a:rPr>
              <a:t>w</a:t>
            </a:r>
            <a:r>
              <a:rPr lang="en-US" sz="2400" i="1" baseline="-25000" dirty="0" err="1">
                <a:latin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</a:rPr>
              <a:t> Range(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i="1" baseline="50000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i1</a:t>
            </a:r>
            <a:r>
              <a:rPr lang="en-US" sz="2400" dirty="0">
                <a:latin typeface="Times New Roman" pitchFamily="18" charset="0"/>
              </a:rPr>
              <a:t>,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i="1" baseline="50000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i2</a:t>
            </a:r>
            <a:r>
              <a:rPr lang="en-US" sz="2400" dirty="0">
                <a:latin typeface="Times New Roman" pitchFamily="18" charset="0"/>
              </a:rPr>
              <a:t>) </a:t>
            </a:r>
          </a:p>
          <a:p>
            <a:pPr lvl="1"/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</a:rPr>
              <a:t>w</a:t>
            </a:r>
            <a:r>
              <a:rPr lang="en-US" sz="2400" i="1" baseline="-25000" dirty="0" err="1">
                <a:latin typeface="Times New Roman" pitchFamily="18" charset="0"/>
              </a:rPr>
              <a:t>i</a:t>
            </a:r>
            <a:r>
              <a:rPr lang="en-US" sz="2400" i="1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is a </a:t>
            </a:r>
            <a:r>
              <a:rPr lang="en-US" sz="2400" dirty="0" err="1">
                <a:latin typeface="Times New Roman" pitchFamily="18" charset="0"/>
              </a:rPr>
              <a:t>prespecified</a:t>
            </a:r>
            <a:r>
              <a:rPr lang="en-US" sz="2400" dirty="0">
                <a:latin typeface="Times New Roman" pitchFamily="18" charset="0"/>
              </a:rPr>
              <a:t> weight (of importance) for factor </a:t>
            </a:r>
            <a:r>
              <a:rPr lang="en-US" sz="2400" i="1" dirty="0" err="1">
                <a:latin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</a:rPr>
              <a:t> </a:t>
            </a:r>
          </a:p>
          <a:p>
            <a:r>
              <a:rPr lang="en-US" sz="2800" dirty="0">
                <a:latin typeface="Times New Roman" pitchFamily="18" charset="0"/>
              </a:rPr>
              <a:t>Small </a:t>
            </a:r>
            <a:r>
              <a:rPr lang="en-US" sz="2800" i="1" dirty="0">
                <a:latin typeface="Times New Roman" pitchFamily="18" charset="0"/>
              </a:rPr>
              <a:t>B(t)</a:t>
            </a:r>
            <a:r>
              <a:rPr lang="en-US" sz="2800" dirty="0">
                <a:latin typeface="Times New Roman" pitchFamily="18" charset="0"/>
              </a:rPr>
              <a:t> is preferred. Therefore, assign pt to </a:t>
            </a:r>
            <a:r>
              <a:rPr lang="en-US" sz="2800" i="1" dirty="0">
                <a:latin typeface="Times New Roman" pitchFamily="18" charset="0"/>
              </a:rPr>
              <a:t>t</a:t>
            </a:r>
            <a:r>
              <a:rPr lang="en-US" sz="2800" dirty="0">
                <a:latin typeface="Times New Roman" pitchFamily="18" charset="0"/>
              </a:rPr>
              <a:t> with a probability of </a:t>
            </a:r>
            <a:r>
              <a:rPr lang="en-US" sz="2800" i="1" dirty="0">
                <a:latin typeface="Times New Roman" pitchFamily="18" charset="0"/>
              </a:rPr>
              <a:t>p</a:t>
            </a:r>
            <a:r>
              <a:rPr lang="en-US" sz="2800" dirty="0">
                <a:latin typeface="Times New Roman" pitchFamily="18" charset="0"/>
              </a:rPr>
              <a:t> (</a:t>
            </a:r>
            <a:r>
              <a:rPr lang="en-US" sz="2800" i="1" dirty="0">
                <a:latin typeface="Times New Roman" pitchFamily="18" charset="0"/>
              </a:rPr>
              <a:t>p</a:t>
            </a:r>
            <a:r>
              <a:rPr lang="en-US" sz="2800" dirty="0">
                <a:latin typeface="Times New Roman" pitchFamily="18" charset="0"/>
              </a:rPr>
              <a:t> &gt; ½) if B(</a:t>
            </a:r>
            <a:r>
              <a:rPr lang="en-US" sz="2800" i="1" dirty="0">
                <a:latin typeface="Times New Roman" pitchFamily="18" charset="0"/>
              </a:rPr>
              <a:t>t</a:t>
            </a:r>
            <a:r>
              <a:rPr lang="en-US" sz="2800" dirty="0">
                <a:latin typeface="Times New Roman" pitchFamily="18" charset="0"/>
              </a:rPr>
              <a:t>) is small.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-217488" y="228600"/>
          <a:ext cx="9437688" cy="5711825"/>
        </p:xfrm>
        <a:graphic>
          <a:graphicData uri="http://schemas.openxmlformats.org/presentationml/2006/ole">
            <p:oleObj spid="_x0000_s126978" name="Bitmap Image" r:id="rId4" imgW="8359865" imgH="5060119" progId="PBrush">
              <p:embed/>
            </p:oleObj>
          </a:graphicData>
        </a:graphic>
      </p:graphicFrame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0" y="4572000"/>
            <a:ext cx="9144000" cy="1371600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1" name="Oval 5"/>
          <p:cNvSpPr>
            <a:spLocks noChangeArrowheads="1"/>
          </p:cNvSpPr>
          <p:nvPr/>
        </p:nvSpPr>
        <p:spPr bwMode="auto">
          <a:xfrm>
            <a:off x="1981200" y="1752600"/>
            <a:ext cx="609600" cy="762000"/>
          </a:xfrm>
          <a:prstGeom prst="ellips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2" name="Oval 6"/>
          <p:cNvSpPr>
            <a:spLocks noChangeArrowheads="1"/>
          </p:cNvSpPr>
          <p:nvPr/>
        </p:nvSpPr>
        <p:spPr bwMode="auto">
          <a:xfrm>
            <a:off x="6629400" y="1752600"/>
            <a:ext cx="609600" cy="762000"/>
          </a:xfrm>
          <a:prstGeom prst="ellips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nimBg="1"/>
      <p:bldP spid="126981" grpId="0" animBg="1"/>
      <p:bldP spid="1269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609600" y="0"/>
          <a:ext cx="8153400" cy="6705600"/>
        </p:xfrm>
        <a:graphic>
          <a:graphicData uri="http://schemas.openxmlformats.org/presentationml/2006/ole">
            <p:oleObj spid="_x0000_s128004" name="Bitmap Image" r:id="rId4" imgW="8367485" imgH="7033870" progId="PBrush">
              <p:embed/>
            </p:oleObj>
          </a:graphicData>
        </a:graphic>
      </p:graphicFrame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914400" y="2895600"/>
            <a:ext cx="60198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CC0000"/>
                </a:solidFill>
              </a:rPr>
              <a:t>B </a:t>
            </a:r>
            <a:r>
              <a:rPr lang="en-US">
                <a:solidFill>
                  <a:srgbClr val="CC0000"/>
                </a:solidFill>
              </a:rPr>
              <a:t>(1) = 3 x 3 + 2 x 1 = 11</a:t>
            </a:r>
          </a:p>
        </p:txBody>
      </p:sp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1066800" y="6400800"/>
            <a:ext cx="60198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CC0000"/>
                </a:solidFill>
              </a:rPr>
              <a:t>B </a:t>
            </a:r>
            <a:r>
              <a:rPr lang="en-US">
                <a:solidFill>
                  <a:srgbClr val="CC0000"/>
                </a:solidFill>
              </a:rPr>
              <a:t>(2) = 3 x 1 + 2 x 3 =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5" grpId="0" animBg="1"/>
      <p:bldP spid="12800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0" y="1600200"/>
          <a:ext cx="9144000" cy="3867150"/>
        </p:xfrm>
        <a:graphic>
          <a:graphicData uri="http://schemas.openxmlformats.org/presentationml/2006/ole">
            <p:oleObj spid="_x0000_s129026" name="Bitmap Image" r:id="rId4" imgW="8123624" imgH="3436918" progId="PBrush">
              <p:embed/>
            </p:oleObj>
          </a:graphicData>
        </a:graphic>
      </p:graphicFrame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152400" y="1447800"/>
            <a:ext cx="495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Response Adaptive Randomization</a:t>
            </a:r>
          </a:p>
        </p:txBody>
      </p:sp>
      <p:sp>
        <p:nvSpPr>
          <p:cNvPr id="1239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7620000" cy="1143000"/>
          </a:xfrm>
        </p:spPr>
        <p:txBody>
          <a:bodyPr/>
          <a:lstStyle/>
          <a:p>
            <a:pPr lvl="1">
              <a:buSzTx/>
              <a:buFontTx/>
              <a:buChar char="•"/>
            </a:pPr>
            <a:r>
              <a:rPr lang="en-US" sz="2400"/>
              <a:t>Deterministic</a:t>
            </a:r>
          </a:p>
          <a:p>
            <a:pPr lvl="2"/>
            <a:r>
              <a:rPr lang="en-US" sz="2000"/>
              <a:t>Play-the-winner</a:t>
            </a:r>
          </a:p>
          <a:p>
            <a:pPr lvl="1"/>
            <a:endParaRPr lang="en-US" sz="2000"/>
          </a:p>
        </p:txBody>
      </p:sp>
      <p:graphicFrame>
        <p:nvGraphicFramePr>
          <p:cNvPr id="123981" name="Group 77"/>
          <p:cNvGraphicFramePr>
            <a:graphicFrameLocks noGrp="1"/>
          </p:cNvGraphicFramePr>
          <p:nvPr/>
        </p:nvGraphicFramePr>
        <p:xfrm>
          <a:off x="1676400" y="2057400"/>
          <a:ext cx="5943600" cy="1341120"/>
        </p:xfrm>
        <a:graphic>
          <a:graphicData uri="http://schemas.openxmlformats.org/drawingml/2006/table">
            <a:tbl>
              <a:tblPr/>
              <a:tblGrid>
                <a:gridCol w="912813"/>
                <a:gridCol w="627062"/>
                <a:gridCol w="630238"/>
                <a:gridCol w="628650"/>
                <a:gridCol w="628650"/>
                <a:gridCol w="628650"/>
                <a:gridCol w="630237"/>
                <a:gridCol w="628650"/>
                <a:gridCol w="628650"/>
              </a:tblGrid>
              <a:tr h="333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Tx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Arm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Participants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Tx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Tx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977" name="Text Box 73"/>
          <p:cNvSpPr txBox="1">
            <a:spLocks noChangeArrowheads="1"/>
          </p:cNvSpPr>
          <p:nvPr/>
        </p:nvSpPr>
        <p:spPr bwMode="auto">
          <a:xfrm>
            <a:off x="685800" y="3505200"/>
            <a:ext cx="8305800" cy="37576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/>
              <a:t> Probabilistic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u"/>
            </a:pPr>
            <a:r>
              <a:rPr lang="en-US" sz="2000"/>
              <a:t>  Urn model (add one ball with same/diff. Tx if S/F 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u"/>
            </a:pPr>
            <a:r>
              <a:rPr lang="en-US" sz="2000"/>
              <a:t>  Two-arm bandit problem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/>
              <a:t>  Goal: max. # of pts assigned to the superior arm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/>
              <a:t>  Advantage: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 Treat more pts in the better result groups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/>
              <a:t>  Disadvantage/Limitation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 Imbalance results in loss of efficiency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 Require response to be measured quickly 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77" grpId="0" build="p" autoUpdateAnimBg="0"/>
    </p:bld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Office\Templates\Presentation Designs\Blueprint.pot</Template>
  <TotalTime>3179</TotalTime>
  <Words>2246</Words>
  <Application>Microsoft Office PowerPoint</Application>
  <PresentationFormat>On-screen Show (4:3)</PresentationFormat>
  <Paragraphs>491</Paragraphs>
  <Slides>33</Slides>
  <Notes>28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Blueprint</vt:lpstr>
      <vt:lpstr>Bitmap Image</vt:lpstr>
      <vt:lpstr>Equation</vt:lpstr>
      <vt:lpstr>MathType 6.0 Equation</vt:lpstr>
      <vt:lpstr>Topics in Clinical Trials (3)  - 2012</vt:lpstr>
      <vt:lpstr>Adaptive Randomization</vt:lpstr>
      <vt:lpstr>Baseline Adaptive Randomization</vt:lpstr>
      <vt:lpstr>Baseline Adaptive Randomization (Cont.)</vt:lpstr>
      <vt:lpstr>Pocock-Simon Dynamic Allocation</vt:lpstr>
      <vt:lpstr>Slide 6</vt:lpstr>
      <vt:lpstr>Slide 7</vt:lpstr>
      <vt:lpstr>Slide 8</vt:lpstr>
      <vt:lpstr>Response Adaptive Randomization</vt:lpstr>
      <vt:lpstr>Example 1: ECMO Trial  (Randomized Play the winner)</vt:lpstr>
      <vt:lpstr>Follow-up Trial</vt:lpstr>
      <vt:lpstr>Simple Adaptive Randomization (AR)</vt:lpstr>
      <vt:lpstr>Slide 13</vt:lpstr>
      <vt:lpstr>Slide 14</vt:lpstr>
      <vt:lpstr>Example 2: Randomized Two-Arm Trial</vt:lpstr>
      <vt:lpstr>AR Comparisons  Use the AR program from http://biostatistics.mdanderson.org/SoftwareDownload/</vt:lpstr>
      <vt:lpstr>AR Comparisons (2)</vt:lpstr>
      <vt:lpstr>AR Comparisons (3)</vt:lpstr>
      <vt:lpstr>AR Comparisons (4)</vt:lpstr>
      <vt:lpstr>ER versus AR</vt:lpstr>
      <vt:lpstr>Optimal Allocation Ratio for AR into Arm 2</vt:lpstr>
      <vt:lpstr>Demo 1</vt:lpstr>
      <vt:lpstr>Demo 2</vt:lpstr>
      <vt:lpstr>Mechanism of Randomization</vt:lpstr>
      <vt:lpstr>Study Blindness</vt:lpstr>
      <vt:lpstr>Fundamental Point</vt:lpstr>
      <vt:lpstr>Type of Trials</vt:lpstr>
      <vt:lpstr>Double-blinded trials</vt:lpstr>
      <vt:lpstr>The Use of Placebo</vt:lpstr>
      <vt:lpstr>Unblinding Occurred in Trials</vt:lpstr>
      <vt:lpstr>Triple-blinded trials</vt:lpstr>
      <vt:lpstr>Homework #3 (due Feb 2)</vt:lpstr>
      <vt:lpstr>Homework #4 (due Feb 2)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Trials Lecture 3</dc:title>
  <dc:creator>J. Jack Lee</dc:creator>
  <cp:lastModifiedBy>JJLee</cp:lastModifiedBy>
  <cp:revision>188</cp:revision>
  <dcterms:created xsi:type="dcterms:W3CDTF">1999-04-18T01:40:27Z</dcterms:created>
  <dcterms:modified xsi:type="dcterms:W3CDTF">2012-01-26T05:13:25Z</dcterms:modified>
</cp:coreProperties>
</file>