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69"/>
  </p:notesMasterIdLst>
  <p:handoutMasterIdLst>
    <p:handoutMasterId r:id="rId70"/>
  </p:handoutMasterIdLst>
  <p:sldIdLst>
    <p:sldId id="257" r:id="rId2"/>
    <p:sldId id="401" r:id="rId3"/>
    <p:sldId id="402" r:id="rId4"/>
    <p:sldId id="403" r:id="rId5"/>
    <p:sldId id="404" r:id="rId6"/>
    <p:sldId id="410" r:id="rId7"/>
    <p:sldId id="412" r:id="rId8"/>
    <p:sldId id="470" r:id="rId9"/>
    <p:sldId id="471" r:id="rId10"/>
    <p:sldId id="472" r:id="rId11"/>
    <p:sldId id="473" r:id="rId12"/>
    <p:sldId id="405" r:id="rId13"/>
    <p:sldId id="406" r:id="rId14"/>
    <p:sldId id="413" r:id="rId15"/>
    <p:sldId id="414" r:id="rId16"/>
    <p:sldId id="409" r:id="rId17"/>
    <p:sldId id="407" r:id="rId18"/>
    <p:sldId id="408" r:id="rId19"/>
    <p:sldId id="418" r:id="rId20"/>
    <p:sldId id="422" r:id="rId21"/>
    <p:sldId id="423" r:id="rId22"/>
    <p:sldId id="424" r:id="rId23"/>
    <p:sldId id="425" r:id="rId24"/>
    <p:sldId id="426" r:id="rId25"/>
    <p:sldId id="427" r:id="rId26"/>
    <p:sldId id="428" r:id="rId27"/>
    <p:sldId id="429" r:id="rId28"/>
    <p:sldId id="430" r:id="rId29"/>
    <p:sldId id="431" r:id="rId30"/>
    <p:sldId id="432" r:id="rId31"/>
    <p:sldId id="433" r:id="rId32"/>
    <p:sldId id="434" r:id="rId33"/>
    <p:sldId id="435" r:id="rId34"/>
    <p:sldId id="436" r:id="rId35"/>
    <p:sldId id="437" r:id="rId36"/>
    <p:sldId id="438" r:id="rId37"/>
    <p:sldId id="439" r:id="rId38"/>
    <p:sldId id="440" r:id="rId39"/>
    <p:sldId id="441" r:id="rId40"/>
    <p:sldId id="442" r:id="rId41"/>
    <p:sldId id="443" r:id="rId42"/>
    <p:sldId id="444" r:id="rId43"/>
    <p:sldId id="445" r:id="rId44"/>
    <p:sldId id="446" r:id="rId45"/>
    <p:sldId id="447" r:id="rId46"/>
    <p:sldId id="448" r:id="rId47"/>
    <p:sldId id="449" r:id="rId48"/>
    <p:sldId id="450" r:id="rId49"/>
    <p:sldId id="451" r:id="rId50"/>
    <p:sldId id="452" r:id="rId51"/>
    <p:sldId id="453" r:id="rId52"/>
    <p:sldId id="454" r:id="rId53"/>
    <p:sldId id="455" r:id="rId54"/>
    <p:sldId id="456" r:id="rId55"/>
    <p:sldId id="458" r:id="rId56"/>
    <p:sldId id="459" r:id="rId57"/>
    <p:sldId id="460" r:id="rId58"/>
    <p:sldId id="415" r:id="rId59"/>
    <p:sldId id="416" r:id="rId60"/>
    <p:sldId id="461" r:id="rId61"/>
    <p:sldId id="462" r:id="rId62"/>
    <p:sldId id="463" r:id="rId63"/>
    <p:sldId id="464" r:id="rId64"/>
    <p:sldId id="465" r:id="rId65"/>
    <p:sldId id="466" r:id="rId66"/>
    <p:sldId id="467" r:id="rId67"/>
    <p:sldId id="474" r:id="rId68"/>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CC0000"/>
    <a:srgbClr val="008000"/>
    <a:srgbClr val="33CC33"/>
    <a:srgbClr val="FFFFFF"/>
    <a:srgbClr val="66CCFF"/>
    <a:srgbClr val="993366"/>
    <a:srgbClr val="CC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varScale="1">
        <p:scale>
          <a:sx n="65" d="100"/>
          <a:sy n="65" d="100"/>
        </p:scale>
        <p:origin x="-120"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18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endParaRPr lang="en-US"/>
          </a:p>
        </p:txBody>
      </p:sp>
      <p:sp>
        <p:nvSpPr>
          <p:cNvPr id="47107"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p>
        </p:txBody>
      </p:sp>
      <p:sp>
        <p:nvSpPr>
          <p:cNvPr id="47108"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endParaRPr lang="en-US"/>
          </a:p>
        </p:txBody>
      </p:sp>
      <p:sp>
        <p:nvSpPr>
          <p:cNvPr id="47109"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D2A47BCF-399A-43F8-AB49-61B8F546B1DD}"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hdr" sz="quarter"/>
          </p:nvPr>
        </p:nvSpPr>
        <p:spPr bwMode="auto">
          <a:xfrm>
            <a:off x="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42339" name="Rectangle 3"/>
          <p:cNvSpPr>
            <a:spLocks noGrp="1" noChangeArrowheads="1"/>
          </p:cNvSpPr>
          <p:nvPr>
            <p:ph type="dt" idx="1"/>
          </p:nvPr>
        </p:nvSpPr>
        <p:spPr bwMode="auto">
          <a:xfrm>
            <a:off x="396240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42340" name="Rectangle 4"/>
          <p:cNvSpPr>
            <a:spLocks noGrp="1" noRot="1" noChangeAspect="1" noChangeArrowheads="1" noTextEdit="1"/>
          </p:cNvSpPr>
          <p:nvPr>
            <p:ph type="sldImg" idx="2"/>
          </p:nvPr>
        </p:nvSpPr>
        <p:spPr bwMode="auto">
          <a:xfrm>
            <a:off x="1168400" y="685800"/>
            <a:ext cx="4673600" cy="3505200"/>
          </a:xfrm>
          <a:prstGeom prst="rect">
            <a:avLst/>
          </a:prstGeom>
          <a:noFill/>
          <a:ln w="9525">
            <a:solidFill>
              <a:srgbClr val="000000"/>
            </a:solidFill>
            <a:miter lim="800000"/>
            <a:headEnd/>
            <a:tailEnd/>
          </a:ln>
          <a:effectLst/>
        </p:spPr>
      </p:sp>
      <p:sp>
        <p:nvSpPr>
          <p:cNvPr id="142341" name="Rectangle 5"/>
          <p:cNvSpPr>
            <a:spLocks noGrp="1" noChangeArrowheads="1"/>
          </p:cNvSpPr>
          <p:nvPr>
            <p:ph type="body" sz="quarter" idx="3"/>
          </p:nvPr>
        </p:nvSpPr>
        <p:spPr bwMode="auto">
          <a:xfrm>
            <a:off x="914400" y="4419600"/>
            <a:ext cx="51816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2342" name="Rectangle 6"/>
          <p:cNvSpPr>
            <a:spLocks noGrp="1" noChangeArrowheads="1"/>
          </p:cNvSpPr>
          <p:nvPr>
            <p:ph type="ftr" sz="quarter" idx="4"/>
          </p:nvPr>
        </p:nvSpPr>
        <p:spPr bwMode="auto">
          <a:xfrm>
            <a:off x="0" y="88392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42343" name="Rectangle 7"/>
          <p:cNvSpPr>
            <a:spLocks noGrp="1" noChangeArrowheads="1"/>
          </p:cNvSpPr>
          <p:nvPr>
            <p:ph type="sldNum" sz="quarter" idx="5"/>
          </p:nvPr>
        </p:nvSpPr>
        <p:spPr bwMode="auto">
          <a:xfrm>
            <a:off x="3962400" y="88392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06DF16D-21AD-4DF9-90F0-DDFFD7D12DB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73B8E7-F3F4-436A-8460-AEEB950F4165}" type="slidenum">
              <a:rPr lang="en-US"/>
              <a:pPr/>
              <a:t>1</a:t>
            </a:fld>
            <a:endParaRPr lang="en-US"/>
          </a:p>
        </p:txBody>
      </p:sp>
      <p:sp>
        <p:nvSpPr>
          <p:cNvPr id="143362" name="Rectangle 1026"/>
          <p:cNvSpPr>
            <a:spLocks noGrp="1" noRot="1" noChangeAspect="1" noChangeArrowheads="1" noTextEdit="1"/>
          </p:cNvSpPr>
          <p:nvPr>
            <p:ph type="sldImg"/>
          </p:nvPr>
        </p:nvSpPr>
        <p:spPr>
          <a:ln/>
        </p:spPr>
      </p:sp>
      <p:sp>
        <p:nvSpPr>
          <p:cNvPr id="143363"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1F337A-09BD-4E04-9C72-B21D8F4AB7F4}" type="slidenum">
              <a:rPr lang="en-US"/>
              <a:pPr/>
              <a:t>24</a:t>
            </a:fld>
            <a:endParaRPr lang="en-US"/>
          </a:p>
        </p:txBody>
      </p:sp>
      <p:sp>
        <p:nvSpPr>
          <p:cNvPr id="253954" name="Rectangle 2"/>
          <p:cNvSpPr>
            <a:spLocks noGrp="1" noRot="1" noChangeAspect="1" noChangeArrowheads="1" noTextEdit="1"/>
          </p:cNvSpPr>
          <p:nvPr>
            <p:ph type="sldImg"/>
          </p:nvPr>
        </p:nvSpPr>
        <p:spPr>
          <a:xfrm>
            <a:off x="987425" y="852488"/>
            <a:ext cx="4957763" cy="3717925"/>
          </a:xfrm>
          <a:ln/>
        </p:spPr>
      </p:sp>
      <p:sp>
        <p:nvSpPr>
          <p:cNvPr id="253955" name="Rectangle 3"/>
          <p:cNvSpPr>
            <a:spLocks noGrp="1" noChangeArrowheads="1"/>
          </p:cNvSpPr>
          <p:nvPr>
            <p:ph type="body" idx="1"/>
          </p:nvPr>
        </p:nvSpPr>
        <p:spPr>
          <a:xfrm>
            <a:off x="233363" y="5113338"/>
            <a:ext cx="6543675" cy="1936750"/>
          </a:xfrm>
        </p:spPr>
        <p:txBody>
          <a:bodyPr/>
          <a:lstStyle/>
          <a:p>
            <a:r>
              <a:rPr lang="en-US">
                <a:cs typeface="Times New Roman" pitchFamily="18" charset="0"/>
              </a:rPr>
              <a:t>Given maximum accrual of </a:t>
            </a:r>
            <a:r>
              <a:rPr lang="en-US" i="1">
                <a:cs typeface="Times New Roman" pitchFamily="18" charset="0"/>
              </a:rPr>
              <a:t>N</a:t>
            </a:r>
            <a:r>
              <a:rPr lang="en-US" i="1" baseline="-8000">
                <a:cs typeface="Times New Roman" pitchFamily="18" charset="0"/>
              </a:rPr>
              <a:t>max</a:t>
            </a:r>
            <a:r>
              <a:rPr lang="en-US">
                <a:cs typeface="Times New Roman" pitchFamily="18" charset="0"/>
              </a:rPr>
              <a:t> patients, number of potential future patients is </a:t>
            </a:r>
            <a:r>
              <a:rPr lang="en-US" i="1">
                <a:cs typeface="Times New Roman" pitchFamily="18" charset="0"/>
              </a:rPr>
              <a:t>m</a:t>
            </a:r>
            <a:r>
              <a:rPr lang="en-US">
                <a:cs typeface="Times New Roman" pitchFamily="18" charset="0"/>
              </a:rPr>
              <a:t>, number of future responses in </a:t>
            </a:r>
            <a:r>
              <a:rPr lang="en-US" i="1">
                <a:cs typeface="Times New Roman" pitchFamily="18" charset="0"/>
              </a:rPr>
              <a:t>m</a:t>
            </a:r>
            <a:r>
              <a:rPr lang="en-US">
                <a:cs typeface="Times New Roman" pitchFamily="18" charset="0"/>
              </a:rPr>
              <a:t> patients </a:t>
            </a:r>
            <a:r>
              <a:rPr lang="en-US" i="1">
                <a:cs typeface="Times New Roman" pitchFamily="18" charset="0"/>
              </a:rPr>
              <a:t>Y</a:t>
            </a:r>
            <a:r>
              <a:rPr lang="en-US">
                <a:cs typeface="Times New Roman" pitchFamily="18" charset="0"/>
              </a:rPr>
              <a:t> has a beta-binomial distribution.  For each observation of Y, posterior distribution of response rate p is again a beta distribution.</a:t>
            </a:r>
          </a:p>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D77387-A00E-444B-BB7B-85B6440FACEE}" type="slidenum">
              <a:rPr lang="en-US"/>
              <a:pPr/>
              <a:t>25</a:t>
            </a:fld>
            <a:endParaRPr lang="en-US"/>
          </a:p>
        </p:txBody>
      </p:sp>
      <p:sp>
        <p:nvSpPr>
          <p:cNvPr id="256002" name="Rectangle 2"/>
          <p:cNvSpPr>
            <a:spLocks noGrp="1" noRot="1" noChangeAspect="1" noChangeArrowheads="1" noTextEdit="1"/>
          </p:cNvSpPr>
          <p:nvPr>
            <p:ph type="sldImg"/>
          </p:nvPr>
        </p:nvSpPr>
        <p:spPr>
          <a:xfrm>
            <a:off x="987425" y="852488"/>
            <a:ext cx="4957763" cy="3717925"/>
          </a:xfrm>
          <a:ln/>
        </p:spPr>
      </p:sp>
      <p:sp>
        <p:nvSpPr>
          <p:cNvPr id="256003" name="Rectangle 3"/>
          <p:cNvSpPr>
            <a:spLocks noGrp="1" noChangeArrowheads="1"/>
          </p:cNvSpPr>
          <p:nvPr>
            <p:ph type="body" idx="1"/>
          </p:nvPr>
        </p:nvSpPr>
        <p:spPr>
          <a:xfrm>
            <a:off x="155575" y="5035550"/>
            <a:ext cx="6699250" cy="2736850"/>
          </a:xfrm>
        </p:spPr>
        <p:txBody>
          <a:bodyPr/>
          <a:lstStyle/>
          <a:p>
            <a:pPr marL="762000" lvl="1" indent="-304800"/>
            <a:endParaRPr lang="en-US">
              <a:cs typeface="Times New Roman" pitchFamily="18" charset="0"/>
            </a:endParaRPr>
          </a:p>
          <a:p>
            <a:pPr marL="304800" indent="-304800"/>
            <a:r>
              <a:rPr lang="en-US">
                <a:cs typeface="Times New Roman" pitchFamily="18" charset="0"/>
              </a:rPr>
              <a:t>	Based on this setting, we have the following table.  We can calculate the probability of y=i, and probability of response rate greater than p0 (Bi) given Y.  Comparing Bi to a threshold value pT (to give us </a:t>
            </a:r>
            <a:r>
              <a:rPr lang="en-US" b="1" i="1">
                <a:cs typeface="Times New Roman" pitchFamily="18" charset="0"/>
              </a:rPr>
              <a:t>I</a:t>
            </a:r>
            <a:r>
              <a:rPr lang="en-US">
                <a:cs typeface="Times New Roman" pitchFamily="18" charset="0"/>
              </a:rPr>
              <a:t>) basically tells us if the treatment is promising at current data and given Y. </a:t>
            </a:r>
          </a:p>
          <a:p>
            <a:pPr marL="304800" indent="-304800"/>
            <a:r>
              <a:rPr lang="en-US">
                <a:cs typeface="Times New Roman" pitchFamily="18" charset="0"/>
              </a:rPr>
              <a:t>		If we sum </a:t>
            </a:r>
            <a:r>
              <a:rPr lang="en-US" b="1" i="1">
                <a:cs typeface="Times New Roman" pitchFamily="18" charset="0"/>
              </a:rPr>
              <a:t>I</a:t>
            </a:r>
            <a:r>
              <a:rPr lang="en-US">
                <a:cs typeface="Times New Roman" pitchFamily="18" charset="0"/>
              </a:rPr>
              <a:t> over all possible Y’s, we obtain the predictive probability of seeing a promising result at the end of the trial based on current data.   </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871F31-2F84-4B2F-9AEF-E999157748B7}" type="slidenum">
              <a:rPr lang="en-US"/>
              <a:pPr/>
              <a:t>26</a:t>
            </a:fld>
            <a:endParaRPr lang="en-US"/>
          </a:p>
        </p:txBody>
      </p:sp>
      <p:sp>
        <p:nvSpPr>
          <p:cNvPr id="258050" name="Rectangle 2"/>
          <p:cNvSpPr>
            <a:spLocks noGrp="1" noRot="1" noChangeAspect="1" noChangeArrowheads="1" noTextEdit="1"/>
          </p:cNvSpPr>
          <p:nvPr>
            <p:ph type="sldImg"/>
          </p:nvPr>
        </p:nvSpPr>
        <p:spPr>
          <a:xfrm>
            <a:off x="987425" y="852488"/>
            <a:ext cx="4957763" cy="3717925"/>
          </a:xfrm>
          <a:ln/>
        </p:spPr>
      </p:sp>
      <p:sp>
        <p:nvSpPr>
          <p:cNvPr id="258051" name="Rectangle 3"/>
          <p:cNvSpPr>
            <a:spLocks noGrp="1" noChangeArrowheads="1"/>
          </p:cNvSpPr>
          <p:nvPr>
            <p:ph type="body" idx="1"/>
          </p:nvPr>
        </p:nvSpPr>
        <p:spPr>
          <a:xfrm>
            <a:off x="233363" y="5113338"/>
            <a:ext cx="6543675" cy="3098800"/>
          </a:xfrm>
        </p:spPr>
        <p:txBody>
          <a:bodyPr/>
          <a:lstStyle/>
          <a:p>
            <a:pPr marL="304800" indent="-304800"/>
            <a:r>
              <a:rPr lang="en-US">
                <a:cs typeface="Times New Roman" pitchFamily="18" charset="0"/>
              </a:rPr>
              <a:t>The decision rule is: </a:t>
            </a:r>
          </a:p>
          <a:p>
            <a:pPr marL="304800" indent="-304800"/>
            <a:r>
              <a:rPr lang="en-US">
                <a:cs typeface="Times New Roman" pitchFamily="18" charset="0"/>
              </a:rPr>
              <a:t>	at the end of each stage of the trial,</a:t>
            </a:r>
          </a:p>
          <a:p>
            <a:pPr marL="304800" indent="-304800"/>
            <a:r>
              <a:rPr lang="en-US">
                <a:cs typeface="Times New Roman" pitchFamily="18" charset="0"/>
              </a:rPr>
              <a:t>	If this quantity is less than a small number pL, which means it is unlikely the response rate will be larger than p0, we may as well stop the trial at this point and reject the alternative hypothesis</a:t>
            </a:r>
          </a:p>
          <a:p>
            <a:pPr marL="304800" indent="-304800"/>
            <a:r>
              <a:rPr lang="en-US">
                <a:cs typeface="Times New Roman" pitchFamily="18" charset="0"/>
              </a:rPr>
              <a:t>	Otherwise,  Continue to the next stage until Nmax</a:t>
            </a:r>
          </a:p>
          <a:p>
            <a:pPr marL="304800" indent="-304800"/>
            <a:r>
              <a:rPr lang="en-US">
                <a:cs typeface="Times New Roman" pitchFamily="18" charset="0"/>
              </a:rPr>
              <a:t>So,   based on this setting,</a:t>
            </a:r>
          </a:p>
          <a:p>
            <a:pPr marL="304800" indent="-304800"/>
            <a:r>
              <a:rPr lang="en-US">
                <a:solidFill>
                  <a:srgbClr val="FF0000"/>
                </a:solidFill>
                <a:cs typeface="Times New Roman" pitchFamily="18" charset="0"/>
              </a:rPr>
              <a:t>	Given p0, prior, n, Nmax, pL, pT:</a:t>
            </a:r>
            <a:endParaRPr lang="en-US">
              <a:cs typeface="Times New Roman" pitchFamily="18" charset="0"/>
            </a:endParaRPr>
          </a:p>
          <a:p>
            <a:pPr marL="304800" indent="-304800"/>
            <a:r>
              <a:rPr lang="en-US">
                <a:solidFill>
                  <a:srgbClr val="FF0000"/>
                </a:solidFill>
                <a:cs typeface="Times New Roman" pitchFamily="18" charset="0"/>
              </a:rPr>
              <a:t>	(1) Stopping boundary can be determined.</a:t>
            </a:r>
            <a:endParaRPr lang="en-US">
              <a:cs typeface="Times New Roman" pitchFamily="18" charset="0"/>
            </a:endParaRPr>
          </a:p>
          <a:p>
            <a:pPr marL="304800" indent="-304800"/>
            <a:r>
              <a:rPr lang="en-US">
                <a:solidFill>
                  <a:srgbClr val="FF0000"/>
                </a:solidFill>
                <a:cs typeface="Times New Roman" pitchFamily="18" charset="0"/>
              </a:rPr>
              <a:t>	(2) Type I and Type II errors can be calculated.</a:t>
            </a:r>
            <a:endParaRPr lang="en-US">
              <a:cs typeface="Times New Roman" pitchFamily="18" charset="0"/>
            </a:endParaRPr>
          </a:p>
          <a:p>
            <a:pPr marL="304800" indent="-304800"/>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4779610-EBC7-42B2-B441-38CECF1B74C3}" type="slidenum">
              <a:rPr lang="en-US"/>
              <a:pPr/>
              <a:t>27</a:t>
            </a:fld>
            <a:endParaRPr lang="en-US"/>
          </a:p>
        </p:txBody>
      </p:sp>
      <p:sp>
        <p:nvSpPr>
          <p:cNvPr id="260098"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77" tIns="46589" rIns="93177" bIns="46589" anchor="b"/>
          <a:lstStyle/>
          <a:p>
            <a:pPr algn="r" defTabSz="931863" eaLnBrk="0" hangingPunct="0"/>
            <a:fld id="{1C4A72C8-321D-4004-86CC-91A51E52C45E}" type="slidenum">
              <a:rPr lang="en-US" sz="1200">
                <a:latin typeface="Times New Roman" pitchFamily="18" charset="0"/>
              </a:rPr>
              <a:pPr algn="r" defTabSz="931863" eaLnBrk="0" hangingPunct="0"/>
              <a:t>27</a:t>
            </a:fld>
            <a:endParaRPr lang="en-US" sz="1200">
              <a:latin typeface="Times New Roman" pitchFamily="18" charset="0"/>
            </a:endParaRPr>
          </a:p>
        </p:txBody>
      </p:sp>
      <p:sp>
        <p:nvSpPr>
          <p:cNvPr id="260099" name="Rectangle 2"/>
          <p:cNvSpPr>
            <a:spLocks noGrp="1" noRot="1" noChangeAspect="1" noChangeArrowheads="1" noTextEdit="1"/>
          </p:cNvSpPr>
          <p:nvPr>
            <p:ph type="sldImg"/>
          </p:nvPr>
        </p:nvSpPr>
        <p:spPr>
          <a:xfrm>
            <a:off x="987425" y="852488"/>
            <a:ext cx="4957763" cy="3717925"/>
          </a:xfrm>
          <a:ln/>
        </p:spPr>
      </p:sp>
      <p:sp>
        <p:nvSpPr>
          <p:cNvPr id="260100" name="Rectangle 3"/>
          <p:cNvSpPr>
            <a:spLocks noGrp="1" noChangeArrowheads="1"/>
          </p:cNvSpPr>
          <p:nvPr>
            <p:ph type="body" idx="1"/>
          </p:nvPr>
        </p:nvSpPr>
        <p:spPr>
          <a:xfrm>
            <a:off x="233363" y="5113338"/>
            <a:ext cx="6543675" cy="1058862"/>
          </a:xfrm>
        </p:spPr>
        <p:txBody>
          <a:bodyPr lIns="93177" tIns="46589" rIns="93177" bIns="46589"/>
          <a:lstStyle/>
          <a:p>
            <a:endParaRPr lang="en-US">
              <a:cs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CB1D048-EF43-411F-8016-FC91DAD025FD}" type="slidenum">
              <a:rPr lang="en-US"/>
              <a:pPr/>
              <a:t>28</a:t>
            </a:fld>
            <a:endParaRPr lang="en-US"/>
          </a:p>
        </p:txBody>
      </p:sp>
      <p:sp>
        <p:nvSpPr>
          <p:cNvPr id="262146"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77" tIns="46589" rIns="93177" bIns="46589" anchor="b"/>
          <a:lstStyle/>
          <a:p>
            <a:pPr algn="r" defTabSz="931863" eaLnBrk="0" hangingPunct="0"/>
            <a:fld id="{A62E90B5-88A4-4B05-BF19-56799A80F18A}" type="slidenum">
              <a:rPr lang="en-US" sz="1200">
                <a:latin typeface="Times New Roman" pitchFamily="18" charset="0"/>
              </a:rPr>
              <a:pPr algn="r" defTabSz="931863" eaLnBrk="0" hangingPunct="0"/>
              <a:t>28</a:t>
            </a:fld>
            <a:endParaRPr lang="en-US" sz="1200">
              <a:latin typeface="Times New Roman" pitchFamily="18" charset="0"/>
            </a:endParaRPr>
          </a:p>
        </p:txBody>
      </p:sp>
      <p:sp>
        <p:nvSpPr>
          <p:cNvPr id="262147" name="Rectangle 1026"/>
          <p:cNvSpPr>
            <a:spLocks noGrp="1" noRot="1" noChangeAspect="1" noChangeArrowheads="1" noTextEdit="1"/>
          </p:cNvSpPr>
          <p:nvPr>
            <p:ph type="sldImg"/>
          </p:nvPr>
        </p:nvSpPr>
        <p:spPr>
          <a:xfrm>
            <a:off x="987425" y="852488"/>
            <a:ext cx="4957763" cy="3717925"/>
          </a:xfrm>
          <a:ln/>
        </p:spPr>
      </p:sp>
      <p:sp>
        <p:nvSpPr>
          <p:cNvPr id="262148" name="Rectangle 1027"/>
          <p:cNvSpPr>
            <a:spLocks noGrp="1" noChangeArrowheads="1"/>
          </p:cNvSpPr>
          <p:nvPr>
            <p:ph type="body" idx="1"/>
          </p:nvPr>
        </p:nvSpPr>
        <p:spPr>
          <a:xfrm>
            <a:off x="233363" y="5113338"/>
            <a:ext cx="6543675" cy="982662"/>
          </a:xfrm>
        </p:spPr>
        <p:txBody>
          <a:bodyPr lIns="93177" tIns="46589" rIns="93177" bIns="46589"/>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751C5A0-5D61-4943-A7DD-63003F34D87B}" type="slidenum">
              <a:rPr lang="en-US"/>
              <a:pPr/>
              <a:t>30</a:t>
            </a:fld>
            <a:endParaRPr lang="en-US"/>
          </a:p>
        </p:txBody>
      </p:sp>
      <p:sp>
        <p:nvSpPr>
          <p:cNvPr id="265218"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72" tIns="46587" rIns="93172" bIns="46587" anchor="b"/>
          <a:lstStyle/>
          <a:p>
            <a:pPr algn="r" defTabSz="931863" eaLnBrk="0" hangingPunct="0"/>
            <a:fld id="{D4971567-9C2B-435C-BF8E-E1EC3A1F0806}" type="slidenum">
              <a:rPr lang="en-US" sz="1200">
                <a:latin typeface="Times New Roman" pitchFamily="18" charset="0"/>
              </a:rPr>
              <a:pPr algn="r" defTabSz="931863" eaLnBrk="0" hangingPunct="0"/>
              <a:t>30</a:t>
            </a:fld>
            <a:endParaRPr lang="en-US" sz="1200">
              <a:latin typeface="Times New Roman" pitchFamily="18" charset="0"/>
            </a:endParaRPr>
          </a:p>
        </p:txBody>
      </p:sp>
      <p:sp>
        <p:nvSpPr>
          <p:cNvPr id="265219" name="Rectangle 2"/>
          <p:cNvSpPr>
            <a:spLocks noGrp="1" noRot="1" noChangeAspect="1" noChangeArrowheads="1" noTextEdit="1"/>
          </p:cNvSpPr>
          <p:nvPr>
            <p:ph type="sldImg"/>
          </p:nvPr>
        </p:nvSpPr>
        <p:spPr>
          <a:xfrm>
            <a:off x="987425" y="852488"/>
            <a:ext cx="4957763" cy="3717925"/>
          </a:xfrm>
          <a:ln/>
        </p:spPr>
      </p:sp>
      <p:sp>
        <p:nvSpPr>
          <p:cNvPr id="265220" name="Rectangle 3"/>
          <p:cNvSpPr>
            <a:spLocks noGrp="1" noChangeArrowheads="1"/>
          </p:cNvSpPr>
          <p:nvPr>
            <p:ph type="body" idx="1"/>
          </p:nvPr>
        </p:nvSpPr>
        <p:spPr>
          <a:xfrm>
            <a:off x="233363" y="5113338"/>
            <a:ext cx="6543675" cy="1820862"/>
          </a:xfrm>
        </p:spPr>
        <p:txBody>
          <a:bodyPr lIns="93172" tIns="46587" rIns="93172" bIns="46587"/>
          <a:lstStyle/>
          <a:p>
            <a:r>
              <a:rPr lang="en-US">
                <a:solidFill>
                  <a:srgbClr val="FF0000"/>
                </a:solidFill>
                <a:cs typeface="Times New Roman" pitchFamily="18" charset="0"/>
              </a:rPr>
              <a:t> </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8DF1B55-B65F-4CE5-8D94-AE80E6436934}" type="slidenum">
              <a:rPr lang="en-US"/>
              <a:pPr/>
              <a:t>31</a:t>
            </a:fld>
            <a:endParaRPr lang="en-US"/>
          </a:p>
        </p:txBody>
      </p:sp>
      <p:sp>
        <p:nvSpPr>
          <p:cNvPr id="267266"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77" tIns="46589" rIns="93177" bIns="46589" anchor="b"/>
          <a:lstStyle/>
          <a:p>
            <a:pPr algn="r" defTabSz="931863" eaLnBrk="0" hangingPunct="0"/>
            <a:fld id="{B44B59FE-07DB-42FE-BFA8-DF182DE0FE77}" type="slidenum">
              <a:rPr lang="en-US" sz="1200">
                <a:latin typeface="Times New Roman" pitchFamily="18" charset="0"/>
              </a:rPr>
              <a:pPr algn="r" defTabSz="931863" eaLnBrk="0" hangingPunct="0"/>
              <a:t>31</a:t>
            </a:fld>
            <a:endParaRPr lang="en-US" sz="1200">
              <a:latin typeface="Times New Roman" pitchFamily="18" charset="0"/>
            </a:endParaRPr>
          </a:p>
        </p:txBody>
      </p:sp>
      <p:sp>
        <p:nvSpPr>
          <p:cNvPr id="267267" name="Rectangle 2"/>
          <p:cNvSpPr>
            <a:spLocks noGrp="1" noRot="1" noChangeAspect="1" noChangeArrowheads="1" noTextEdit="1"/>
          </p:cNvSpPr>
          <p:nvPr>
            <p:ph type="sldImg"/>
          </p:nvPr>
        </p:nvSpPr>
        <p:spPr>
          <a:xfrm>
            <a:off x="987425" y="852488"/>
            <a:ext cx="4957763" cy="3717925"/>
          </a:xfrm>
          <a:ln/>
        </p:spPr>
      </p:sp>
      <p:sp>
        <p:nvSpPr>
          <p:cNvPr id="267268" name="Rectangle 3"/>
          <p:cNvSpPr>
            <a:spLocks noGrp="1" noChangeArrowheads="1"/>
          </p:cNvSpPr>
          <p:nvPr>
            <p:ph type="body" idx="1"/>
          </p:nvPr>
        </p:nvSpPr>
        <p:spPr>
          <a:xfrm>
            <a:off x="233363" y="5113338"/>
            <a:ext cx="6543675" cy="1820862"/>
          </a:xfrm>
        </p:spPr>
        <p:txBody>
          <a:bodyPr lIns="93177" tIns="46589" rIns="93177" bIns="46589"/>
          <a:lstStyle/>
          <a:p>
            <a:r>
              <a:rPr lang="en-US">
                <a:solidFill>
                  <a:srgbClr val="FF0000"/>
                </a:solidFill>
                <a:cs typeface="Times New Roman" pitchFamily="18" charset="0"/>
              </a:rPr>
              <a:t> </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693561-2AB5-4F2E-995C-694BCF6550CD}" type="slidenum">
              <a:rPr lang="en-US"/>
              <a:pPr/>
              <a:t>54</a:t>
            </a:fld>
            <a:endParaRPr lang="en-US"/>
          </a:p>
        </p:txBody>
      </p:sp>
      <p:sp>
        <p:nvSpPr>
          <p:cNvPr id="291842" name="Rectangle 2"/>
          <p:cNvSpPr>
            <a:spLocks noGrp="1" noRot="1" noChangeAspect="1" noChangeArrowheads="1" noTextEdit="1"/>
          </p:cNvSpPr>
          <p:nvPr>
            <p:ph type="sldImg"/>
          </p:nvPr>
        </p:nvSpPr>
        <p:spPr>
          <a:xfrm>
            <a:off x="987425" y="852488"/>
            <a:ext cx="4957763" cy="3717925"/>
          </a:xfrm>
          <a:ln/>
        </p:spPr>
      </p:sp>
      <p:sp>
        <p:nvSpPr>
          <p:cNvPr id="291843" name="Rectangle 3"/>
          <p:cNvSpPr>
            <a:spLocks noGrp="1" noChangeArrowheads="1"/>
          </p:cNvSpPr>
          <p:nvPr>
            <p:ph type="body" idx="1"/>
          </p:nvPr>
        </p:nvSpPr>
        <p:spPr>
          <a:xfrm>
            <a:off x="466725" y="5113338"/>
            <a:ext cx="6251575" cy="3717925"/>
          </a:xfrm>
        </p:spPr>
        <p:txBody>
          <a:bodyPr/>
          <a:lstStyle/>
          <a:p>
            <a:pPr marL="304800" indent="-304800"/>
            <a:r>
              <a:rPr lang="en-US">
                <a:cs typeface="Times New Roman" pitchFamily="18" charset="0"/>
              </a:rPr>
              <a:t>Predictive probability method provides an excellent alternative for </a:t>
            </a:r>
          </a:p>
          <a:p>
            <a:pPr marL="304800" indent="-304800"/>
            <a:r>
              <a:rPr lang="en-US">
                <a:cs typeface="Times New Roman" pitchFamily="18" charset="0"/>
              </a:rPr>
              <a:t>	designing and monitoring multi-stage Phase II trials. The design is </a:t>
            </a:r>
          </a:p>
          <a:p>
            <a:pPr marL="304800" indent="-304800"/>
            <a:r>
              <a:rPr lang="en-US">
                <a:cs typeface="Times New Roman" pitchFamily="18" charset="0"/>
              </a:rPr>
              <a:t>	efficient and flexible.</a:t>
            </a:r>
          </a:p>
          <a:p>
            <a:pPr marL="304800" indent="-304800"/>
            <a:endParaRPr lang="en-US">
              <a:cs typeface="Times New Roman" pitchFamily="18" charset="0"/>
            </a:endParaRPr>
          </a:p>
          <a:p>
            <a:pPr marL="304800" indent="-304800"/>
            <a:r>
              <a:rPr lang="en-US">
                <a:cs typeface="Times New Roman" pitchFamily="18" charset="0"/>
              </a:rPr>
              <a:t>   	a.  Type I and type II error rates can be controlled by choosing 	appropriate pL and pT.</a:t>
            </a:r>
          </a:p>
          <a:p>
            <a:pPr marL="304800" indent="-304800"/>
            <a:r>
              <a:rPr lang="en-US">
                <a:cs typeface="Times New Roman" pitchFamily="18" charset="0"/>
              </a:rPr>
              <a:t>	b.  Under H0, PP design yields a higher PET(p0), and smaller</a:t>
            </a:r>
          </a:p>
          <a:p>
            <a:pPr marL="304800" indent="-304800"/>
            <a:r>
              <a:rPr lang="en-US">
                <a:cs typeface="Times New Roman" pitchFamily="18" charset="0"/>
              </a:rPr>
              <a:t>		E(N|p0) than Simon’s optimal 2-stage design. </a:t>
            </a:r>
          </a:p>
          <a:p>
            <a:pPr marL="304800" indent="-304800"/>
            <a:r>
              <a:rPr lang="en-US">
                <a:cs typeface="Times New Roman" pitchFamily="18" charset="0"/>
              </a:rPr>
              <a:t>	c.  PP method produces flexible monitoring schedule with robust </a:t>
            </a:r>
          </a:p>
          <a:p>
            <a:pPr marL="304800" indent="-304800"/>
            <a:r>
              <a:rPr lang="en-US">
                <a:cs typeface="Times New Roman" pitchFamily="18" charset="0"/>
              </a:rPr>
              <a:t>		operating characteristics across a wide range of stages and </a:t>
            </a:r>
          </a:p>
          <a:p>
            <a:pPr marL="304800" indent="-304800"/>
            <a:r>
              <a:rPr lang="en-US">
                <a:cs typeface="Times New Roman" pitchFamily="18" charset="0"/>
              </a:rPr>
              <a:t>		cohort sizes.</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3297AA-3599-4001-BEB1-3143219DDCA5}" type="slidenum">
              <a:rPr lang="en-US"/>
              <a:pPr/>
              <a:t>55</a:t>
            </a:fld>
            <a:endParaRPr lang="en-US"/>
          </a:p>
        </p:txBody>
      </p:sp>
      <p:sp>
        <p:nvSpPr>
          <p:cNvPr id="295938" name="Rectangle 2"/>
          <p:cNvSpPr>
            <a:spLocks noGrp="1" noRot="1" noChangeAspect="1" noChangeArrowheads="1" noTextEdit="1"/>
          </p:cNvSpPr>
          <p:nvPr>
            <p:ph type="sldImg"/>
          </p:nvPr>
        </p:nvSpPr>
        <p:spPr>
          <a:xfrm>
            <a:off x="987425" y="852488"/>
            <a:ext cx="4957763" cy="3717925"/>
          </a:xfrm>
          <a:ln/>
        </p:spPr>
      </p:sp>
      <p:sp>
        <p:nvSpPr>
          <p:cNvPr id="295939" name="Rectangle 3"/>
          <p:cNvSpPr>
            <a:spLocks noGrp="1" noChangeArrowheads="1"/>
          </p:cNvSpPr>
          <p:nvPr>
            <p:ph type="body" idx="1"/>
          </p:nvPr>
        </p:nvSpPr>
        <p:spPr>
          <a:xfrm>
            <a:off x="233363" y="5113338"/>
            <a:ext cx="6543675" cy="4183062"/>
          </a:xfrm>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ADE859C-4B22-4407-954C-1418A538B0B0}" type="slidenum">
              <a:rPr lang="en-US" smtClean="0"/>
              <a:pPr>
                <a:defRPr/>
              </a:pPr>
              <a:t>61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49948F-7DB3-4695-82A7-B20B1AD529B3}" type="slidenum">
              <a:rPr lang="en-US"/>
              <a:pPr/>
              <a:t>6</a:t>
            </a:fld>
            <a:endParaRPr lang="en-US"/>
          </a:p>
        </p:txBody>
      </p:sp>
      <p:sp>
        <p:nvSpPr>
          <p:cNvPr id="229378" name="Rectangle 2"/>
          <p:cNvSpPr>
            <a:spLocks noGrp="1" noRot="1" noChangeAspect="1" noChangeArrowheads="1" noTextEdit="1"/>
          </p:cNvSpPr>
          <p:nvPr>
            <p:ph type="sldImg"/>
          </p:nvPr>
        </p:nvSpPr>
        <p:spPr>
          <a:xfrm>
            <a:off x="1181100" y="696913"/>
            <a:ext cx="4648200" cy="3486150"/>
          </a:xfrm>
          <a:ln/>
        </p:spPr>
      </p:sp>
      <p:sp>
        <p:nvSpPr>
          <p:cNvPr id="229379" name="Rectangle 3"/>
          <p:cNvSpPr>
            <a:spLocks noGrp="1" noChangeArrowheads="1"/>
          </p:cNvSpPr>
          <p:nvPr>
            <p:ph type="body" idx="1"/>
          </p:nvPr>
        </p:nvSpPr>
        <p:spPr>
          <a:xfrm>
            <a:off x="935038" y="4416425"/>
            <a:ext cx="5140325" cy="4183063"/>
          </a:xfrm>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E8B52C-4004-434B-9FCF-18C113780168}" type="slidenum">
              <a:rPr lang="en-US"/>
              <a:pPr/>
              <a:t>66</a:t>
            </a:fld>
            <a:endParaRPr lang="en-US"/>
          </a:p>
        </p:txBody>
      </p:sp>
      <p:sp>
        <p:nvSpPr>
          <p:cNvPr id="948226" name="Rectangle 2"/>
          <p:cNvSpPr>
            <a:spLocks noGrp="1" noRot="1" noChangeAspect="1" noChangeArrowheads="1" noTextEdit="1"/>
          </p:cNvSpPr>
          <p:nvPr>
            <p:ph type="sldImg"/>
          </p:nvPr>
        </p:nvSpPr>
        <p:spPr>
          <a:ln/>
        </p:spPr>
      </p:sp>
      <p:sp>
        <p:nvSpPr>
          <p:cNvPr id="948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E0CDB3-AAEF-4356-8E8F-7B95116DB91F}" type="slidenum">
              <a:rPr lang="en-US"/>
              <a:pPr/>
              <a:t>7</a:t>
            </a:fld>
            <a:endParaRPr lang="en-US"/>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7761C1-EDC8-4928-835D-3CA3A9441C8C}" type="slidenum">
              <a:rPr lang="en-US"/>
              <a:pPr/>
              <a:t>8</a:t>
            </a:fld>
            <a:endParaRPr lang="en-US"/>
          </a:p>
        </p:txBody>
      </p:sp>
      <p:sp>
        <p:nvSpPr>
          <p:cNvPr id="541698" name="Rectangle 2"/>
          <p:cNvSpPr>
            <a:spLocks noGrp="1" noRot="1" noChangeAspect="1" noChangeArrowheads="1" noTextEdit="1"/>
          </p:cNvSpPr>
          <p:nvPr>
            <p:ph type="sldImg"/>
          </p:nvPr>
        </p:nvSpPr>
        <p:spPr>
          <a:ln/>
        </p:spPr>
      </p:sp>
      <p:sp>
        <p:nvSpPr>
          <p:cNvPr id="541699"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172894-0585-4229-B050-479AECF41170}" type="slidenum">
              <a:rPr lang="en-US"/>
              <a:pPr/>
              <a:t>16</a:t>
            </a:fld>
            <a:endParaRPr lang="en-US"/>
          </a:p>
        </p:txBody>
      </p:sp>
      <p:sp>
        <p:nvSpPr>
          <p:cNvPr id="225282" name="Rectangle 2"/>
          <p:cNvSpPr>
            <a:spLocks noGrp="1" noRot="1" noChangeAspect="1" noChangeArrowheads="1" noTextEdit="1"/>
          </p:cNvSpPr>
          <p:nvPr>
            <p:ph type="sldImg"/>
          </p:nvPr>
        </p:nvSpPr>
        <p:spPr>
          <a:xfrm>
            <a:off x="987425" y="852488"/>
            <a:ext cx="4957763" cy="3717925"/>
          </a:xfrm>
          <a:ln/>
        </p:spPr>
      </p:sp>
      <p:sp>
        <p:nvSpPr>
          <p:cNvPr id="225283" name="Rectangle 3"/>
          <p:cNvSpPr>
            <a:spLocks noGrp="1" noChangeArrowheads="1"/>
          </p:cNvSpPr>
          <p:nvPr>
            <p:ph type="body" idx="1"/>
          </p:nvPr>
        </p:nvSpPr>
        <p:spPr>
          <a:xfrm>
            <a:off x="233363" y="5113338"/>
            <a:ext cx="6543675" cy="2090737"/>
          </a:xfrm>
        </p:spPr>
        <p:txBody>
          <a:bodyPr/>
          <a:lstStyle/>
          <a:p>
            <a:pPr marL="304800" indent="-304800">
              <a:buFontTx/>
              <a:buAutoNum type="arabicPeriod" startAt="3"/>
            </a:pPr>
            <a:r>
              <a:rPr lang="en-US">
                <a:cs typeface="Times New Roman" pitchFamily="18" charset="0"/>
              </a:rPr>
              <a:t>In phase II cancer clinical trials, one of the focuses is on testing if a new treatment regimen has a promising response rate that warrants further investigation. </a:t>
            </a:r>
          </a:p>
          <a:p>
            <a:pPr marL="304800" indent="-304800"/>
            <a:r>
              <a:rPr lang="en-US">
                <a:cs typeface="Times New Roman" pitchFamily="18" charset="0"/>
              </a:rPr>
              <a:t>	In this single arm hypothesis testing setting, </a:t>
            </a:r>
            <a:r>
              <a:rPr lang="en-US" i="1">
                <a:cs typeface="Times New Roman" pitchFamily="18" charset="0"/>
              </a:rPr>
              <a:t>p0</a:t>
            </a:r>
            <a:r>
              <a:rPr lang="en-US">
                <a:cs typeface="Times New Roman" pitchFamily="18" charset="0"/>
              </a:rPr>
              <a:t> is an uninteresting response rate and </a:t>
            </a:r>
            <a:r>
              <a:rPr lang="en-US" i="1">
                <a:cs typeface="Times New Roman" pitchFamily="18" charset="0"/>
              </a:rPr>
              <a:t>p1</a:t>
            </a:r>
            <a:r>
              <a:rPr lang="en-US">
                <a:cs typeface="Times New Roman" pitchFamily="18" charset="0"/>
              </a:rPr>
              <a:t> is a desired target response rate.  </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CACF01-A19E-4AE6-B5FA-54D39ADDA828}" type="slidenum">
              <a:rPr lang="en-US"/>
              <a:pPr/>
              <a:t>20</a:t>
            </a:fld>
            <a:endParaRPr lang="en-US"/>
          </a:p>
        </p:txBody>
      </p:sp>
      <p:sp>
        <p:nvSpPr>
          <p:cNvPr id="245762" name="Rectangle 2"/>
          <p:cNvSpPr>
            <a:spLocks noGrp="1" noRot="1" noChangeAspect="1" noChangeArrowheads="1" noTextEdit="1"/>
          </p:cNvSpPr>
          <p:nvPr>
            <p:ph type="sldImg"/>
          </p:nvPr>
        </p:nvSpPr>
        <p:spPr>
          <a:xfrm>
            <a:off x="987425" y="852488"/>
            <a:ext cx="4957763" cy="3717925"/>
          </a:xfrm>
          <a:ln/>
        </p:spPr>
      </p:sp>
      <p:sp>
        <p:nvSpPr>
          <p:cNvPr id="245763" name="Rectangle 3"/>
          <p:cNvSpPr>
            <a:spLocks noGrp="1" noChangeArrowheads="1"/>
          </p:cNvSpPr>
          <p:nvPr>
            <p:ph type="body" idx="1"/>
          </p:nvPr>
        </p:nvSpPr>
        <p:spPr>
          <a:xfrm>
            <a:off x="233363" y="5113338"/>
            <a:ext cx="6543675" cy="2865437"/>
          </a:xfrm>
        </p:spPr>
        <p:txBody>
          <a:bodyPr/>
          <a:lstStyle/>
          <a:p>
            <a:pPr marL="304800" indent="-304800"/>
            <a:r>
              <a:rPr lang="en-US">
                <a:cs typeface="Times New Roman" pitchFamily="18" charset="0"/>
              </a:rPr>
              <a:t>	Simon’s Solution:</a:t>
            </a:r>
          </a:p>
          <a:p>
            <a:pPr marL="304800" indent="-304800"/>
            <a:r>
              <a:rPr lang="en-US">
                <a:cs typeface="Times New Roman" pitchFamily="18" charset="0"/>
              </a:rPr>
              <a:t>		Simon’s 2-stage designs have </a:t>
            </a:r>
            <a:r>
              <a:rPr lang="en-US" i="1">
                <a:cs typeface="Times New Roman" pitchFamily="18" charset="0"/>
              </a:rPr>
              <a:t>n1</a:t>
            </a:r>
            <a:r>
              <a:rPr lang="en-US">
                <a:cs typeface="Times New Roman" pitchFamily="18" charset="0"/>
              </a:rPr>
              <a:t> patients tested first.  </a:t>
            </a:r>
          </a:p>
          <a:p>
            <a:pPr marL="304800" indent="-304800"/>
            <a:r>
              <a:rPr lang="en-US">
                <a:cs typeface="Times New Roman" pitchFamily="18" charset="0"/>
              </a:rPr>
              <a:t>		If </a:t>
            </a:r>
            <a:r>
              <a:rPr lang="en-US" i="1">
                <a:cs typeface="Times New Roman" pitchFamily="18" charset="0"/>
              </a:rPr>
              <a:t>r1</a:t>
            </a:r>
            <a:r>
              <a:rPr lang="en-US">
                <a:cs typeface="Times New Roman" pitchFamily="18" charset="0"/>
              </a:rPr>
              <a:t> or less responses are seen, the treatment will be abandoned.   </a:t>
            </a:r>
          </a:p>
          <a:p>
            <a:pPr marL="304800" indent="-304800"/>
            <a:r>
              <a:rPr lang="en-US">
                <a:cs typeface="Times New Roman" pitchFamily="18" charset="0"/>
              </a:rPr>
              <a:t>	Otherwise, the trial will continue to the second stage.  If </a:t>
            </a:r>
            <a:r>
              <a:rPr lang="en-US"/>
              <a:t>r or less responses,  reject </a:t>
            </a:r>
            <a:r>
              <a:rPr lang="en-US">
                <a:cs typeface="Times New Roman" pitchFamily="18" charset="0"/>
                <a:sym typeface="Symbol" pitchFamily="18" charset="2"/>
              </a:rPr>
              <a:t>H</a:t>
            </a:r>
            <a:r>
              <a:rPr lang="en-US" baseline="-30000">
                <a:cs typeface="Times New Roman" pitchFamily="18" charset="0"/>
                <a:sym typeface="Symbol" pitchFamily="18" charset="2"/>
              </a:rPr>
              <a:t>1</a:t>
            </a:r>
            <a:r>
              <a:rPr lang="en-US">
                <a:cs typeface="Times New Roman" pitchFamily="18" charset="0"/>
                <a:sym typeface="Symbol" pitchFamily="18" charset="2"/>
              </a:rPr>
              <a:t>.  Otherwise, the treatment is considered as being promising and warrants further investigation.</a:t>
            </a:r>
          </a:p>
          <a:p>
            <a:pPr marL="304800" indent="-304800"/>
            <a:r>
              <a:rPr lang="en-US">
                <a:cs typeface="Times New Roman" pitchFamily="18" charset="0"/>
                <a:sym typeface="Symbol" pitchFamily="18" charset="2"/>
              </a:rPr>
              <a:t> </a:t>
            </a:r>
            <a:endParaRPr lang="en-US">
              <a:cs typeface="Times New Roman" pitchFamily="18" charset="0"/>
            </a:endParaRPr>
          </a:p>
          <a:p>
            <a:pPr marL="304800" indent="-304800"/>
            <a:r>
              <a:rPr lang="en-US">
                <a:cs typeface="Times New Roman" pitchFamily="18" charset="0"/>
              </a:rPr>
              <a:t>		The design is optimal when the expected sample size under null hypothesis is the smallest among all designs that satisfy the constraint of type I and type II errors.</a:t>
            </a:r>
          </a:p>
          <a:p>
            <a:pPr marL="304800" indent="-304800"/>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CCC69BC-2A36-44E7-8C18-6A4E5843BBD0}" type="slidenum">
              <a:rPr lang="en-US"/>
              <a:pPr/>
              <a:t>21</a:t>
            </a:fld>
            <a:endParaRPr lang="en-US"/>
          </a:p>
        </p:txBody>
      </p:sp>
      <p:sp>
        <p:nvSpPr>
          <p:cNvPr id="247810"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77" tIns="46589" rIns="93177" bIns="46589" anchor="b"/>
          <a:lstStyle/>
          <a:p>
            <a:pPr algn="r" defTabSz="931863" eaLnBrk="0" hangingPunct="0"/>
            <a:fld id="{B3DFCEB2-C4B0-405F-9DE3-4DDE67BF6E61}" type="slidenum">
              <a:rPr lang="en-US" sz="1200">
                <a:latin typeface="Times New Roman" pitchFamily="18" charset="0"/>
              </a:rPr>
              <a:pPr algn="r" defTabSz="931863" eaLnBrk="0" hangingPunct="0"/>
              <a:t>21</a:t>
            </a:fld>
            <a:endParaRPr lang="en-US" sz="1200">
              <a:latin typeface="Times New Roman" pitchFamily="18" charset="0"/>
            </a:endParaRPr>
          </a:p>
        </p:txBody>
      </p:sp>
      <p:sp>
        <p:nvSpPr>
          <p:cNvPr id="247811" name="Rectangle 2"/>
          <p:cNvSpPr>
            <a:spLocks noGrp="1" noRot="1" noChangeAspect="1" noChangeArrowheads="1" noTextEdit="1"/>
          </p:cNvSpPr>
          <p:nvPr>
            <p:ph type="sldImg"/>
          </p:nvPr>
        </p:nvSpPr>
        <p:spPr>
          <a:xfrm>
            <a:off x="987425" y="852488"/>
            <a:ext cx="4957763" cy="3717925"/>
          </a:xfrm>
          <a:ln/>
        </p:spPr>
      </p:sp>
      <p:sp>
        <p:nvSpPr>
          <p:cNvPr id="247812" name="Rectangle 3"/>
          <p:cNvSpPr>
            <a:spLocks noGrp="1" noChangeArrowheads="1"/>
          </p:cNvSpPr>
          <p:nvPr>
            <p:ph type="body" idx="1"/>
          </p:nvPr>
        </p:nvSpPr>
        <p:spPr>
          <a:xfrm>
            <a:off x="233363" y="5113338"/>
            <a:ext cx="6543675" cy="3098800"/>
          </a:xfrm>
        </p:spPr>
        <p:txBody>
          <a:bodyPr lIns="93177" tIns="46589" rIns="93177" bIns="46589"/>
          <a:lstStyle/>
          <a:p>
            <a:endParaRPr lang="en-US">
              <a:cs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DBC8BBE-47F9-4BA4-A086-26F718078362}" type="slidenum">
              <a:rPr lang="en-US"/>
              <a:pPr/>
              <a:t>22</a:t>
            </a:fld>
            <a:endParaRPr lang="en-US"/>
          </a:p>
        </p:txBody>
      </p:sp>
      <p:sp>
        <p:nvSpPr>
          <p:cNvPr id="249858"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77" tIns="46589" rIns="93177" bIns="46589" anchor="b"/>
          <a:lstStyle/>
          <a:p>
            <a:pPr algn="r" defTabSz="931863" eaLnBrk="0" hangingPunct="0"/>
            <a:fld id="{790DE9A0-6EC2-4204-BC5C-A9D62B1FA477}" type="slidenum">
              <a:rPr lang="en-US" sz="1200">
                <a:latin typeface="Times New Roman" pitchFamily="18" charset="0"/>
              </a:rPr>
              <a:pPr algn="r" defTabSz="931863" eaLnBrk="0" hangingPunct="0"/>
              <a:t>22</a:t>
            </a:fld>
            <a:endParaRPr lang="en-US" sz="1200">
              <a:latin typeface="Times New Roman" pitchFamily="18" charset="0"/>
            </a:endParaRPr>
          </a:p>
        </p:txBody>
      </p:sp>
      <p:sp>
        <p:nvSpPr>
          <p:cNvPr id="249859" name="Rectangle 2"/>
          <p:cNvSpPr>
            <a:spLocks noGrp="1" noRot="1" noChangeAspect="1" noChangeArrowheads="1" noTextEdit="1"/>
          </p:cNvSpPr>
          <p:nvPr>
            <p:ph type="sldImg"/>
          </p:nvPr>
        </p:nvSpPr>
        <p:spPr>
          <a:xfrm>
            <a:off x="987425" y="852488"/>
            <a:ext cx="4957763" cy="3717925"/>
          </a:xfrm>
          <a:ln/>
        </p:spPr>
      </p:sp>
      <p:sp>
        <p:nvSpPr>
          <p:cNvPr id="249860" name="Rectangle 3"/>
          <p:cNvSpPr>
            <a:spLocks noGrp="1" noChangeArrowheads="1"/>
          </p:cNvSpPr>
          <p:nvPr>
            <p:ph type="body" idx="1"/>
          </p:nvPr>
        </p:nvSpPr>
        <p:spPr>
          <a:xfrm>
            <a:off x="233363" y="5113338"/>
            <a:ext cx="6543675" cy="601662"/>
          </a:xfrm>
        </p:spPr>
        <p:txBody>
          <a:bodyPr lIns="93177" tIns="46589" rIns="93177" bIns="46589"/>
          <a:lstStyle/>
          <a:p>
            <a:r>
              <a:rPr lang="en-US"/>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9B8954-2D61-45D5-B6E6-7EA9898FF970}" type="slidenum">
              <a:rPr lang="en-US"/>
              <a:pPr/>
              <a:t>23</a:t>
            </a:fld>
            <a:endParaRPr lang="en-US"/>
          </a:p>
        </p:txBody>
      </p:sp>
      <p:sp>
        <p:nvSpPr>
          <p:cNvPr id="251906" name="Rectangle 2"/>
          <p:cNvSpPr>
            <a:spLocks noGrp="1" noRot="1" noChangeAspect="1" noChangeArrowheads="1" noTextEdit="1"/>
          </p:cNvSpPr>
          <p:nvPr>
            <p:ph type="sldImg"/>
          </p:nvPr>
        </p:nvSpPr>
        <p:spPr>
          <a:xfrm>
            <a:off x="987425" y="852488"/>
            <a:ext cx="4957763" cy="3717925"/>
          </a:xfrm>
          <a:ln/>
        </p:spPr>
      </p:sp>
      <p:sp>
        <p:nvSpPr>
          <p:cNvPr id="251907" name="Rectangle 3"/>
          <p:cNvSpPr>
            <a:spLocks noGrp="1" noChangeArrowheads="1"/>
          </p:cNvSpPr>
          <p:nvPr>
            <p:ph type="body" idx="1"/>
          </p:nvPr>
        </p:nvSpPr>
        <p:spPr>
          <a:xfrm>
            <a:off x="233363" y="5113338"/>
            <a:ext cx="6543675" cy="2633662"/>
          </a:xfrm>
        </p:spPr>
        <p:txBody>
          <a:bodyPr/>
          <a:lstStyle/>
          <a:p>
            <a:pPr marL="304800" indent="-304800"/>
            <a:r>
              <a:rPr lang="en-US">
                <a:cs typeface="Times New Roman" pitchFamily="18" charset="0"/>
              </a:rPr>
              <a:t>	In Bayesian approach, we can assume a prior distribution of response rate to be a beta distribution. </a:t>
            </a:r>
          </a:p>
          <a:p>
            <a:pPr marL="304800" indent="-304800"/>
            <a:r>
              <a:rPr lang="en-US">
                <a:cs typeface="Times New Roman" pitchFamily="18" charset="0"/>
              </a:rPr>
              <a:t>		We enroll n patients, if number of responses follows a binomial distribution, we have the likelihood function.</a:t>
            </a:r>
          </a:p>
          <a:p>
            <a:pPr marL="304800" indent="-304800"/>
            <a:r>
              <a:rPr lang="en-US">
                <a:cs typeface="Times New Roman" pitchFamily="18" charset="0"/>
              </a:rPr>
              <a:t>		From the prior and likelihood function, we get the posterior distribution for response rate.  It is a beta distribution again.</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4034" name="Group 2"/>
          <p:cNvGrpSpPr>
            <a:grpSpLocks/>
          </p:cNvGrpSpPr>
          <p:nvPr/>
        </p:nvGrpSpPr>
        <p:grpSpPr bwMode="auto">
          <a:xfrm>
            <a:off x="0" y="0"/>
            <a:ext cx="9144000" cy="6858000"/>
            <a:chOff x="0" y="0"/>
            <a:chExt cx="5760" cy="4320"/>
          </a:xfrm>
        </p:grpSpPr>
        <p:grpSp>
          <p:nvGrpSpPr>
            <p:cNvPr id="44035" name="Group 3"/>
            <p:cNvGrpSpPr>
              <a:grpSpLocks/>
            </p:cNvGrpSpPr>
            <p:nvPr/>
          </p:nvGrpSpPr>
          <p:grpSpPr bwMode="auto">
            <a:xfrm>
              <a:off x="0" y="0"/>
              <a:ext cx="5760" cy="4320"/>
              <a:chOff x="0" y="0"/>
              <a:chExt cx="5760" cy="4320"/>
            </a:xfrm>
          </p:grpSpPr>
          <p:sp>
            <p:nvSpPr>
              <p:cNvPr id="44036"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endParaRPr lang="en-US"/>
              </a:p>
            </p:txBody>
          </p:sp>
          <p:grpSp>
            <p:nvGrpSpPr>
              <p:cNvPr id="44037" name="Group 5"/>
              <p:cNvGrpSpPr>
                <a:grpSpLocks/>
              </p:cNvGrpSpPr>
              <p:nvPr userDrawn="1"/>
            </p:nvGrpSpPr>
            <p:grpSpPr bwMode="auto">
              <a:xfrm>
                <a:off x="0" y="0"/>
                <a:ext cx="5760" cy="4320"/>
                <a:chOff x="0" y="0"/>
                <a:chExt cx="5760" cy="4320"/>
              </a:xfrm>
            </p:grpSpPr>
            <p:sp>
              <p:nvSpPr>
                <p:cNvPr id="4403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403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404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404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404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404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404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404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404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404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404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404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405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405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405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405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405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405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405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405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405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405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406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406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406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406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406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406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406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406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406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406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407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407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407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407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407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407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407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407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407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407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408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408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408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408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408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408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408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408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408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grpSp>
          <p:sp>
            <p:nvSpPr>
              <p:cNvPr id="44089"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endParaRPr lang="en-US"/>
              </a:p>
            </p:txBody>
          </p:sp>
        </p:grpSp>
        <p:grpSp>
          <p:nvGrpSpPr>
            <p:cNvPr id="44090" name="Group 58"/>
            <p:cNvGrpSpPr>
              <a:grpSpLocks/>
            </p:cNvGrpSpPr>
            <p:nvPr userDrawn="1"/>
          </p:nvGrpSpPr>
          <p:grpSpPr bwMode="auto">
            <a:xfrm>
              <a:off x="3" y="559"/>
              <a:ext cx="4192" cy="1796"/>
              <a:chOff x="3" y="559"/>
              <a:chExt cx="4192" cy="1796"/>
            </a:xfrm>
          </p:grpSpPr>
          <p:sp>
            <p:nvSpPr>
              <p:cNvPr id="44091"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endParaRPr lang="en-US"/>
              </a:p>
            </p:txBody>
          </p:sp>
          <p:sp>
            <p:nvSpPr>
              <p:cNvPr id="44092"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endParaRPr lang="en-US"/>
              </a:p>
            </p:txBody>
          </p:sp>
          <p:sp>
            <p:nvSpPr>
              <p:cNvPr id="44093"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endParaRPr lang="en-US"/>
              </a:p>
            </p:txBody>
          </p:sp>
          <p:sp>
            <p:nvSpPr>
              <p:cNvPr id="44094"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n-US"/>
              </a:p>
            </p:txBody>
          </p:sp>
        </p:grpSp>
        <p:grpSp>
          <p:nvGrpSpPr>
            <p:cNvPr id="44095" name="Group 63"/>
            <p:cNvGrpSpPr>
              <a:grpSpLocks/>
            </p:cNvGrpSpPr>
            <p:nvPr userDrawn="1"/>
          </p:nvGrpSpPr>
          <p:grpSpPr bwMode="auto">
            <a:xfrm>
              <a:off x="1480" y="1952"/>
              <a:ext cx="3808" cy="1812"/>
              <a:chOff x="1480" y="1952"/>
              <a:chExt cx="3808" cy="1812"/>
            </a:xfrm>
          </p:grpSpPr>
          <p:sp>
            <p:nvSpPr>
              <p:cNvPr id="44096"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endParaRPr lang="en-US"/>
              </a:p>
            </p:txBody>
          </p:sp>
          <p:sp>
            <p:nvSpPr>
              <p:cNvPr id="44097"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endParaRPr lang="en-US"/>
              </a:p>
            </p:txBody>
          </p:sp>
          <p:sp>
            <p:nvSpPr>
              <p:cNvPr id="44098" name="Arc 66"/>
              <p:cNvSpPr>
                <a:spLocks/>
              </p:cNvSpPr>
              <p:nvPr/>
            </p:nvSpPr>
            <p:spPr bwMode="ltGray">
              <a:xfrm rot="5400000">
                <a:off x="5097" y="3346"/>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n-US"/>
              </a:p>
            </p:txBody>
          </p:sp>
        </p:grpSp>
      </p:grpSp>
      <p:sp>
        <p:nvSpPr>
          <p:cNvPr id="44099" name="Rectangle 67"/>
          <p:cNvSpPr>
            <a:spLocks noGrp="1" noChangeArrowheads="1"/>
          </p:cNvSpPr>
          <p:nvPr>
            <p:ph type="ctrTitle"/>
          </p:nvPr>
        </p:nvSpPr>
        <p:spPr>
          <a:xfrm>
            <a:off x="990600" y="1676400"/>
            <a:ext cx="7772400" cy="914400"/>
          </a:xfrm>
        </p:spPr>
        <p:txBody>
          <a:bodyPr/>
          <a:lstStyle>
            <a:lvl1pPr>
              <a:defRPr/>
            </a:lvl1pPr>
          </a:lstStyle>
          <a:p>
            <a:r>
              <a:rPr lang="en-US"/>
              <a:t>Click to edit Master title style</a:t>
            </a:r>
          </a:p>
        </p:txBody>
      </p:sp>
      <p:sp>
        <p:nvSpPr>
          <p:cNvPr id="44100"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en-US"/>
              <a:t>Click to edit Master subtitle style</a:t>
            </a:r>
          </a:p>
        </p:txBody>
      </p:sp>
      <p:sp>
        <p:nvSpPr>
          <p:cNvPr id="44101" name="Rectangle 69"/>
          <p:cNvSpPr>
            <a:spLocks noGrp="1" noChangeArrowheads="1"/>
          </p:cNvSpPr>
          <p:nvPr>
            <p:ph type="dt" sz="quarter" idx="2"/>
          </p:nvPr>
        </p:nvSpPr>
        <p:spPr>
          <a:xfrm>
            <a:off x="685800" y="6248400"/>
            <a:ext cx="1905000" cy="457200"/>
          </a:xfrm>
        </p:spPr>
        <p:txBody>
          <a:bodyPr/>
          <a:lstStyle>
            <a:lvl1pPr>
              <a:defRPr/>
            </a:lvl1pPr>
          </a:lstStyle>
          <a:p>
            <a:endParaRPr lang="en-US"/>
          </a:p>
        </p:txBody>
      </p:sp>
      <p:sp>
        <p:nvSpPr>
          <p:cNvPr id="44102" name="Rectangle 70"/>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44103" name="Rectangle 71"/>
          <p:cNvSpPr>
            <a:spLocks noGrp="1" noChangeArrowheads="1"/>
          </p:cNvSpPr>
          <p:nvPr>
            <p:ph type="sldNum" sz="quarter" idx="4"/>
          </p:nvPr>
        </p:nvSpPr>
        <p:spPr>
          <a:xfrm>
            <a:off x="6553200" y="6248400"/>
            <a:ext cx="1905000" cy="457200"/>
          </a:xfrm>
        </p:spPr>
        <p:txBody>
          <a:bodyPr/>
          <a:lstStyle>
            <a:lvl1pPr>
              <a:defRPr/>
            </a:lvl1pPr>
          </a:lstStyle>
          <a:p>
            <a:fld id="{09C93F02-B063-4289-9D90-B14ED092C25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r>
              <a:rPr lang="en-US"/>
              <a:t>Page </a:t>
            </a:r>
            <a:fld id="{BCCE4E81-9ABB-42F8-9B46-D991138BC3B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0"/>
            <a:ext cx="2057400" cy="6781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0"/>
            <a:ext cx="6019800" cy="6781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r>
              <a:rPr lang="en-US"/>
              <a:t>Page </a:t>
            </a:r>
            <a:fld id="{A2CB6A3A-F61C-4893-8D4F-876EE4E23A4A}"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219200"/>
            <a:ext cx="8077200" cy="5562600"/>
          </a:xfrm>
        </p:spPr>
        <p:txBody>
          <a:bodyPr/>
          <a:lstStyle/>
          <a:p>
            <a:endParaRPr lang="en-US"/>
          </a:p>
        </p:txBody>
      </p:sp>
      <p:sp>
        <p:nvSpPr>
          <p:cNvPr id="4" name="Date Placeholder 3"/>
          <p:cNvSpPr>
            <a:spLocks noGrp="1"/>
          </p:cNvSpPr>
          <p:nvPr>
            <p:ph type="dt" sz="half" idx="10"/>
          </p:nvPr>
        </p:nvSpPr>
        <p:spPr>
          <a:xfrm>
            <a:off x="685800" y="6553200"/>
            <a:ext cx="1905000" cy="152400"/>
          </a:xfrm>
        </p:spPr>
        <p:txBody>
          <a:bodyPr/>
          <a:lstStyle>
            <a:lvl1pPr>
              <a:defRPr/>
            </a:lvl1pPr>
          </a:lstStyle>
          <a:p>
            <a:endParaRPr lang="en-US"/>
          </a:p>
        </p:txBody>
      </p:sp>
      <p:sp>
        <p:nvSpPr>
          <p:cNvPr id="5" name="Footer Placeholder 4"/>
          <p:cNvSpPr>
            <a:spLocks noGrp="1"/>
          </p:cNvSpPr>
          <p:nvPr>
            <p:ph type="ftr" sz="quarter" idx="11"/>
          </p:nvPr>
        </p:nvSpPr>
        <p:spPr>
          <a:xfrm>
            <a:off x="3124200" y="6553200"/>
            <a:ext cx="2895600" cy="1524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477000"/>
            <a:ext cx="1905000" cy="228600"/>
          </a:xfrm>
        </p:spPr>
        <p:txBody>
          <a:bodyPr/>
          <a:lstStyle>
            <a:lvl1pPr>
              <a:defRPr/>
            </a:lvl1pPr>
          </a:lstStyle>
          <a:p>
            <a:r>
              <a:rPr lang="en-US"/>
              <a:t>Page </a:t>
            </a:r>
            <a:fld id="{0F717AA5-7A03-4916-A7B0-C067795D3D3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3400" y="0"/>
            <a:ext cx="8229600" cy="6781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553200"/>
            <a:ext cx="1905000" cy="152400"/>
          </a:xfrm>
        </p:spPr>
        <p:txBody>
          <a:bodyPr/>
          <a:lstStyle>
            <a:lvl1pPr>
              <a:defRPr/>
            </a:lvl1pPr>
          </a:lstStyle>
          <a:p>
            <a:endParaRPr lang="en-US"/>
          </a:p>
        </p:txBody>
      </p:sp>
      <p:sp>
        <p:nvSpPr>
          <p:cNvPr id="4" name="Footer Placeholder 3"/>
          <p:cNvSpPr>
            <a:spLocks noGrp="1"/>
          </p:cNvSpPr>
          <p:nvPr>
            <p:ph type="ftr" sz="quarter" idx="11"/>
          </p:nvPr>
        </p:nvSpPr>
        <p:spPr>
          <a:xfrm>
            <a:off x="3124200" y="6553200"/>
            <a:ext cx="2895600" cy="1524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477000"/>
            <a:ext cx="1905000" cy="228600"/>
          </a:xfrm>
        </p:spPr>
        <p:txBody>
          <a:bodyPr/>
          <a:lstStyle>
            <a:lvl1pPr>
              <a:defRPr/>
            </a:lvl1pPr>
          </a:lstStyle>
          <a:p>
            <a:r>
              <a:rPr lang="en-US"/>
              <a:t>Page </a:t>
            </a:r>
            <a:fld id="{B5D2A714-BC61-41E6-ADF8-0EC5A023B54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r>
              <a:rPr lang="en-US"/>
              <a:t>Page </a:t>
            </a:r>
            <a:fld id="{7D113141-9838-4852-8D07-02DEF4EA30C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r>
              <a:rPr lang="en-US"/>
              <a:t>Page </a:t>
            </a:r>
            <a:fld id="{29B675D9-0A8F-4ECA-AA7C-144174BD9BC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19200"/>
            <a:ext cx="39624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219200"/>
            <a:ext cx="39624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r>
              <a:rPr lang="en-US"/>
              <a:t>Page </a:t>
            </a:r>
            <a:fld id="{C868F770-2AC3-40DB-AFA0-93B7C1DB476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r>
              <a:rPr lang="en-US"/>
              <a:t>Page </a:t>
            </a:r>
            <a:fld id="{126E94A9-35DC-4AC9-820E-4E68D07EB23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r>
              <a:rPr lang="en-US"/>
              <a:t>Page </a:t>
            </a:r>
            <a:fld id="{6D6944F0-273A-4AC6-A233-54ACC55088E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r>
              <a:rPr lang="en-US"/>
              <a:t>Page </a:t>
            </a:r>
            <a:fld id="{43860492-B4CC-420D-9BE1-5C0F4AE1953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r>
              <a:rPr lang="en-US"/>
              <a:t>Page </a:t>
            </a:r>
            <a:fld id="{EEFFB886-C5A3-46BD-A676-36F2A820176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r>
              <a:rPr lang="en-US"/>
              <a:t>Page </a:t>
            </a:r>
            <a:fld id="{A99CCECB-F4F1-4141-BC4F-C9CE56FC351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3011" name="Group 1027"/>
          <p:cNvGrpSpPr>
            <a:grpSpLocks/>
          </p:cNvGrpSpPr>
          <p:nvPr/>
        </p:nvGrpSpPr>
        <p:grpSpPr bwMode="auto">
          <a:xfrm>
            <a:off x="0" y="0"/>
            <a:ext cx="9144000" cy="6858000"/>
            <a:chOff x="0" y="0"/>
            <a:chExt cx="5760" cy="4320"/>
          </a:xfrm>
        </p:grpSpPr>
        <p:grpSp>
          <p:nvGrpSpPr>
            <p:cNvPr id="43012" name="Group 1028"/>
            <p:cNvGrpSpPr>
              <a:grpSpLocks/>
            </p:cNvGrpSpPr>
            <p:nvPr/>
          </p:nvGrpSpPr>
          <p:grpSpPr bwMode="auto">
            <a:xfrm>
              <a:off x="0" y="192"/>
              <a:ext cx="5760" cy="4032"/>
              <a:chOff x="0" y="192"/>
              <a:chExt cx="5760" cy="4032"/>
            </a:xfrm>
          </p:grpSpPr>
          <p:sp>
            <p:nvSpPr>
              <p:cNvPr id="43013" name="Line 1029"/>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3014" name="Line 1030"/>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3015" name="Line 1031"/>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3016" name="Line 1032"/>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3017" name="Line 1033"/>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3018" name="Line 1034"/>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3019" name="Line 1035"/>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3020" name="Line 1036"/>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3021" name="Line 1037"/>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3022" name="Line 1038"/>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3023" name="Line 1039"/>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3024" name="Line 1040"/>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3025" name="Line 1041"/>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3026" name="Line 1042"/>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3027" name="Line 1043"/>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3028" name="Line 1044"/>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3029" name="Line 1045"/>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3030" name="Line 1046"/>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3031" name="Line 1047"/>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3032" name="Line 1048"/>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3033" name="Line 1049"/>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3034" name="Line 1050"/>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grpSp>
        <p:grpSp>
          <p:nvGrpSpPr>
            <p:cNvPr id="43035" name="Group 1051"/>
            <p:cNvGrpSpPr>
              <a:grpSpLocks/>
            </p:cNvGrpSpPr>
            <p:nvPr/>
          </p:nvGrpSpPr>
          <p:grpSpPr bwMode="auto">
            <a:xfrm>
              <a:off x="192" y="0"/>
              <a:ext cx="5376" cy="4320"/>
              <a:chOff x="192" y="0"/>
              <a:chExt cx="5376" cy="4320"/>
            </a:xfrm>
          </p:grpSpPr>
          <p:sp>
            <p:nvSpPr>
              <p:cNvPr id="43036" name="Line 1052"/>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3037" name="Line 1053"/>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3038" name="Line 1054"/>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3039" name="Line 1055"/>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3040" name="Line 1056"/>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3041" name="Line 1057"/>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3042" name="Line 1058"/>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3043" name="Line 1059"/>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3044" name="Line 1060"/>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3045" name="Line 1061"/>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3046" name="Line 1062"/>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3047" name="Line 1063"/>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3048" name="Line 1064"/>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3049" name="Line 1065"/>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3050" name="Line 1066"/>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3051" name="Line 1067"/>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3052" name="Line 1068"/>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3053" name="Line 1069"/>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3054" name="Line 1070"/>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3055" name="Line 1071"/>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3056" name="Line 1072"/>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3057" name="Line 1073"/>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3058" name="Line 1074"/>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3059" name="Line 1075"/>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3060" name="Line 1076"/>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3061" name="Line 1077"/>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3062" name="Line 1078"/>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3063" name="Line 1079"/>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3064" name="Line 1080"/>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grpSp>
      </p:grpSp>
      <p:sp>
        <p:nvSpPr>
          <p:cNvPr id="43065" name="Rectangle 1081" descr="60%"/>
          <p:cNvSpPr>
            <a:spLocks noChangeArrowheads="1"/>
          </p:cNvSpPr>
          <p:nvPr/>
        </p:nvSpPr>
        <p:spPr bwMode="ltGray">
          <a:xfrm>
            <a:off x="3352800" y="0"/>
            <a:ext cx="5791200" cy="152400"/>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en-US"/>
          </a:p>
        </p:txBody>
      </p:sp>
      <p:sp>
        <p:nvSpPr>
          <p:cNvPr id="43066" name="Line 1082"/>
          <p:cNvSpPr>
            <a:spLocks noChangeShapeType="1"/>
          </p:cNvSpPr>
          <p:nvPr/>
        </p:nvSpPr>
        <p:spPr bwMode="ltGray">
          <a:xfrm>
            <a:off x="8839200" y="0"/>
            <a:ext cx="0" cy="2362200"/>
          </a:xfrm>
          <a:prstGeom prst="line">
            <a:avLst/>
          </a:prstGeom>
          <a:noFill/>
          <a:ln w="9525">
            <a:solidFill>
              <a:schemeClr val="hlink"/>
            </a:solidFill>
            <a:round/>
            <a:headEnd/>
            <a:tailEnd/>
          </a:ln>
          <a:effectLst/>
        </p:spPr>
        <p:txBody>
          <a:bodyPr wrap="none" anchor="ctr"/>
          <a:lstStyle/>
          <a:p>
            <a:endParaRPr lang="en-US"/>
          </a:p>
        </p:txBody>
      </p:sp>
      <p:grpSp>
        <p:nvGrpSpPr>
          <p:cNvPr id="43067" name="Group 1083"/>
          <p:cNvGrpSpPr>
            <a:grpSpLocks/>
          </p:cNvGrpSpPr>
          <p:nvPr/>
        </p:nvGrpSpPr>
        <p:grpSpPr bwMode="auto">
          <a:xfrm>
            <a:off x="419100" y="1133475"/>
            <a:ext cx="1784350" cy="2324100"/>
            <a:chOff x="96" y="916"/>
            <a:chExt cx="2208" cy="2876"/>
          </a:xfrm>
        </p:grpSpPr>
        <p:sp>
          <p:nvSpPr>
            <p:cNvPr id="43068" name="Line 1084"/>
            <p:cNvSpPr>
              <a:spLocks noChangeShapeType="1"/>
            </p:cNvSpPr>
            <p:nvPr/>
          </p:nvSpPr>
          <p:spPr bwMode="ltGray">
            <a:xfrm flipH="1">
              <a:off x="96" y="1037"/>
              <a:ext cx="2208" cy="0"/>
            </a:xfrm>
            <a:prstGeom prst="line">
              <a:avLst/>
            </a:prstGeom>
            <a:noFill/>
            <a:ln w="9525">
              <a:solidFill>
                <a:schemeClr val="hlink"/>
              </a:solidFill>
              <a:round/>
              <a:headEnd/>
              <a:tailEnd/>
            </a:ln>
            <a:effectLst/>
          </p:spPr>
          <p:txBody>
            <a:bodyPr wrap="none" anchor="ctr"/>
            <a:lstStyle/>
            <a:p>
              <a:endParaRPr lang="en-US"/>
            </a:p>
          </p:txBody>
        </p:sp>
        <p:sp>
          <p:nvSpPr>
            <p:cNvPr id="43069" name="Line 1085"/>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endParaRPr lang="en-US"/>
            </a:p>
          </p:txBody>
        </p:sp>
        <p:sp>
          <p:nvSpPr>
            <p:cNvPr id="43070" name="Arc 1086"/>
            <p:cNvSpPr>
              <a:spLocks/>
            </p:cNvSpPr>
            <p:nvPr/>
          </p:nvSpPr>
          <p:spPr bwMode="ltGray">
            <a:xfrm flipH="1">
              <a:off x="217" y="916"/>
              <a:ext cx="239" cy="239"/>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n-US"/>
            </a:p>
          </p:txBody>
        </p:sp>
      </p:grpSp>
      <p:sp>
        <p:nvSpPr>
          <p:cNvPr id="43071" name="Rectangle 1087"/>
          <p:cNvSpPr>
            <a:spLocks noGrp="1" noChangeArrowheads="1"/>
          </p:cNvSpPr>
          <p:nvPr>
            <p:ph type="title"/>
          </p:nvPr>
        </p:nvSpPr>
        <p:spPr bwMode="auto">
          <a:xfrm>
            <a:off x="533400" y="0"/>
            <a:ext cx="8229600" cy="838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3072" name="Rectangle 1088" descr="Rectangle: Click to edit Master text styles&#10;Second level&#10;Third level&#10;Fourth level&#10;Fifth level"/>
          <p:cNvSpPr>
            <a:spLocks noGrp="1" noChangeArrowheads="1"/>
          </p:cNvSpPr>
          <p:nvPr>
            <p:ph type="body" idx="1"/>
          </p:nvPr>
        </p:nvSpPr>
        <p:spPr bwMode="auto">
          <a:xfrm>
            <a:off x="685800" y="1219200"/>
            <a:ext cx="8077200" cy="556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073" name="Rectangle 1089"/>
          <p:cNvSpPr>
            <a:spLocks noGrp="1" noChangeArrowheads="1"/>
          </p:cNvSpPr>
          <p:nvPr>
            <p:ph type="dt" sz="half" idx="2"/>
          </p:nvPr>
        </p:nvSpPr>
        <p:spPr bwMode="auto">
          <a:xfrm>
            <a:off x="685800" y="6553200"/>
            <a:ext cx="1905000" cy="152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endParaRPr lang="en-US"/>
          </a:p>
        </p:txBody>
      </p:sp>
      <p:sp>
        <p:nvSpPr>
          <p:cNvPr id="43074" name="Rectangle 1090"/>
          <p:cNvSpPr>
            <a:spLocks noGrp="1" noChangeArrowheads="1"/>
          </p:cNvSpPr>
          <p:nvPr>
            <p:ph type="ftr" sz="quarter" idx="3"/>
          </p:nvPr>
        </p:nvSpPr>
        <p:spPr bwMode="auto">
          <a:xfrm>
            <a:off x="3124200" y="6553200"/>
            <a:ext cx="2895600" cy="152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US"/>
          </a:p>
        </p:txBody>
      </p:sp>
      <p:sp>
        <p:nvSpPr>
          <p:cNvPr id="43075" name="Rectangle 1091"/>
          <p:cNvSpPr>
            <a:spLocks noGrp="1" noChangeArrowheads="1"/>
          </p:cNvSpPr>
          <p:nvPr>
            <p:ph type="sldNum" sz="quarter" idx="4"/>
          </p:nvPr>
        </p:nvSpPr>
        <p:spPr bwMode="auto">
          <a:xfrm>
            <a:off x="6553200" y="6477000"/>
            <a:ext cx="19050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r>
              <a:rPr lang="en-US"/>
              <a:t>Page </a:t>
            </a:r>
            <a:fld id="{041C3E50-6A03-44E9-9B56-3BE709198B8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7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307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4307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307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307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72" grpId="0" uiExpand="1" build="p" bldLvl="2" autoUpdateAnimBg="0">
        <p:tmplLst>
          <p:tmpl lvl="1">
            <p:tnLst>
              <p:par>
                <p:cTn presetID="1" presetClass="entr" presetSubtype="0" fill="hold" nodeType="clickEffect">
                  <p:stCondLst>
                    <p:cond delay="0"/>
                  </p:stCondLst>
                  <p:childTnLst>
                    <p:set>
                      <p:cBhvr>
                        <p:cTn dur="1" fill="hold">
                          <p:stCondLst>
                            <p:cond delay="499"/>
                          </p:stCondLst>
                        </p:cTn>
                        <p:tgtEl>
                          <p:spTgt spid="43072"/>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499"/>
                          </p:stCondLst>
                        </p:cTn>
                        <p:tgtEl>
                          <p:spTgt spid="43072"/>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499"/>
                          </p:stCondLst>
                        </p:cTn>
                        <p:tgtEl>
                          <p:spTgt spid="43072"/>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499"/>
                          </p:stCondLst>
                        </p:cTn>
                        <p:tgtEl>
                          <p:spTgt spid="43072"/>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499"/>
                          </p:stCondLst>
                        </p:cTn>
                        <p:tgtEl>
                          <p:spTgt spid="43072"/>
                        </p:tgtEl>
                        <p:attrNameLst>
                          <p:attrName>style.visibility</p:attrName>
                        </p:attrNameLst>
                      </p:cBhvr>
                      <p:to>
                        <p:strVal val="visible"/>
                      </p:to>
                    </p:set>
                  </p:childTnLst>
                </p:cTn>
              </p:par>
            </p:tnLst>
          </p:tmpl>
        </p:tmplLst>
      </p:bldP>
    </p:bldLst>
  </p:timing>
  <p:txStyles>
    <p:titleStyle>
      <a:lvl1pPr algn="l" rtl="0" fontAlgn="base">
        <a:spcBef>
          <a:spcPct val="0"/>
        </a:spcBef>
        <a:spcAft>
          <a:spcPct val="0"/>
        </a:spcAft>
        <a:defRPr sz="4000">
          <a:solidFill>
            <a:srgbClr val="CC0000"/>
          </a:solidFill>
          <a:latin typeface="+mj-lt"/>
          <a:ea typeface="+mj-ea"/>
          <a:cs typeface="+mj-cs"/>
        </a:defRPr>
      </a:lvl1pPr>
      <a:lvl2pPr algn="l" rtl="0" fontAlgn="base">
        <a:spcBef>
          <a:spcPct val="0"/>
        </a:spcBef>
        <a:spcAft>
          <a:spcPct val="0"/>
        </a:spcAft>
        <a:defRPr sz="4000">
          <a:solidFill>
            <a:srgbClr val="CC0000"/>
          </a:solidFill>
          <a:latin typeface="Tahoma" pitchFamily="34" charset="0"/>
        </a:defRPr>
      </a:lvl2pPr>
      <a:lvl3pPr algn="l" rtl="0" fontAlgn="base">
        <a:spcBef>
          <a:spcPct val="0"/>
        </a:spcBef>
        <a:spcAft>
          <a:spcPct val="0"/>
        </a:spcAft>
        <a:defRPr sz="4000">
          <a:solidFill>
            <a:srgbClr val="CC0000"/>
          </a:solidFill>
          <a:latin typeface="Tahoma" pitchFamily="34" charset="0"/>
        </a:defRPr>
      </a:lvl3pPr>
      <a:lvl4pPr algn="l" rtl="0" fontAlgn="base">
        <a:spcBef>
          <a:spcPct val="0"/>
        </a:spcBef>
        <a:spcAft>
          <a:spcPct val="0"/>
        </a:spcAft>
        <a:defRPr sz="4000">
          <a:solidFill>
            <a:srgbClr val="CC0000"/>
          </a:solidFill>
          <a:latin typeface="Tahoma" pitchFamily="34" charset="0"/>
        </a:defRPr>
      </a:lvl4pPr>
      <a:lvl5pPr algn="l" rtl="0" fontAlgn="base">
        <a:spcBef>
          <a:spcPct val="0"/>
        </a:spcBef>
        <a:spcAft>
          <a:spcPct val="0"/>
        </a:spcAft>
        <a:defRPr sz="4000">
          <a:solidFill>
            <a:srgbClr val="CC0000"/>
          </a:solidFill>
          <a:latin typeface="Tahoma" pitchFamily="34" charset="0"/>
        </a:defRPr>
      </a:lvl5pPr>
      <a:lvl6pPr marL="457200" algn="l" rtl="0" fontAlgn="base">
        <a:spcBef>
          <a:spcPct val="0"/>
        </a:spcBef>
        <a:spcAft>
          <a:spcPct val="0"/>
        </a:spcAft>
        <a:defRPr sz="4000">
          <a:solidFill>
            <a:srgbClr val="CC0000"/>
          </a:solidFill>
          <a:latin typeface="Tahoma" pitchFamily="34" charset="0"/>
        </a:defRPr>
      </a:lvl6pPr>
      <a:lvl7pPr marL="914400" algn="l" rtl="0" fontAlgn="base">
        <a:spcBef>
          <a:spcPct val="0"/>
        </a:spcBef>
        <a:spcAft>
          <a:spcPct val="0"/>
        </a:spcAft>
        <a:defRPr sz="4000">
          <a:solidFill>
            <a:srgbClr val="CC0000"/>
          </a:solidFill>
          <a:latin typeface="Tahoma" pitchFamily="34" charset="0"/>
        </a:defRPr>
      </a:lvl7pPr>
      <a:lvl8pPr marL="1371600" algn="l" rtl="0" fontAlgn="base">
        <a:spcBef>
          <a:spcPct val="0"/>
        </a:spcBef>
        <a:spcAft>
          <a:spcPct val="0"/>
        </a:spcAft>
        <a:defRPr sz="4000">
          <a:solidFill>
            <a:srgbClr val="CC0000"/>
          </a:solidFill>
          <a:latin typeface="Tahoma" pitchFamily="34" charset="0"/>
        </a:defRPr>
      </a:lvl8pPr>
      <a:lvl9pPr marL="1828800" algn="l" rtl="0" fontAlgn="base">
        <a:spcBef>
          <a:spcPct val="0"/>
        </a:spcBef>
        <a:spcAft>
          <a:spcPct val="0"/>
        </a:spcAft>
        <a:defRPr sz="4000">
          <a:solidFill>
            <a:srgbClr val="CC0000"/>
          </a:solidFill>
          <a:latin typeface="Tahoma" pitchFamily="34" charset="0"/>
        </a:defRPr>
      </a:lvl9pPr>
    </p:titleStyle>
    <p:bodyStyle>
      <a:lvl1pPr marL="342900" indent="-342900" algn="l" rtl="0" fontAlgn="base">
        <a:spcBef>
          <a:spcPct val="20000"/>
        </a:spcBef>
        <a:spcAft>
          <a:spcPct val="0"/>
        </a:spcAft>
        <a:buClr>
          <a:schemeClr val="hlink"/>
        </a:buClr>
        <a:buSzPct val="55000"/>
        <a:buFont typeface="Wingdings" pitchFamily="2" charset="2"/>
        <a:buBlip>
          <a:blip r:embed="rId15"/>
        </a:buBlip>
        <a:defRPr sz="3200">
          <a:solidFill>
            <a:schemeClr val="tx1"/>
          </a:solidFill>
          <a:latin typeface="+mn-lt"/>
          <a:ea typeface="+mn-ea"/>
          <a:cs typeface="+mn-cs"/>
        </a:defRPr>
      </a:lvl1pPr>
      <a:lvl2pPr marL="742950" indent="-285750" algn="l" rtl="0" fontAlgn="base">
        <a:spcBef>
          <a:spcPct val="20000"/>
        </a:spcBef>
        <a:spcAft>
          <a:spcPct val="0"/>
        </a:spcAft>
        <a:buClr>
          <a:srgbClr val="0066FF"/>
        </a:buClr>
        <a:buSzPct val="55000"/>
        <a:buFont typeface="Wingdings" pitchFamily="2" charset="2"/>
        <a:buChar char="Ø"/>
        <a:defRPr sz="2800">
          <a:solidFill>
            <a:srgbClr val="0066FF"/>
          </a:solidFill>
          <a:latin typeface="+mn-lt"/>
        </a:defRPr>
      </a:lvl2pPr>
      <a:lvl3pPr marL="1143000" indent="-228600" algn="l" rtl="0" fontAlgn="base">
        <a:spcBef>
          <a:spcPct val="20000"/>
        </a:spcBef>
        <a:spcAft>
          <a:spcPct val="0"/>
        </a:spcAft>
        <a:buClr>
          <a:srgbClr val="993366"/>
        </a:buClr>
        <a:buSzPct val="95000"/>
        <a:buFont typeface="Wingdings" pitchFamily="2" charset="2"/>
        <a:buChar char="w"/>
        <a:defRPr sz="2400">
          <a:solidFill>
            <a:srgbClr val="993366"/>
          </a:solidFill>
          <a:latin typeface="+mn-lt"/>
        </a:defRPr>
      </a:lvl3pPr>
      <a:lvl4pPr marL="1600200" indent="-228600" algn="l" rtl="0" fontAlgn="base">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4.v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5.v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6.v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0.v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1.v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2.v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3.v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4.v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5.v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6.v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7.v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8.v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9.v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20.vml"/></Relationships>
</file>

<file path=ppt/slides/_rels/slide5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biostatistics.mdanderson.org/SoftwareDownload/"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762000" y="1676400"/>
            <a:ext cx="8001000" cy="914400"/>
          </a:xfrm>
        </p:spPr>
        <p:txBody>
          <a:bodyPr/>
          <a:lstStyle/>
          <a:p>
            <a:r>
              <a:rPr lang="en-US" dirty="0"/>
              <a:t>Topics in Clinical Trials (5</a:t>
            </a:r>
            <a:r>
              <a:rPr lang="en-US" dirty="0" smtClean="0"/>
              <a:t>)  - 2012</a:t>
            </a:r>
            <a:endParaRPr lang="en-US" dirty="0"/>
          </a:p>
        </p:txBody>
      </p:sp>
      <p:sp>
        <p:nvSpPr>
          <p:cNvPr id="5123" name="Rectangle 3" descr="Rectangle: Click to edit Master text styles&#10;Second level&#10;Third level&#10;Fourth level&#10;Fifth level"/>
          <p:cNvSpPr>
            <a:spLocks noGrp="1" noChangeArrowheads="1"/>
          </p:cNvSpPr>
          <p:nvPr>
            <p:ph type="subTitle" idx="1"/>
          </p:nvPr>
        </p:nvSpPr>
        <p:spPr>
          <a:xfrm>
            <a:off x="990600" y="3200400"/>
            <a:ext cx="7162800" cy="1752600"/>
          </a:xfrm>
        </p:spPr>
        <p:txBody>
          <a:bodyPr/>
          <a:lstStyle/>
          <a:p>
            <a:r>
              <a:rPr lang="en-US"/>
              <a:t>J. Jack Lee, Ph.D.</a:t>
            </a:r>
          </a:p>
          <a:p>
            <a:r>
              <a:rPr lang="en-US"/>
              <a:t>Department of Biostatistics</a:t>
            </a:r>
          </a:p>
          <a:p>
            <a:r>
              <a:rPr lang="en-US"/>
              <a:t>University of Texas </a:t>
            </a:r>
          </a:p>
          <a:p>
            <a:r>
              <a:rPr lang="en-US"/>
              <a:t>M. D. Anderson Cancer Center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2"/>
          <p:cNvSpPr>
            <a:spLocks noGrp="1" noChangeArrowheads="1"/>
          </p:cNvSpPr>
          <p:nvPr>
            <p:ph type="title"/>
          </p:nvPr>
        </p:nvSpPr>
        <p:spPr>
          <a:xfrm>
            <a:off x="609600" y="228600"/>
            <a:ext cx="8286750" cy="419100"/>
          </a:xfrm>
        </p:spPr>
        <p:txBody>
          <a:bodyPr/>
          <a:lstStyle/>
          <a:p>
            <a:r>
              <a:rPr lang="en-US" sz="3600"/>
              <a:t>Under H</a:t>
            </a:r>
            <a:r>
              <a:rPr lang="en-US" sz="3600" baseline="-25000"/>
              <a:t>0  </a:t>
            </a:r>
            <a:r>
              <a:rPr lang="en-US" sz="3600"/>
              <a:t>: 14 responses out of 30 pts </a:t>
            </a:r>
          </a:p>
        </p:txBody>
      </p:sp>
      <p:pic>
        <p:nvPicPr>
          <p:cNvPr id="590852" name="Picture 4"/>
          <p:cNvPicPr>
            <a:picLocks noChangeAspect="1" noChangeArrowheads="1"/>
          </p:cNvPicPr>
          <p:nvPr/>
        </p:nvPicPr>
        <p:blipFill>
          <a:blip r:embed="rId2" cstate="print"/>
          <a:srcRect/>
          <a:stretch>
            <a:fillRect/>
          </a:stretch>
        </p:blipFill>
        <p:spPr bwMode="auto">
          <a:xfrm>
            <a:off x="200025" y="966788"/>
            <a:ext cx="4511675" cy="4503737"/>
          </a:xfrm>
          <a:prstGeom prst="rect">
            <a:avLst/>
          </a:prstGeom>
          <a:noFill/>
          <a:ln w="12700">
            <a:noFill/>
            <a:miter lim="800000"/>
            <a:headEnd type="none" w="sm" len="sm"/>
            <a:tailEnd type="none" w="sm" len="sm"/>
          </a:ln>
          <a:effectLst/>
        </p:spPr>
      </p:pic>
      <p:pic>
        <p:nvPicPr>
          <p:cNvPr id="590854" name="Picture 6"/>
          <p:cNvPicPr>
            <a:picLocks noChangeAspect="1" noChangeArrowheads="1"/>
          </p:cNvPicPr>
          <p:nvPr/>
        </p:nvPicPr>
        <p:blipFill>
          <a:blip r:embed="rId3" cstate="print"/>
          <a:srcRect/>
          <a:stretch>
            <a:fillRect/>
          </a:stretch>
        </p:blipFill>
        <p:spPr bwMode="auto">
          <a:xfrm>
            <a:off x="4600575" y="944563"/>
            <a:ext cx="4543425" cy="4537075"/>
          </a:xfrm>
          <a:prstGeom prst="rect">
            <a:avLst/>
          </a:prstGeom>
          <a:noFill/>
          <a:ln w="12700">
            <a:noFill/>
            <a:miter lim="800000"/>
            <a:headEnd type="none" w="sm" len="sm"/>
            <a:tailEnd type="none" w="sm" len="sm"/>
          </a:ln>
          <a:effectLst/>
        </p:spPr>
      </p:pic>
      <p:sp>
        <p:nvSpPr>
          <p:cNvPr id="590855" name="Text Box 7"/>
          <p:cNvSpPr txBox="1">
            <a:spLocks noChangeArrowheads="1"/>
          </p:cNvSpPr>
          <p:nvPr/>
        </p:nvSpPr>
        <p:spPr bwMode="auto">
          <a:xfrm>
            <a:off x="666750" y="5459413"/>
            <a:ext cx="8001000" cy="1384995"/>
          </a:xfrm>
          <a:prstGeom prst="rect">
            <a:avLst/>
          </a:prstGeom>
          <a:noFill/>
          <a:ln w="12700">
            <a:noFill/>
            <a:miter lim="800000"/>
            <a:headEnd type="none" w="sm" len="sm"/>
            <a:tailEnd type="none" w="sm" len="sm"/>
          </a:ln>
          <a:effectLst/>
        </p:spPr>
        <p:txBody>
          <a:bodyPr>
            <a:spAutoFit/>
          </a:bodyPr>
          <a:lstStyle/>
          <a:p>
            <a:r>
              <a:rPr lang="pt-BR" dirty="0"/>
              <a:t># of response     14       15        16        17      18     19</a:t>
            </a:r>
          </a:p>
          <a:p>
            <a:r>
              <a:rPr lang="pt-BR" dirty="0"/>
              <a:t>   prob.  	 0.023   0.011   0.004    0.001       0       0</a:t>
            </a:r>
            <a:r>
              <a:rPr lang="pt-BR" dirty="0">
                <a:solidFill>
                  <a:srgbClr val="990000"/>
                </a:solidFill>
              </a:rPr>
              <a:t>  </a:t>
            </a:r>
          </a:p>
          <a:p>
            <a:endParaRPr lang="pt-BR" sz="1200" dirty="0">
              <a:solidFill>
                <a:srgbClr val="990000"/>
              </a:solidFill>
            </a:endParaRPr>
          </a:p>
          <a:p>
            <a:r>
              <a:rPr lang="pt-BR" dirty="0">
                <a:solidFill>
                  <a:srgbClr val="990000"/>
                </a:solidFill>
              </a:rPr>
              <a:t>P value = </a:t>
            </a:r>
            <a:r>
              <a:rPr lang="pt-BR" dirty="0" smtClean="0">
                <a:solidFill>
                  <a:srgbClr val="990000"/>
                </a:solidFill>
              </a:rPr>
              <a:t>0.040, Two-sided 95% CI: (0.28, 0.66)</a:t>
            </a:r>
            <a:endParaRPr lang="en-US" dirty="0">
              <a:solidFill>
                <a:srgbClr val="990000"/>
              </a:solidFill>
            </a:endParaRPr>
          </a:p>
        </p:txBody>
      </p:sp>
      <p:sp>
        <p:nvSpPr>
          <p:cNvPr id="590857" name="Rectangle 9"/>
          <p:cNvSpPr>
            <a:spLocks noChangeArrowheads="1"/>
          </p:cNvSpPr>
          <p:nvPr/>
        </p:nvSpPr>
        <p:spPr bwMode="auto">
          <a:xfrm>
            <a:off x="6819900" y="3257550"/>
            <a:ext cx="2066925" cy="1638300"/>
          </a:xfrm>
          <a:prstGeom prst="rect">
            <a:avLst/>
          </a:prstGeom>
          <a:solidFill>
            <a:srgbClr val="FF9900">
              <a:alpha val="9000"/>
            </a:srgbClr>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08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08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08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855" grpId="0"/>
      <p:bldP spid="59085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1877" name="Picture 5"/>
          <p:cNvPicPr>
            <a:picLocks noChangeAspect="1" noChangeArrowheads="1"/>
          </p:cNvPicPr>
          <p:nvPr/>
        </p:nvPicPr>
        <p:blipFill>
          <a:blip r:embed="rId2" cstate="print"/>
          <a:srcRect/>
          <a:stretch>
            <a:fillRect/>
          </a:stretch>
        </p:blipFill>
        <p:spPr bwMode="auto">
          <a:xfrm>
            <a:off x="28575" y="2449513"/>
            <a:ext cx="4424363" cy="4418012"/>
          </a:xfrm>
          <a:prstGeom prst="rect">
            <a:avLst/>
          </a:prstGeom>
          <a:noFill/>
          <a:ln w="12700">
            <a:noFill/>
            <a:miter lim="800000"/>
            <a:headEnd type="none" w="sm" len="sm"/>
            <a:tailEnd type="none" w="sm" len="sm"/>
          </a:ln>
          <a:effectLst/>
        </p:spPr>
      </p:pic>
      <p:pic>
        <p:nvPicPr>
          <p:cNvPr id="591876" name="Picture 4"/>
          <p:cNvPicPr>
            <a:picLocks noChangeAspect="1" noChangeArrowheads="1"/>
          </p:cNvPicPr>
          <p:nvPr/>
        </p:nvPicPr>
        <p:blipFill>
          <a:blip r:embed="rId3" cstate="print"/>
          <a:srcRect/>
          <a:stretch>
            <a:fillRect/>
          </a:stretch>
        </p:blipFill>
        <p:spPr bwMode="auto">
          <a:xfrm>
            <a:off x="4486275" y="2382838"/>
            <a:ext cx="4514850" cy="4508500"/>
          </a:xfrm>
          <a:prstGeom prst="rect">
            <a:avLst/>
          </a:prstGeom>
          <a:noFill/>
          <a:ln w="12700">
            <a:noFill/>
            <a:miter lim="800000"/>
            <a:headEnd type="none" w="sm" len="sm"/>
            <a:tailEnd type="none" w="sm" len="sm"/>
          </a:ln>
          <a:effectLst/>
        </p:spPr>
      </p:pic>
      <p:pic>
        <p:nvPicPr>
          <p:cNvPr id="591878" name="Picture 6"/>
          <p:cNvPicPr>
            <a:picLocks noChangeAspect="1" noChangeArrowheads="1"/>
          </p:cNvPicPr>
          <p:nvPr/>
        </p:nvPicPr>
        <p:blipFill>
          <a:blip r:embed="rId4" cstate="print"/>
          <a:srcRect/>
          <a:stretch>
            <a:fillRect/>
          </a:stretch>
        </p:blipFill>
        <p:spPr bwMode="auto">
          <a:xfrm>
            <a:off x="4495800" y="2382839"/>
            <a:ext cx="4505325" cy="4499158"/>
          </a:xfrm>
          <a:prstGeom prst="rect">
            <a:avLst/>
          </a:prstGeom>
          <a:noFill/>
          <a:ln w="12700">
            <a:noFill/>
            <a:miter lim="800000"/>
            <a:headEnd type="none" w="sm" len="sm"/>
            <a:tailEnd type="none" w="sm" len="sm"/>
          </a:ln>
          <a:effectLst/>
        </p:spPr>
      </p:pic>
      <p:sp>
        <p:nvSpPr>
          <p:cNvPr id="591874" name="Rectangle 2"/>
          <p:cNvSpPr>
            <a:spLocks noGrp="1" noChangeArrowheads="1"/>
          </p:cNvSpPr>
          <p:nvPr>
            <p:ph type="title"/>
          </p:nvPr>
        </p:nvSpPr>
        <p:spPr>
          <a:xfrm>
            <a:off x="390525" y="0"/>
            <a:ext cx="8229600" cy="600075"/>
          </a:xfrm>
        </p:spPr>
        <p:txBody>
          <a:bodyPr/>
          <a:lstStyle/>
          <a:p>
            <a:r>
              <a:rPr lang="en-US"/>
              <a:t>Bayesian Analysis</a:t>
            </a:r>
          </a:p>
        </p:txBody>
      </p:sp>
      <p:sp>
        <p:nvSpPr>
          <p:cNvPr id="591875" name="Rectangle 3" descr="Rectangle: Click to edit Master text styles&#10;Second level&#10;Third level&#10;Fourth level&#10;Fifth level"/>
          <p:cNvSpPr>
            <a:spLocks noGrp="1" noChangeArrowheads="1"/>
          </p:cNvSpPr>
          <p:nvPr>
            <p:ph type="body" idx="4294967295"/>
          </p:nvPr>
        </p:nvSpPr>
        <p:spPr>
          <a:xfrm>
            <a:off x="285749" y="457200"/>
            <a:ext cx="9039225" cy="2190750"/>
          </a:xfrm>
        </p:spPr>
        <p:txBody>
          <a:bodyPr/>
          <a:lstStyle/>
          <a:p>
            <a:pPr>
              <a:buFont typeface="Wingdings" pitchFamily="2" charset="2"/>
              <a:buNone/>
            </a:pPr>
            <a:r>
              <a:rPr lang="en-US" sz="2400" dirty="0"/>
              <a:t>Prior Distribution: </a:t>
            </a:r>
            <a:r>
              <a:rPr lang="en-US" sz="2400" dirty="0" err="1"/>
              <a:t>Prob</a:t>
            </a:r>
            <a:r>
              <a:rPr lang="en-US" sz="2400" dirty="0"/>
              <a:t>(Resp.) ~ Beta(0.5, 0.5)</a:t>
            </a:r>
          </a:p>
          <a:p>
            <a:pPr>
              <a:buFont typeface="Wingdings" pitchFamily="2" charset="2"/>
              <a:buNone/>
            </a:pPr>
            <a:r>
              <a:rPr lang="en-US" sz="2400" dirty="0"/>
              <a:t>Data: 14 out of 30 </a:t>
            </a:r>
            <a:r>
              <a:rPr lang="en-US" sz="2400" dirty="0" smtClean="0"/>
              <a:t>responded</a:t>
            </a:r>
          </a:p>
          <a:p>
            <a:pPr>
              <a:buFont typeface="Wingdings" pitchFamily="2" charset="2"/>
              <a:buNone/>
            </a:pPr>
            <a:r>
              <a:rPr lang="en-US" sz="2400" dirty="0" smtClean="0"/>
              <a:t>Posterior </a:t>
            </a:r>
            <a:r>
              <a:rPr lang="en-US" sz="2400" dirty="0"/>
              <a:t>Distribution: </a:t>
            </a:r>
            <a:r>
              <a:rPr lang="en-US" sz="2400" dirty="0" err="1"/>
              <a:t>Prob</a:t>
            </a:r>
            <a:r>
              <a:rPr lang="en-US" sz="2400" dirty="0"/>
              <a:t>(Resp.) ~ Beta(14.5, 16.5</a:t>
            </a:r>
            <a:r>
              <a:rPr lang="en-US" sz="2400" dirty="0" smtClean="0"/>
              <a:t>)</a:t>
            </a:r>
          </a:p>
          <a:p>
            <a:pPr>
              <a:buNone/>
            </a:pPr>
            <a:r>
              <a:rPr lang="en-US" sz="2400" dirty="0" smtClean="0"/>
              <a:t>Likelihood(p</a:t>
            </a:r>
            <a:r>
              <a:rPr lang="en-US" sz="2400" baseline="-25000" dirty="0" smtClean="0"/>
              <a:t>0</a:t>
            </a:r>
            <a:r>
              <a:rPr lang="en-US" sz="2400" dirty="0" smtClean="0"/>
              <a:t>)=0.023, Likelihood(p</a:t>
            </a:r>
            <a:r>
              <a:rPr lang="en-US" sz="2400" baseline="-25000" dirty="0" smtClean="0"/>
              <a:t>1</a:t>
            </a:r>
            <a:r>
              <a:rPr lang="en-US" sz="2400" dirty="0" smtClean="0"/>
              <a:t>)=0.135, </a:t>
            </a:r>
            <a:r>
              <a:rPr lang="en-US" sz="2400" dirty="0" err="1" smtClean="0"/>
              <a:t>Bayes</a:t>
            </a:r>
            <a:r>
              <a:rPr lang="en-US" sz="2400" dirty="0" smtClean="0"/>
              <a:t> Factor=0.17 </a:t>
            </a:r>
          </a:p>
          <a:p>
            <a:pPr>
              <a:buFont typeface="Wingdings" pitchFamily="2" charset="2"/>
              <a:buNone/>
            </a:pPr>
            <a:r>
              <a:rPr lang="en-US" sz="2400" dirty="0" smtClean="0"/>
              <a:t>95% highest probability interval: (0.30, 0.63)</a:t>
            </a:r>
          </a:p>
          <a:p>
            <a:pPr>
              <a:buFont typeface="Wingdings" pitchFamily="2" charset="2"/>
              <a:buNone/>
            </a:pPr>
            <a:endParaRPr lang="en-US" sz="2400" dirty="0"/>
          </a:p>
          <a:p>
            <a:pPr>
              <a:buFont typeface="Wingdings" pitchFamily="2" charset="2"/>
              <a:buNone/>
            </a:pPr>
            <a:endParaRPr lang="en-US" sz="2800" dirty="0"/>
          </a:p>
        </p:txBody>
      </p:sp>
      <p:sp>
        <p:nvSpPr>
          <p:cNvPr id="591879" name="Text Box 7"/>
          <p:cNvSpPr txBox="1">
            <a:spLocks noChangeArrowheads="1"/>
          </p:cNvSpPr>
          <p:nvPr/>
        </p:nvSpPr>
        <p:spPr bwMode="auto">
          <a:xfrm>
            <a:off x="5105400" y="2943225"/>
            <a:ext cx="3733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sz="1800" dirty="0"/>
              <a:t>P(Resp. Rate &gt; 0.3) = 0.974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918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18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18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18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187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18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187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9187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918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75" grpId="0" build="p"/>
      <p:bldP spid="59187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r>
              <a:rPr lang="en-US"/>
              <a:t>Gehan’s Design</a:t>
            </a:r>
          </a:p>
        </p:txBody>
      </p:sp>
      <p:sp>
        <p:nvSpPr>
          <p:cNvPr id="220163" name="Rectangle 3" descr="Rectangle: Click to edit Master text styles&#10;Second level&#10;Third level&#10;Fourth level&#10;Fifth level"/>
          <p:cNvSpPr>
            <a:spLocks noGrp="1" noChangeArrowheads="1"/>
          </p:cNvSpPr>
          <p:nvPr>
            <p:ph type="body" idx="1"/>
          </p:nvPr>
        </p:nvSpPr>
        <p:spPr/>
        <p:txBody>
          <a:bodyPr/>
          <a:lstStyle/>
          <a:p>
            <a:pPr>
              <a:lnSpc>
                <a:spcPct val="90000"/>
              </a:lnSpc>
            </a:pPr>
            <a:r>
              <a:rPr lang="en-US"/>
              <a:t>Assume p</a:t>
            </a:r>
            <a:r>
              <a:rPr lang="en-US" baseline="-25000">
                <a:sym typeface="Symbol" pitchFamily="18" charset="2"/>
              </a:rPr>
              <a:t>0 </a:t>
            </a:r>
            <a:r>
              <a:rPr lang="en-US">
                <a:sym typeface="Symbol" pitchFamily="18" charset="2"/>
              </a:rPr>
              <a:t>= 0 and </a:t>
            </a:r>
            <a:r>
              <a:rPr lang="en-US"/>
              <a:t>p</a:t>
            </a:r>
            <a:r>
              <a:rPr lang="en-US" baseline="-25000">
                <a:sym typeface="Symbol" pitchFamily="18" charset="2"/>
              </a:rPr>
              <a:t>1</a:t>
            </a:r>
            <a:r>
              <a:rPr lang="en-US">
                <a:sym typeface="Symbol" pitchFamily="18" charset="2"/>
              </a:rPr>
              <a:t> &gt; 0</a:t>
            </a:r>
          </a:p>
          <a:p>
            <a:pPr>
              <a:lnSpc>
                <a:spcPct val="90000"/>
              </a:lnSpc>
            </a:pPr>
            <a:r>
              <a:rPr lang="en-US"/>
              <a:t>A two-stage design</a:t>
            </a:r>
          </a:p>
          <a:p>
            <a:pPr lvl="1">
              <a:lnSpc>
                <a:spcPct val="90000"/>
              </a:lnSpc>
            </a:pPr>
            <a:r>
              <a:rPr lang="en-US"/>
              <a:t>First stage: Enroll n</a:t>
            </a:r>
            <a:r>
              <a:rPr lang="en-US" baseline="-25000"/>
              <a:t>1</a:t>
            </a:r>
            <a:r>
              <a:rPr lang="en-US"/>
              <a:t> patients, if no one responds to treatment, Reject </a:t>
            </a:r>
            <a:r>
              <a:rPr lang="en-US">
                <a:sym typeface="Symbol" pitchFamily="18" charset="2"/>
              </a:rPr>
              <a:t>H</a:t>
            </a:r>
            <a:r>
              <a:rPr lang="en-US" baseline="-25000">
                <a:sym typeface="Symbol" pitchFamily="18" charset="2"/>
              </a:rPr>
              <a:t>1</a:t>
            </a:r>
            <a:r>
              <a:rPr lang="en-US"/>
              <a:t>, quit</a:t>
            </a:r>
          </a:p>
          <a:p>
            <a:pPr lvl="1">
              <a:lnSpc>
                <a:spcPct val="90000"/>
              </a:lnSpc>
            </a:pPr>
            <a:r>
              <a:rPr lang="en-US"/>
              <a:t>Second stage: If there is at least one response, enroll n</a:t>
            </a:r>
            <a:r>
              <a:rPr lang="en-US" baseline="-25000"/>
              <a:t>2</a:t>
            </a:r>
            <a:r>
              <a:rPr lang="en-US"/>
              <a:t> patients to refine the estimate of the response rate</a:t>
            </a:r>
          </a:p>
          <a:p>
            <a:pPr>
              <a:lnSpc>
                <a:spcPct val="90000"/>
              </a:lnSpc>
            </a:pPr>
            <a:r>
              <a:rPr lang="en-US"/>
              <a:t>What is the type I error rate?</a:t>
            </a:r>
          </a:p>
          <a:p>
            <a:pPr>
              <a:lnSpc>
                <a:spcPct val="90000"/>
              </a:lnSpc>
            </a:pPr>
            <a:r>
              <a:rPr lang="en-US"/>
              <a:t>How to choose type II error rate?</a:t>
            </a:r>
          </a:p>
          <a:p>
            <a:pPr lvl="1">
              <a:lnSpc>
                <a:spcPct val="90000"/>
              </a:lnSpc>
            </a:pPr>
            <a:r>
              <a:rPr lang="en-US"/>
              <a:t>Small </a:t>
            </a:r>
            <a:r>
              <a:rPr lang="en-US" b="1">
                <a:latin typeface="Symbol" pitchFamily="18" charset="2"/>
              </a:rPr>
              <a:t>b</a:t>
            </a:r>
            <a:r>
              <a:rPr lang="en-US"/>
              <a:t> (10% or less) is preferred</a:t>
            </a:r>
          </a:p>
          <a:p>
            <a:pPr lvl="2">
              <a:lnSpc>
                <a:spcPct val="90000"/>
              </a:lnSpc>
            </a:pPr>
            <a:r>
              <a:rPr lang="en-US">
                <a:solidFill>
                  <a:schemeClr val="tx1"/>
                </a:solidFill>
              </a:rPr>
              <a:t>Don’t want to reject promising drugs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228600" y="0"/>
            <a:ext cx="8763000" cy="838200"/>
          </a:xfrm>
        </p:spPr>
        <p:txBody>
          <a:bodyPr/>
          <a:lstStyle/>
          <a:p>
            <a:r>
              <a:rPr lang="en-US" sz="3600"/>
              <a:t>Sample size calculation for Gehan’s design</a:t>
            </a:r>
          </a:p>
        </p:txBody>
      </p:sp>
      <p:sp>
        <p:nvSpPr>
          <p:cNvPr id="221187" name="Rectangle 3" descr="Rectangle: Click to edit Master text styles&#10;Second level&#10;Third level&#10;Fourth level&#10;Fifth level"/>
          <p:cNvSpPr>
            <a:spLocks noGrp="1" noChangeArrowheads="1"/>
          </p:cNvSpPr>
          <p:nvPr>
            <p:ph type="body" idx="1"/>
          </p:nvPr>
        </p:nvSpPr>
        <p:spPr/>
        <p:txBody>
          <a:bodyPr/>
          <a:lstStyle/>
          <a:p>
            <a:r>
              <a:rPr lang="en-US"/>
              <a:t>Stage 1</a:t>
            </a:r>
          </a:p>
          <a:p>
            <a:endParaRPr lang="en-US"/>
          </a:p>
        </p:txBody>
      </p:sp>
      <p:pic>
        <p:nvPicPr>
          <p:cNvPr id="221188" name="Picture 4"/>
          <p:cNvPicPr>
            <a:picLocks noChangeAspect="1" noChangeArrowheads="1"/>
          </p:cNvPicPr>
          <p:nvPr/>
        </p:nvPicPr>
        <p:blipFill>
          <a:blip r:embed="rId2" cstate="print"/>
          <a:srcRect/>
          <a:stretch>
            <a:fillRect/>
          </a:stretch>
        </p:blipFill>
        <p:spPr bwMode="auto">
          <a:xfrm>
            <a:off x="1428750" y="1981200"/>
            <a:ext cx="6286500" cy="2314575"/>
          </a:xfrm>
          <a:prstGeom prst="rect">
            <a:avLst/>
          </a:prstGeom>
          <a:noFill/>
          <a:ln w="12700">
            <a:noFill/>
            <a:miter lim="800000"/>
            <a:headEnd type="none" w="sm" len="sm"/>
            <a:tailEnd type="none" w="sm" len="sm"/>
          </a:ln>
          <a:effectLst/>
        </p:spPr>
      </p:pic>
      <p:pic>
        <p:nvPicPr>
          <p:cNvPr id="221190" name="Picture 6"/>
          <p:cNvPicPr>
            <a:picLocks noChangeAspect="1" noChangeArrowheads="1"/>
          </p:cNvPicPr>
          <p:nvPr/>
        </p:nvPicPr>
        <p:blipFill>
          <a:blip r:embed="rId3" cstate="print"/>
          <a:srcRect/>
          <a:stretch>
            <a:fillRect/>
          </a:stretch>
        </p:blipFill>
        <p:spPr bwMode="auto">
          <a:xfrm>
            <a:off x="914400" y="3733800"/>
            <a:ext cx="7315200" cy="2886075"/>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9" name="Rectangle 3" descr="Rectangle: Click to edit Master text styles&#10;Second level&#10;Third level&#10;Fourth level&#10;Fifth level"/>
          <p:cNvSpPr>
            <a:spLocks noGrp="1" noChangeArrowheads="1"/>
          </p:cNvSpPr>
          <p:nvPr>
            <p:ph type="body" idx="1"/>
          </p:nvPr>
        </p:nvSpPr>
        <p:spPr>
          <a:xfrm>
            <a:off x="533400" y="0"/>
            <a:ext cx="8077200" cy="5562600"/>
          </a:xfrm>
        </p:spPr>
        <p:txBody>
          <a:bodyPr/>
          <a:lstStyle/>
          <a:p>
            <a:r>
              <a:rPr lang="en-US"/>
              <a:t>Stage 2</a:t>
            </a:r>
          </a:p>
          <a:p>
            <a:endParaRPr lang="en-US"/>
          </a:p>
        </p:txBody>
      </p:sp>
      <p:pic>
        <p:nvPicPr>
          <p:cNvPr id="234503" name="Picture 7"/>
          <p:cNvPicPr>
            <a:picLocks noChangeAspect="1" noChangeArrowheads="1"/>
          </p:cNvPicPr>
          <p:nvPr/>
        </p:nvPicPr>
        <p:blipFill>
          <a:blip r:embed="rId2" cstate="print"/>
          <a:srcRect/>
          <a:stretch>
            <a:fillRect/>
          </a:stretch>
        </p:blipFill>
        <p:spPr bwMode="auto">
          <a:xfrm>
            <a:off x="3048000" y="0"/>
            <a:ext cx="3781425" cy="1647825"/>
          </a:xfrm>
          <a:prstGeom prst="rect">
            <a:avLst/>
          </a:prstGeom>
          <a:noFill/>
          <a:ln w="12700">
            <a:noFill/>
            <a:miter lim="800000"/>
            <a:headEnd type="none" w="sm" len="sm"/>
            <a:tailEnd type="none" w="sm" len="sm"/>
          </a:ln>
          <a:effectLst/>
        </p:spPr>
      </p:pic>
      <p:pic>
        <p:nvPicPr>
          <p:cNvPr id="234504" name="Picture 8"/>
          <p:cNvPicPr>
            <a:picLocks noChangeAspect="1" noChangeArrowheads="1"/>
          </p:cNvPicPr>
          <p:nvPr/>
        </p:nvPicPr>
        <p:blipFill>
          <a:blip r:embed="rId3" cstate="print"/>
          <a:srcRect/>
          <a:stretch>
            <a:fillRect/>
          </a:stretch>
        </p:blipFill>
        <p:spPr bwMode="auto">
          <a:xfrm>
            <a:off x="966788" y="1676400"/>
            <a:ext cx="7210425" cy="1857375"/>
          </a:xfrm>
          <a:prstGeom prst="rect">
            <a:avLst/>
          </a:prstGeom>
          <a:noFill/>
          <a:ln w="12700">
            <a:noFill/>
            <a:miter lim="800000"/>
            <a:headEnd type="none" w="sm" len="sm"/>
            <a:tailEnd type="none" w="sm" len="sm"/>
          </a:ln>
          <a:effectLst/>
        </p:spPr>
      </p:pic>
      <p:pic>
        <p:nvPicPr>
          <p:cNvPr id="234505" name="Picture 9"/>
          <p:cNvPicPr>
            <a:picLocks noChangeAspect="1" noChangeArrowheads="1"/>
          </p:cNvPicPr>
          <p:nvPr/>
        </p:nvPicPr>
        <p:blipFill>
          <a:blip r:embed="rId4" cstate="print"/>
          <a:srcRect/>
          <a:stretch>
            <a:fillRect/>
          </a:stretch>
        </p:blipFill>
        <p:spPr bwMode="auto">
          <a:xfrm>
            <a:off x="2133600" y="3455988"/>
            <a:ext cx="4876800" cy="3554412"/>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r>
              <a:rPr lang="en-US"/>
              <a:t>Simon’s Optimal 2-Stage Design</a:t>
            </a:r>
          </a:p>
        </p:txBody>
      </p:sp>
      <p:sp>
        <p:nvSpPr>
          <p:cNvPr id="235523" name="Rectangle 3" descr="Rectangle: Click to edit Master text styles&#10;Second level&#10;Third level&#10;Fourth level&#10;Fifth level"/>
          <p:cNvSpPr>
            <a:spLocks noGrp="1" noChangeArrowheads="1"/>
          </p:cNvSpPr>
          <p:nvPr>
            <p:ph type="body" idx="1"/>
          </p:nvPr>
        </p:nvSpPr>
        <p:spPr/>
        <p:txBody>
          <a:bodyPr/>
          <a:lstStyle/>
          <a:p>
            <a:r>
              <a:rPr lang="en-US" sz="2800"/>
              <a:t>Assume p</a:t>
            </a:r>
            <a:r>
              <a:rPr lang="en-US" sz="2800" baseline="-25000">
                <a:sym typeface="Symbol" pitchFamily="18" charset="2"/>
              </a:rPr>
              <a:t>0 </a:t>
            </a:r>
            <a:r>
              <a:rPr lang="en-US" sz="2800">
                <a:sym typeface="Symbol" pitchFamily="18" charset="2"/>
              </a:rPr>
              <a:t>&gt; 0 and </a:t>
            </a:r>
            <a:r>
              <a:rPr lang="en-US" sz="2800"/>
              <a:t>p</a:t>
            </a:r>
            <a:r>
              <a:rPr lang="en-US" sz="2800" baseline="-25000">
                <a:sym typeface="Symbol" pitchFamily="18" charset="2"/>
              </a:rPr>
              <a:t>1</a:t>
            </a:r>
            <a:r>
              <a:rPr lang="en-US" sz="2800">
                <a:sym typeface="Symbol" pitchFamily="18" charset="2"/>
              </a:rPr>
              <a:t> = </a:t>
            </a:r>
            <a:r>
              <a:rPr lang="en-US" sz="2800"/>
              <a:t>p</a:t>
            </a:r>
            <a:r>
              <a:rPr lang="en-US" sz="2800" baseline="-25000">
                <a:sym typeface="Symbol" pitchFamily="18" charset="2"/>
              </a:rPr>
              <a:t>0  </a:t>
            </a:r>
            <a:r>
              <a:rPr lang="en-US" sz="2800">
                <a:sym typeface="Symbol" pitchFamily="18" charset="2"/>
              </a:rPr>
              <a:t>+ </a:t>
            </a:r>
            <a:r>
              <a:rPr lang="en-US" sz="2800">
                <a:latin typeface="Symbol" pitchFamily="18" charset="2"/>
                <a:sym typeface="Symbol" pitchFamily="18" charset="2"/>
              </a:rPr>
              <a:t>d</a:t>
            </a:r>
          </a:p>
          <a:p>
            <a:pPr lvl="1"/>
            <a:r>
              <a:rPr lang="en-US" sz="2400"/>
              <a:t>Typically, </a:t>
            </a:r>
            <a:r>
              <a:rPr lang="en-US" sz="2400" b="1">
                <a:latin typeface="Symbol" pitchFamily="18" charset="2"/>
                <a:sym typeface="Symbol" pitchFamily="18" charset="2"/>
              </a:rPr>
              <a:t>d </a:t>
            </a:r>
            <a:r>
              <a:rPr lang="en-US" sz="2400"/>
              <a:t>= 0.15 to 0.25</a:t>
            </a:r>
            <a:endParaRPr lang="en-US" sz="2400">
              <a:latin typeface="Symbol" pitchFamily="18" charset="2"/>
              <a:sym typeface="Symbol" pitchFamily="18" charset="2"/>
            </a:endParaRPr>
          </a:p>
          <a:p>
            <a:r>
              <a:rPr lang="en-US" sz="2800"/>
              <a:t>A two-stage design</a:t>
            </a:r>
          </a:p>
          <a:p>
            <a:pPr lvl="1"/>
            <a:r>
              <a:rPr lang="en-US" sz="2400"/>
              <a:t>First stage: Enroll n</a:t>
            </a:r>
            <a:r>
              <a:rPr lang="en-US" sz="2400" baseline="-25000"/>
              <a:t>1</a:t>
            </a:r>
            <a:r>
              <a:rPr lang="en-US" sz="2400"/>
              <a:t> patients, if r</a:t>
            </a:r>
            <a:r>
              <a:rPr lang="en-US" sz="2400" baseline="-25000"/>
              <a:t>1</a:t>
            </a:r>
            <a:r>
              <a:rPr lang="en-US" sz="2400"/>
              <a:t> or less respond, Reject </a:t>
            </a:r>
            <a:r>
              <a:rPr lang="en-US" sz="2400">
                <a:sym typeface="Symbol" pitchFamily="18" charset="2"/>
              </a:rPr>
              <a:t>H</a:t>
            </a:r>
            <a:r>
              <a:rPr lang="en-US" sz="2400" baseline="-25000">
                <a:sym typeface="Symbol" pitchFamily="18" charset="2"/>
              </a:rPr>
              <a:t>1</a:t>
            </a:r>
            <a:r>
              <a:rPr lang="en-US" sz="2400"/>
              <a:t>, quit</a:t>
            </a:r>
          </a:p>
          <a:p>
            <a:pPr lvl="1"/>
            <a:r>
              <a:rPr lang="en-US" sz="2400"/>
              <a:t>Second stage: If there is at least r</a:t>
            </a:r>
            <a:r>
              <a:rPr lang="en-US" sz="2400" baseline="-25000"/>
              <a:t>1</a:t>
            </a:r>
            <a:r>
              <a:rPr lang="en-US" sz="2400"/>
              <a:t> + 1 responses, enroll n</a:t>
            </a:r>
            <a:r>
              <a:rPr lang="en-US" sz="2400" baseline="-25000"/>
              <a:t>2</a:t>
            </a:r>
            <a:r>
              <a:rPr lang="en-US" sz="2400"/>
              <a:t> more patients</a:t>
            </a:r>
          </a:p>
          <a:p>
            <a:pPr lvl="1"/>
            <a:r>
              <a:rPr lang="en-US" sz="2400"/>
              <a:t>Final decision: If total number of responses is r or less, reject </a:t>
            </a:r>
            <a:r>
              <a:rPr lang="en-US" sz="2400">
                <a:sym typeface="Symbol" pitchFamily="18" charset="2"/>
              </a:rPr>
              <a:t>H</a:t>
            </a:r>
            <a:r>
              <a:rPr lang="en-US" sz="2400" baseline="-25000">
                <a:sym typeface="Symbol" pitchFamily="18" charset="2"/>
              </a:rPr>
              <a:t>1</a:t>
            </a:r>
            <a:r>
              <a:rPr lang="en-US" sz="2400"/>
              <a:t>. Otherwise, reject </a:t>
            </a:r>
            <a:r>
              <a:rPr lang="en-US" sz="2400">
                <a:sym typeface="Symbol" pitchFamily="18" charset="2"/>
              </a:rPr>
              <a:t>H</a:t>
            </a:r>
            <a:r>
              <a:rPr lang="en-US" sz="2400" baseline="-25000">
                <a:sym typeface="Symbol" pitchFamily="18" charset="2"/>
              </a:rPr>
              <a:t>0</a:t>
            </a:r>
            <a:r>
              <a:rPr lang="en-US" sz="2400"/>
              <a:t> </a:t>
            </a:r>
          </a:p>
          <a:p>
            <a:r>
              <a:rPr lang="en-US" sz="2800"/>
              <a:t>Two types of design</a:t>
            </a:r>
          </a:p>
          <a:p>
            <a:pPr lvl="1"/>
            <a:r>
              <a:rPr lang="en-US" sz="2400"/>
              <a:t>Optimal: minimize the expected N under </a:t>
            </a:r>
            <a:r>
              <a:rPr lang="en-US" sz="2400">
                <a:sym typeface="Symbol" pitchFamily="18" charset="2"/>
              </a:rPr>
              <a:t>H</a:t>
            </a:r>
            <a:r>
              <a:rPr lang="en-US" sz="2400" baseline="-25000">
                <a:sym typeface="Symbol" pitchFamily="18" charset="2"/>
              </a:rPr>
              <a:t>0</a:t>
            </a:r>
            <a:r>
              <a:rPr lang="en-US" sz="2400"/>
              <a:t> </a:t>
            </a:r>
          </a:p>
          <a:p>
            <a:pPr lvl="1"/>
            <a:r>
              <a:rPr lang="en-US" sz="2400"/>
              <a:t>Minimax Design: minimize the maximum 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152400" y="228600"/>
            <a:ext cx="9144000" cy="685800"/>
          </a:xfrm>
        </p:spPr>
        <p:txBody>
          <a:bodyPr/>
          <a:lstStyle/>
          <a:p>
            <a:r>
              <a:rPr lang="en-US"/>
              <a:t> Simon’s Optimal 2-Stage Design</a:t>
            </a:r>
          </a:p>
        </p:txBody>
      </p:sp>
      <p:sp>
        <p:nvSpPr>
          <p:cNvPr id="224259" name="Rectangle 3"/>
          <p:cNvSpPr>
            <a:spLocks noChangeArrowheads="1"/>
          </p:cNvSpPr>
          <p:nvPr/>
        </p:nvSpPr>
        <p:spPr bwMode="auto">
          <a:xfrm>
            <a:off x="0" y="1143000"/>
            <a:ext cx="8763000" cy="1066800"/>
          </a:xfrm>
          <a:prstGeom prst="rect">
            <a:avLst/>
          </a:prstGeom>
          <a:noFill/>
          <a:ln w="9525">
            <a:noFill/>
            <a:miter lim="800000"/>
            <a:headEnd/>
            <a:tailEnd/>
          </a:ln>
          <a:effectLst/>
        </p:spPr>
        <p:txBody>
          <a:bodyPr>
            <a:spAutoFit/>
          </a:bodyPr>
          <a:lstStyle/>
          <a:p>
            <a:pPr algn="just" eaLnBrk="0" hangingPunct="0"/>
            <a:r>
              <a:rPr lang="en-US" sz="2000">
                <a:latin typeface="Times New Roman" pitchFamily="18" charset="0"/>
                <a:cs typeface="Times New Roman" pitchFamily="18" charset="0"/>
              </a:rPr>
              <a:t>	</a:t>
            </a:r>
            <a:r>
              <a:rPr lang="en-US" sz="3200">
                <a:latin typeface="Times New Roman" pitchFamily="18" charset="0"/>
                <a:cs typeface="Times New Roman" pitchFamily="18" charset="0"/>
              </a:rPr>
              <a:t>H</a:t>
            </a:r>
            <a:r>
              <a:rPr lang="en-US" sz="3200" baseline="-30000">
                <a:latin typeface="Times New Roman" pitchFamily="18" charset="0"/>
                <a:cs typeface="Times New Roman" pitchFamily="18" charset="0"/>
              </a:rPr>
              <a:t>0</a:t>
            </a:r>
            <a:r>
              <a:rPr lang="en-US" sz="3200">
                <a:latin typeface="Times New Roman" pitchFamily="18" charset="0"/>
                <a:cs typeface="Times New Roman" pitchFamily="18" charset="0"/>
              </a:rPr>
              <a:t>:	p </a:t>
            </a:r>
            <a:r>
              <a:rPr lang="en-US" sz="3200">
                <a:latin typeface="Times New Roman" pitchFamily="18" charset="0"/>
                <a:cs typeface="Times New Roman" pitchFamily="18" charset="0"/>
                <a:sym typeface="Symbol" pitchFamily="18" charset="2"/>
              </a:rPr>
              <a:t></a:t>
            </a:r>
            <a:r>
              <a:rPr lang="en-US" sz="3200">
                <a:latin typeface="Times New Roman" pitchFamily="18" charset="0"/>
                <a:cs typeface="Times New Roman" pitchFamily="18" charset="0"/>
              </a:rPr>
              <a:t> p</a:t>
            </a:r>
            <a:r>
              <a:rPr lang="en-US" sz="3200" baseline="-30000">
                <a:latin typeface="Times New Roman" pitchFamily="18" charset="0"/>
                <a:cs typeface="Times New Roman" pitchFamily="18" charset="0"/>
                <a:sym typeface="Symbol" pitchFamily="18" charset="2"/>
              </a:rPr>
              <a:t>0</a:t>
            </a:r>
            <a:r>
              <a:rPr lang="en-US" sz="3200">
                <a:latin typeface="Times New Roman" pitchFamily="18" charset="0"/>
                <a:cs typeface="Times New Roman" pitchFamily="18" charset="0"/>
                <a:sym typeface="Symbol" pitchFamily="18" charset="2"/>
              </a:rPr>
              <a:t>	</a:t>
            </a:r>
          </a:p>
          <a:p>
            <a:pPr algn="just" eaLnBrk="0" hangingPunct="0"/>
            <a:r>
              <a:rPr lang="en-US" sz="3200">
                <a:latin typeface="Times New Roman" pitchFamily="18" charset="0"/>
                <a:cs typeface="Times New Roman" pitchFamily="18" charset="0"/>
                <a:sym typeface="Symbol" pitchFamily="18" charset="2"/>
              </a:rPr>
              <a:t>	H</a:t>
            </a:r>
            <a:r>
              <a:rPr lang="en-US" sz="3200" baseline="-30000">
                <a:latin typeface="Times New Roman" pitchFamily="18" charset="0"/>
                <a:cs typeface="Times New Roman" pitchFamily="18" charset="0"/>
                <a:sym typeface="Symbol" pitchFamily="18" charset="2"/>
              </a:rPr>
              <a:t>1</a:t>
            </a:r>
            <a:r>
              <a:rPr lang="en-US" sz="3200">
                <a:latin typeface="Times New Roman" pitchFamily="18" charset="0"/>
                <a:cs typeface="Times New Roman" pitchFamily="18" charset="0"/>
                <a:sym typeface="Symbol" pitchFamily="18" charset="2"/>
              </a:rPr>
              <a:t>:	p </a:t>
            </a:r>
            <a:r>
              <a:rPr lang="en-US" sz="3200">
                <a:latin typeface="Times New Roman" pitchFamily="18" charset="0"/>
                <a:cs typeface="Times New Roman" pitchFamily="18" charset="0"/>
              </a:rPr>
              <a:t> p</a:t>
            </a:r>
            <a:r>
              <a:rPr lang="en-US" sz="3200" baseline="-30000">
                <a:latin typeface="Times New Roman" pitchFamily="18" charset="0"/>
                <a:cs typeface="Times New Roman" pitchFamily="18" charset="0"/>
                <a:sym typeface="Symbol" pitchFamily="18" charset="2"/>
              </a:rPr>
              <a:t>1</a:t>
            </a:r>
            <a:endParaRPr lang="en-US" sz="3200">
              <a:latin typeface="Times New Roman" pitchFamily="18" charset="0"/>
              <a:cs typeface="Times New Roman" pitchFamily="18" charset="0"/>
              <a:sym typeface="Symbol" pitchFamily="18" charset="2"/>
            </a:endParaRPr>
          </a:p>
        </p:txBody>
      </p:sp>
      <p:sp>
        <p:nvSpPr>
          <p:cNvPr id="224260" name="Rectangle 4"/>
          <p:cNvSpPr>
            <a:spLocks noChangeArrowheads="1"/>
          </p:cNvSpPr>
          <p:nvPr/>
        </p:nvSpPr>
        <p:spPr bwMode="auto">
          <a:xfrm>
            <a:off x="685800" y="2438400"/>
            <a:ext cx="7467600" cy="685800"/>
          </a:xfrm>
          <a:prstGeom prst="rect">
            <a:avLst/>
          </a:prstGeom>
          <a:noFill/>
          <a:ln w="9525">
            <a:noFill/>
            <a:miter lim="800000"/>
            <a:headEnd/>
            <a:tailEnd/>
          </a:ln>
          <a:effectLst/>
        </p:spPr>
        <p:txBody>
          <a:bodyPr/>
          <a:lstStyle/>
          <a:p>
            <a:pPr marL="342900" indent="-342900" eaLnBrk="0" hangingPunct="0">
              <a:spcBef>
                <a:spcPct val="20000"/>
              </a:spcBef>
              <a:buFontTx/>
              <a:buChar char="•"/>
            </a:pPr>
            <a:r>
              <a:rPr lang="en-US" sz="3200">
                <a:latin typeface="Times New Roman" pitchFamily="18" charset="0"/>
              </a:rPr>
              <a:t>p</a:t>
            </a:r>
            <a:r>
              <a:rPr lang="en-US" sz="3200" baseline="-25000">
                <a:latin typeface="Times New Roman" pitchFamily="18" charset="0"/>
              </a:rPr>
              <a:t>0</a:t>
            </a:r>
            <a:r>
              <a:rPr lang="en-US" sz="3200">
                <a:latin typeface="Times New Roman" pitchFamily="18" charset="0"/>
              </a:rPr>
              <a:t>=0.10,	p</a:t>
            </a:r>
            <a:r>
              <a:rPr lang="en-US" sz="3200" baseline="-25000">
                <a:latin typeface="Times New Roman" pitchFamily="18" charset="0"/>
              </a:rPr>
              <a:t>1</a:t>
            </a:r>
            <a:r>
              <a:rPr lang="en-US" sz="3200">
                <a:latin typeface="Times New Roman" pitchFamily="18" charset="0"/>
              </a:rPr>
              <a:t>=0.25, </a:t>
            </a:r>
            <a:r>
              <a:rPr lang="en-US" sz="3200">
                <a:latin typeface="Times New Roman" pitchFamily="18" charset="0"/>
                <a:sym typeface="Symbol" pitchFamily="18" charset="2"/>
              </a:rPr>
              <a:t> =  = 0.10</a:t>
            </a:r>
          </a:p>
        </p:txBody>
      </p:sp>
      <p:grpSp>
        <p:nvGrpSpPr>
          <p:cNvPr id="224261" name="Group 5"/>
          <p:cNvGrpSpPr>
            <a:grpSpLocks/>
          </p:cNvGrpSpPr>
          <p:nvPr/>
        </p:nvGrpSpPr>
        <p:grpSpPr bwMode="auto">
          <a:xfrm>
            <a:off x="762000" y="3733800"/>
            <a:ext cx="4191000" cy="2133600"/>
            <a:chOff x="672" y="1776"/>
            <a:chExt cx="2160" cy="1261"/>
          </a:xfrm>
        </p:grpSpPr>
        <p:sp>
          <p:nvSpPr>
            <p:cNvPr id="224262" name="Rectangle 6"/>
            <p:cNvSpPr>
              <a:spLocks noChangeArrowheads="1"/>
            </p:cNvSpPr>
            <p:nvPr/>
          </p:nvSpPr>
          <p:spPr bwMode="auto">
            <a:xfrm>
              <a:off x="1152" y="2697"/>
              <a:ext cx="1680" cy="340"/>
            </a:xfrm>
            <a:prstGeom prst="rect">
              <a:avLst/>
            </a:prstGeom>
            <a:noFill/>
            <a:ln w="9525">
              <a:noFill/>
              <a:miter lim="800000"/>
              <a:headEnd/>
              <a:tailEnd/>
            </a:ln>
            <a:effectLst/>
          </p:spPr>
          <p:txBody>
            <a:bodyPr/>
            <a:lstStyle/>
            <a:p>
              <a:pPr algn="ctr">
                <a:spcBef>
                  <a:spcPct val="20000"/>
                </a:spcBef>
                <a:buClr>
                  <a:schemeClr val="hlink"/>
                </a:buClr>
                <a:buSzPct val="55000"/>
                <a:buFont typeface="Wingdings" pitchFamily="2" charset="2"/>
                <a:buNone/>
              </a:pPr>
              <a:r>
                <a:rPr lang="en-US" sz="2800"/>
                <a:t>3 ~ 7</a:t>
              </a:r>
            </a:p>
          </p:txBody>
        </p:sp>
        <p:sp>
          <p:nvSpPr>
            <p:cNvPr id="224263" name="Rectangle 7"/>
            <p:cNvSpPr>
              <a:spLocks noChangeArrowheads="1"/>
            </p:cNvSpPr>
            <p:nvPr/>
          </p:nvSpPr>
          <p:spPr bwMode="auto">
            <a:xfrm>
              <a:off x="672" y="2697"/>
              <a:ext cx="480" cy="340"/>
            </a:xfrm>
            <a:prstGeom prst="rect">
              <a:avLst/>
            </a:prstGeom>
            <a:noFill/>
            <a:ln w="9525">
              <a:noFill/>
              <a:miter lim="800000"/>
              <a:headEnd/>
              <a:tailEnd/>
            </a:ln>
            <a:effectLst/>
          </p:spPr>
          <p:txBody>
            <a:bodyPr/>
            <a:lstStyle/>
            <a:p>
              <a:pPr algn="ctr">
                <a:spcBef>
                  <a:spcPct val="20000"/>
                </a:spcBef>
                <a:buClr>
                  <a:schemeClr val="hlink"/>
                </a:buClr>
                <a:buSzPct val="55000"/>
                <a:buFont typeface="Wingdings" pitchFamily="2" charset="2"/>
                <a:buNone/>
              </a:pPr>
              <a:r>
                <a:rPr lang="en-US" sz="2800"/>
                <a:t>50</a:t>
              </a:r>
            </a:p>
          </p:txBody>
        </p:sp>
        <p:sp>
          <p:nvSpPr>
            <p:cNvPr id="224264" name="Rectangle 8"/>
            <p:cNvSpPr>
              <a:spLocks noChangeArrowheads="1"/>
            </p:cNvSpPr>
            <p:nvPr/>
          </p:nvSpPr>
          <p:spPr bwMode="auto">
            <a:xfrm>
              <a:off x="1152" y="2371"/>
              <a:ext cx="1680" cy="326"/>
            </a:xfrm>
            <a:prstGeom prst="rect">
              <a:avLst/>
            </a:prstGeom>
            <a:noFill/>
            <a:ln w="9525">
              <a:noFill/>
              <a:miter lim="800000"/>
              <a:headEnd/>
              <a:tailEnd/>
            </a:ln>
            <a:effectLst/>
          </p:spPr>
          <p:txBody>
            <a:bodyPr/>
            <a:lstStyle/>
            <a:p>
              <a:pPr algn="ctr">
                <a:spcBef>
                  <a:spcPct val="20000"/>
                </a:spcBef>
                <a:buClr>
                  <a:schemeClr val="hlink"/>
                </a:buClr>
                <a:buSzPct val="55000"/>
                <a:buFont typeface="Wingdings" pitchFamily="2" charset="2"/>
                <a:buNone/>
              </a:pPr>
              <a:r>
                <a:rPr lang="en-US" sz="2800"/>
                <a:t>0 ~ 2</a:t>
              </a:r>
            </a:p>
          </p:txBody>
        </p:sp>
        <p:sp>
          <p:nvSpPr>
            <p:cNvPr id="224265" name="Rectangle 9"/>
            <p:cNvSpPr>
              <a:spLocks noChangeArrowheads="1"/>
            </p:cNvSpPr>
            <p:nvPr/>
          </p:nvSpPr>
          <p:spPr bwMode="auto">
            <a:xfrm>
              <a:off x="672" y="2371"/>
              <a:ext cx="480" cy="326"/>
            </a:xfrm>
            <a:prstGeom prst="rect">
              <a:avLst/>
            </a:prstGeom>
            <a:noFill/>
            <a:ln w="9525">
              <a:noFill/>
              <a:miter lim="800000"/>
              <a:headEnd/>
              <a:tailEnd/>
            </a:ln>
            <a:effectLst/>
          </p:spPr>
          <p:txBody>
            <a:bodyPr/>
            <a:lstStyle/>
            <a:p>
              <a:pPr algn="ctr">
                <a:spcBef>
                  <a:spcPct val="20000"/>
                </a:spcBef>
                <a:buClr>
                  <a:schemeClr val="hlink"/>
                </a:buClr>
                <a:buSzPct val="55000"/>
                <a:buFont typeface="Wingdings" pitchFamily="2" charset="2"/>
                <a:buNone/>
              </a:pPr>
              <a:r>
                <a:rPr lang="en-US" sz="2800"/>
                <a:t>21</a:t>
              </a:r>
            </a:p>
          </p:txBody>
        </p:sp>
        <p:sp>
          <p:nvSpPr>
            <p:cNvPr id="224266" name="Rectangle 10"/>
            <p:cNvSpPr>
              <a:spLocks noChangeArrowheads="1"/>
            </p:cNvSpPr>
            <p:nvPr/>
          </p:nvSpPr>
          <p:spPr bwMode="auto">
            <a:xfrm>
              <a:off x="1152" y="1776"/>
              <a:ext cx="1680" cy="595"/>
            </a:xfrm>
            <a:prstGeom prst="rect">
              <a:avLst/>
            </a:prstGeom>
            <a:noFill/>
            <a:ln w="9525">
              <a:noFill/>
              <a:miter lim="800000"/>
              <a:headEnd/>
              <a:tailEnd/>
            </a:ln>
            <a:effectLst/>
          </p:spPr>
          <p:txBody>
            <a:bodyPr/>
            <a:lstStyle/>
            <a:p>
              <a:pPr>
                <a:spcBef>
                  <a:spcPct val="20000"/>
                </a:spcBef>
                <a:buClr>
                  <a:schemeClr val="hlink"/>
                </a:buClr>
                <a:buSzPct val="55000"/>
                <a:buFont typeface="Wingdings" pitchFamily="2" charset="2"/>
                <a:buNone/>
              </a:pPr>
              <a:r>
                <a:rPr lang="en-US" sz="2800"/>
                <a:t>Rejection Region</a:t>
              </a:r>
            </a:p>
            <a:p>
              <a:pPr>
                <a:spcBef>
                  <a:spcPct val="20000"/>
                </a:spcBef>
                <a:buClr>
                  <a:schemeClr val="hlink"/>
                </a:buClr>
                <a:buSzPct val="55000"/>
                <a:buFont typeface="Wingdings" pitchFamily="2" charset="2"/>
                <a:buNone/>
              </a:pPr>
              <a:r>
                <a:rPr lang="en-US" sz="2800"/>
                <a:t>in # of Responses</a:t>
              </a:r>
            </a:p>
          </p:txBody>
        </p:sp>
        <p:sp>
          <p:nvSpPr>
            <p:cNvPr id="224267" name="Rectangle 11"/>
            <p:cNvSpPr>
              <a:spLocks noChangeArrowheads="1"/>
            </p:cNvSpPr>
            <p:nvPr/>
          </p:nvSpPr>
          <p:spPr bwMode="auto">
            <a:xfrm>
              <a:off x="672" y="1776"/>
              <a:ext cx="480" cy="595"/>
            </a:xfrm>
            <a:prstGeom prst="rect">
              <a:avLst/>
            </a:prstGeom>
            <a:noFill/>
            <a:ln w="9525">
              <a:noFill/>
              <a:miter lim="800000"/>
              <a:headEnd/>
              <a:tailEnd/>
            </a:ln>
            <a:effectLst/>
          </p:spPr>
          <p:txBody>
            <a:bodyPr/>
            <a:lstStyle/>
            <a:p>
              <a:pPr algn="ctr">
                <a:spcBef>
                  <a:spcPct val="20000"/>
                </a:spcBef>
                <a:buClr>
                  <a:schemeClr val="hlink"/>
                </a:buClr>
                <a:buSzPct val="55000"/>
                <a:buFont typeface="Wingdings" pitchFamily="2" charset="2"/>
                <a:buNone/>
              </a:pPr>
              <a:r>
                <a:rPr lang="en-US" sz="2800"/>
                <a:t>n</a:t>
              </a:r>
            </a:p>
          </p:txBody>
        </p:sp>
        <p:sp>
          <p:nvSpPr>
            <p:cNvPr id="224268" name="Line 12"/>
            <p:cNvSpPr>
              <a:spLocks noChangeShapeType="1"/>
            </p:cNvSpPr>
            <p:nvPr/>
          </p:nvSpPr>
          <p:spPr bwMode="auto">
            <a:xfrm>
              <a:off x="672" y="1776"/>
              <a:ext cx="2160" cy="0"/>
            </a:xfrm>
            <a:prstGeom prst="line">
              <a:avLst/>
            </a:prstGeom>
            <a:noFill/>
            <a:ln w="28575" cap="sq">
              <a:solidFill>
                <a:schemeClr val="tx1"/>
              </a:solidFill>
              <a:round/>
              <a:headEnd/>
              <a:tailEnd/>
            </a:ln>
            <a:effectLst/>
          </p:spPr>
          <p:txBody>
            <a:bodyPr/>
            <a:lstStyle/>
            <a:p>
              <a:endParaRPr lang="en-US"/>
            </a:p>
          </p:txBody>
        </p:sp>
        <p:sp>
          <p:nvSpPr>
            <p:cNvPr id="224269" name="Line 13"/>
            <p:cNvSpPr>
              <a:spLocks noChangeShapeType="1"/>
            </p:cNvSpPr>
            <p:nvPr/>
          </p:nvSpPr>
          <p:spPr bwMode="auto">
            <a:xfrm>
              <a:off x="672" y="2371"/>
              <a:ext cx="2160" cy="0"/>
            </a:xfrm>
            <a:prstGeom prst="line">
              <a:avLst/>
            </a:prstGeom>
            <a:noFill/>
            <a:ln w="12700">
              <a:solidFill>
                <a:schemeClr val="tx1"/>
              </a:solidFill>
              <a:round/>
              <a:headEnd/>
              <a:tailEnd/>
            </a:ln>
            <a:effectLst/>
          </p:spPr>
          <p:txBody>
            <a:bodyPr/>
            <a:lstStyle/>
            <a:p>
              <a:endParaRPr lang="en-US"/>
            </a:p>
          </p:txBody>
        </p:sp>
        <p:sp>
          <p:nvSpPr>
            <p:cNvPr id="224270" name="Line 14"/>
            <p:cNvSpPr>
              <a:spLocks noChangeShapeType="1"/>
            </p:cNvSpPr>
            <p:nvPr/>
          </p:nvSpPr>
          <p:spPr bwMode="auto">
            <a:xfrm>
              <a:off x="672" y="2697"/>
              <a:ext cx="2160" cy="0"/>
            </a:xfrm>
            <a:prstGeom prst="line">
              <a:avLst/>
            </a:prstGeom>
            <a:noFill/>
            <a:ln w="12700">
              <a:solidFill>
                <a:schemeClr val="tx1"/>
              </a:solidFill>
              <a:round/>
              <a:headEnd/>
              <a:tailEnd/>
            </a:ln>
            <a:effectLst/>
          </p:spPr>
          <p:txBody>
            <a:bodyPr/>
            <a:lstStyle/>
            <a:p>
              <a:endParaRPr lang="en-US"/>
            </a:p>
          </p:txBody>
        </p:sp>
        <p:sp>
          <p:nvSpPr>
            <p:cNvPr id="224271" name="Line 15"/>
            <p:cNvSpPr>
              <a:spLocks noChangeShapeType="1"/>
            </p:cNvSpPr>
            <p:nvPr/>
          </p:nvSpPr>
          <p:spPr bwMode="auto">
            <a:xfrm>
              <a:off x="672" y="3037"/>
              <a:ext cx="2160" cy="0"/>
            </a:xfrm>
            <a:prstGeom prst="line">
              <a:avLst/>
            </a:prstGeom>
            <a:noFill/>
            <a:ln w="28575" cap="sq">
              <a:solidFill>
                <a:schemeClr val="tx1"/>
              </a:solidFill>
              <a:round/>
              <a:headEnd/>
              <a:tailEnd/>
            </a:ln>
            <a:effectLst/>
          </p:spPr>
          <p:txBody>
            <a:bodyPr/>
            <a:lstStyle/>
            <a:p>
              <a:endParaRPr lang="en-US"/>
            </a:p>
          </p:txBody>
        </p:sp>
        <p:sp>
          <p:nvSpPr>
            <p:cNvPr id="224272" name="Line 16"/>
            <p:cNvSpPr>
              <a:spLocks noChangeShapeType="1"/>
            </p:cNvSpPr>
            <p:nvPr/>
          </p:nvSpPr>
          <p:spPr bwMode="auto">
            <a:xfrm>
              <a:off x="672" y="1776"/>
              <a:ext cx="0" cy="1261"/>
            </a:xfrm>
            <a:prstGeom prst="line">
              <a:avLst/>
            </a:prstGeom>
            <a:noFill/>
            <a:ln w="28575" cap="sq">
              <a:solidFill>
                <a:schemeClr val="tx1"/>
              </a:solidFill>
              <a:round/>
              <a:headEnd/>
              <a:tailEnd/>
            </a:ln>
            <a:effectLst/>
          </p:spPr>
          <p:txBody>
            <a:bodyPr/>
            <a:lstStyle/>
            <a:p>
              <a:endParaRPr lang="en-US"/>
            </a:p>
          </p:txBody>
        </p:sp>
        <p:sp>
          <p:nvSpPr>
            <p:cNvPr id="224273" name="Line 17"/>
            <p:cNvSpPr>
              <a:spLocks noChangeShapeType="1"/>
            </p:cNvSpPr>
            <p:nvPr/>
          </p:nvSpPr>
          <p:spPr bwMode="auto">
            <a:xfrm>
              <a:off x="1152" y="1776"/>
              <a:ext cx="0" cy="1261"/>
            </a:xfrm>
            <a:prstGeom prst="line">
              <a:avLst/>
            </a:prstGeom>
            <a:noFill/>
            <a:ln w="12700">
              <a:solidFill>
                <a:schemeClr val="tx1"/>
              </a:solidFill>
              <a:round/>
              <a:headEnd/>
              <a:tailEnd/>
            </a:ln>
            <a:effectLst/>
          </p:spPr>
          <p:txBody>
            <a:bodyPr/>
            <a:lstStyle/>
            <a:p>
              <a:endParaRPr lang="en-US"/>
            </a:p>
          </p:txBody>
        </p:sp>
        <p:sp>
          <p:nvSpPr>
            <p:cNvPr id="224274" name="Line 18"/>
            <p:cNvSpPr>
              <a:spLocks noChangeShapeType="1"/>
            </p:cNvSpPr>
            <p:nvPr/>
          </p:nvSpPr>
          <p:spPr bwMode="auto">
            <a:xfrm>
              <a:off x="2832" y="1776"/>
              <a:ext cx="0" cy="1261"/>
            </a:xfrm>
            <a:prstGeom prst="line">
              <a:avLst/>
            </a:prstGeom>
            <a:noFill/>
            <a:ln w="28575" cap="sq">
              <a:solidFill>
                <a:schemeClr val="tx1"/>
              </a:solidFill>
              <a:round/>
              <a:headEnd/>
              <a:tailEnd/>
            </a:ln>
            <a:effectLst/>
          </p:spPr>
          <p:txBody>
            <a:bodyPr/>
            <a:lstStyle/>
            <a:p>
              <a:endParaRPr lang="en-US"/>
            </a:p>
          </p:txBody>
        </p:sp>
      </p:grpSp>
      <p:sp>
        <p:nvSpPr>
          <p:cNvPr id="224275" name="Rectangle 19"/>
          <p:cNvSpPr>
            <a:spLocks noChangeArrowheads="1"/>
          </p:cNvSpPr>
          <p:nvPr/>
        </p:nvSpPr>
        <p:spPr bwMode="auto">
          <a:xfrm>
            <a:off x="5562600" y="4191000"/>
            <a:ext cx="3200400" cy="1066800"/>
          </a:xfrm>
          <a:prstGeom prst="rect">
            <a:avLst/>
          </a:prstGeom>
          <a:noFill/>
          <a:ln w="9525">
            <a:noFill/>
            <a:miter lim="800000"/>
            <a:headEnd/>
            <a:tailEnd/>
          </a:ln>
          <a:effectLst/>
        </p:spPr>
        <p:txBody>
          <a:bodyPr>
            <a:spAutoFit/>
          </a:bodyPr>
          <a:lstStyle/>
          <a:p>
            <a:pPr eaLnBrk="0" hangingPunct="0"/>
            <a:r>
              <a:rPr lang="en-US" sz="3200">
                <a:latin typeface="Times New Roman" pitchFamily="18" charset="0"/>
                <a:sym typeface="Symbol" pitchFamily="18" charset="2"/>
              </a:rPr>
              <a:t>E(N | p</a:t>
            </a:r>
            <a:r>
              <a:rPr lang="en-US" sz="3200" baseline="-25000">
                <a:latin typeface="Times New Roman" pitchFamily="18" charset="0"/>
                <a:sym typeface="Symbol" pitchFamily="18" charset="2"/>
              </a:rPr>
              <a:t>0</a:t>
            </a:r>
            <a:r>
              <a:rPr lang="en-US" sz="3200">
                <a:latin typeface="Times New Roman" pitchFamily="18" charset="0"/>
                <a:sym typeface="Symbol" pitchFamily="18" charset="2"/>
              </a:rPr>
              <a:t>) = 31.2</a:t>
            </a:r>
          </a:p>
          <a:p>
            <a:pPr eaLnBrk="0" hangingPunct="0"/>
            <a:r>
              <a:rPr lang="en-US" sz="3200">
                <a:latin typeface="Times New Roman" pitchFamily="18" charset="0"/>
                <a:sym typeface="Symbol" pitchFamily="18" charset="2"/>
              </a:rPr>
              <a:t>PET(p</a:t>
            </a:r>
            <a:r>
              <a:rPr lang="en-US" sz="3200" baseline="-25000">
                <a:latin typeface="Times New Roman" pitchFamily="18" charset="0"/>
                <a:sym typeface="Symbol" pitchFamily="18" charset="2"/>
              </a:rPr>
              <a:t>0</a:t>
            </a:r>
            <a:r>
              <a:rPr lang="en-US" sz="3200">
                <a:latin typeface="Times New Roman" pitchFamily="18" charset="0"/>
                <a:sym typeface="Symbol" pitchFamily="18" charset="2"/>
              </a:rPr>
              <a:t>) = 0.65</a:t>
            </a:r>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12" name="Picture 4"/>
          <p:cNvPicPr>
            <a:picLocks noChangeAspect="1" noChangeArrowheads="1"/>
          </p:cNvPicPr>
          <p:nvPr/>
        </p:nvPicPr>
        <p:blipFill>
          <a:blip r:embed="rId2" cstate="print"/>
          <a:srcRect/>
          <a:stretch>
            <a:fillRect/>
          </a:stretch>
        </p:blipFill>
        <p:spPr bwMode="auto">
          <a:xfrm>
            <a:off x="914400" y="98425"/>
            <a:ext cx="6705600" cy="6681788"/>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US"/>
              <a:t>Comments on Simon’s Design</a:t>
            </a:r>
          </a:p>
        </p:txBody>
      </p:sp>
      <p:sp>
        <p:nvSpPr>
          <p:cNvPr id="223235" name="Rectangle 3" descr="Rectangle: Click to edit Master text styles&#10;Second level&#10;Third level&#10;Fourth level&#10;Fifth level"/>
          <p:cNvSpPr>
            <a:spLocks noGrp="1" noChangeArrowheads="1"/>
          </p:cNvSpPr>
          <p:nvPr>
            <p:ph type="body" idx="1"/>
          </p:nvPr>
        </p:nvSpPr>
        <p:spPr/>
        <p:txBody>
          <a:bodyPr/>
          <a:lstStyle/>
          <a:p>
            <a:r>
              <a:rPr lang="en-US"/>
              <a:t>Suitable for p</a:t>
            </a:r>
            <a:r>
              <a:rPr lang="en-US" baseline="-25000"/>
              <a:t>0</a:t>
            </a:r>
            <a:r>
              <a:rPr lang="en-US"/>
              <a:t> &gt; 0</a:t>
            </a:r>
          </a:p>
          <a:p>
            <a:r>
              <a:rPr lang="en-US"/>
              <a:t>Allow stopping early due to futility: Good</a:t>
            </a:r>
          </a:p>
          <a:p>
            <a:r>
              <a:rPr lang="en-US"/>
              <a:t>Does not allow stopping early due to initial efficacy: Good</a:t>
            </a:r>
          </a:p>
          <a:p>
            <a:r>
              <a:rPr lang="en-US"/>
              <a:t>Drawback:</a:t>
            </a:r>
          </a:p>
          <a:p>
            <a:pPr lvl="1"/>
            <a:r>
              <a:rPr lang="en-US"/>
              <a:t>No early stopping when a long string of failures are observed</a:t>
            </a:r>
          </a:p>
          <a:p>
            <a:pPr lvl="1"/>
            <a:r>
              <a:rPr lang="en-US"/>
              <a:t>Similar to all frequentist designs, when the conduct deviates from the design, all statistical properties no longer hold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618" name="Picture 2"/>
          <p:cNvPicPr>
            <a:picLocks noChangeAspect="1" noChangeArrowheads="1"/>
          </p:cNvPicPr>
          <p:nvPr/>
        </p:nvPicPr>
        <p:blipFill>
          <a:blip r:embed="rId2" cstate="print"/>
          <a:srcRect/>
          <a:stretch>
            <a:fillRect/>
          </a:stretch>
        </p:blipFill>
        <p:spPr bwMode="auto">
          <a:xfrm>
            <a:off x="2057400" y="1828800"/>
            <a:ext cx="5181600" cy="4725988"/>
          </a:xfrm>
          <a:prstGeom prst="rect">
            <a:avLst/>
          </a:prstGeom>
          <a:noFill/>
          <a:ln w="9525">
            <a:noFill/>
            <a:miter lim="800000"/>
            <a:headEnd/>
            <a:tailEnd/>
          </a:ln>
          <a:effectLst/>
        </p:spPr>
      </p:pic>
      <p:sp>
        <p:nvSpPr>
          <p:cNvPr id="239619" name="Text Box 3"/>
          <p:cNvSpPr txBox="1">
            <a:spLocks noChangeArrowheads="1"/>
          </p:cNvSpPr>
          <p:nvPr/>
        </p:nvSpPr>
        <p:spPr bwMode="auto">
          <a:xfrm>
            <a:off x="609600" y="609600"/>
            <a:ext cx="8229600" cy="519113"/>
          </a:xfrm>
          <a:prstGeom prst="rect">
            <a:avLst/>
          </a:prstGeom>
          <a:noFill/>
          <a:ln w="9525">
            <a:noFill/>
            <a:miter lim="800000"/>
            <a:headEnd/>
            <a:tailEnd/>
          </a:ln>
          <a:effectLst/>
        </p:spPr>
        <p:txBody>
          <a:bodyPr>
            <a:spAutoFit/>
          </a:bodyPr>
          <a:lstStyle/>
          <a:p>
            <a:pPr>
              <a:spcBef>
                <a:spcPct val="50000"/>
              </a:spcBef>
            </a:pPr>
            <a:r>
              <a:rPr lang="en-US" sz="2800" b="1">
                <a:latin typeface="Century Gothic" pitchFamily="34" charset="0"/>
              </a:rPr>
              <a:t>Prediction Is Hard, Especially About The Future.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r>
              <a:rPr lang="en-US"/>
              <a:t>Objectives of Phase II Trials</a:t>
            </a:r>
          </a:p>
        </p:txBody>
      </p:sp>
      <p:sp>
        <p:nvSpPr>
          <p:cNvPr id="216067" name="Rectangle 3" descr="Rectangle: Click to edit Master text styles&#10;Second level&#10;Third level&#10;Fourth level&#10;Fifth level"/>
          <p:cNvSpPr>
            <a:spLocks noGrp="1" noChangeArrowheads="1"/>
          </p:cNvSpPr>
          <p:nvPr>
            <p:ph type="body" idx="1"/>
          </p:nvPr>
        </p:nvSpPr>
        <p:spPr/>
        <p:txBody>
          <a:bodyPr/>
          <a:lstStyle/>
          <a:p>
            <a:r>
              <a:rPr lang="en-US"/>
              <a:t>Initial assessment of drug’s efficacy (IIA)</a:t>
            </a:r>
          </a:p>
          <a:p>
            <a:r>
              <a:rPr lang="en-US"/>
              <a:t>Refine drug’s toxicity profile</a:t>
            </a:r>
          </a:p>
          <a:p>
            <a:r>
              <a:rPr lang="en-US"/>
              <a:t>Compare efficacy among active agents and send the most promising one(s) to Phase III trials (IIB)</a:t>
            </a:r>
          </a:p>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228600" y="-76200"/>
            <a:ext cx="9144000" cy="895350"/>
          </a:xfrm>
        </p:spPr>
        <p:txBody>
          <a:bodyPr/>
          <a:lstStyle/>
          <a:p>
            <a:r>
              <a:rPr lang="en-US" sz="3600"/>
              <a:t>Simon’s Minimax/Optimal 2-Stage Design</a:t>
            </a:r>
          </a:p>
        </p:txBody>
      </p:sp>
      <p:sp>
        <p:nvSpPr>
          <p:cNvPr id="244739" name="Rectangle 3" descr="Rectangle: Click to edit Master text styles&#10;Second level&#10;Third level&#10;Fourth level&#10;Fifth level"/>
          <p:cNvSpPr>
            <a:spLocks noGrp="1" noChangeArrowheads="1"/>
          </p:cNvSpPr>
          <p:nvPr>
            <p:ph type="body" idx="1"/>
          </p:nvPr>
        </p:nvSpPr>
        <p:spPr>
          <a:xfrm>
            <a:off x="887413" y="1436688"/>
            <a:ext cx="7605712" cy="3900487"/>
          </a:xfrm>
        </p:spPr>
        <p:txBody>
          <a:bodyPr/>
          <a:lstStyle/>
          <a:p>
            <a:pPr>
              <a:buFont typeface="Wingdings" pitchFamily="2" charset="2"/>
              <a:buNone/>
            </a:pPr>
            <a:r>
              <a:rPr lang="en-US"/>
              <a:t>	</a:t>
            </a:r>
          </a:p>
        </p:txBody>
      </p:sp>
      <p:sp>
        <p:nvSpPr>
          <p:cNvPr id="244740" name="Text Box 4"/>
          <p:cNvSpPr txBox="1">
            <a:spLocks noChangeArrowheads="1"/>
          </p:cNvSpPr>
          <p:nvPr/>
        </p:nvSpPr>
        <p:spPr bwMode="auto">
          <a:xfrm>
            <a:off x="314325" y="4405313"/>
            <a:ext cx="8523288" cy="2833687"/>
          </a:xfrm>
          <a:prstGeom prst="rect">
            <a:avLst/>
          </a:prstGeom>
          <a:noFill/>
          <a:ln w="9525">
            <a:noFill/>
            <a:miter lim="800000"/>
            <a:headEnd/>
            <a:tailEnd/>
          </a:ln>
          <a:effectLst/>
        </p:spPr>
        <p:txBody>
          <a:bodyPr>
            <a:spAutoFit/>
          </a:bodyPr>
          <a:lstStyle/>
          <a:p>
            <a:pPr eaLnBrk="0" hangingPunct="0"/>
            <a:r>
              <a:rPr lang="en-US">
                <a:solidFill>
                  <a:srgbClr val="FB0528"/>
                </a:solidFill>
                <a:latin typeface="Times New Roman" pitchFamily="18" charset="0"/>
                <a:cs typeface="Times New Roman" pitchFamily="18" charset="0"/>
                <a:sym typeface="Symbol" pitchFamily="18" charset="2"/>
              </a:rPr>
              <a:t>	</a:t>
            </a:r>
            <a:r>
              <a:rPr lang="en-US">
                <a:latin typeface="Times New Roman" pitchFamily="18" charset="0"/>
                <a:cs typeface="Times New Roman" pitchFamily="18" charset="0"/>
              </a:rPr>
              <a:t>PET(</a:t>
            </a:r>
            <a:r>
              <a:rPr lang="en-US" i="1">
                <a:latin typeface="Times New Roman" pitchFamily="18" charset="0"/>
                <a:cs typeface="Times New Roman" pitchFamily="18" charset="0"/>
              </a:rPr>
              <a:t>p</a:t>
            </a:r>
            <a:r>
              <a:rPr lang="en-US" i="1" baseline="-30000">
                <a:latin typeface="Times New Roman" pitchFamily="18" charset="0"/>
                <a:cs typeface="Times New Roman" pitchFamily="18" charset="0"/>
              </a:rPr>
              <a:t>0</a:t>
            </a:r>
            <a:r>
              <a:rPr lang="en-US">
                <a:latin typeface="Times New Roman" pitchFamily="18" charset="0"/>
                <a:cs typeface="Times New Roman" pitchFamily="18" charset="0"/>
              </a:rPr>
              <a:t>) = Prob(Early Termination | </a:t>
            </a:r>
            <a:r>
              <a:rPr lang="en-US" i="1">
                <a:latin typeface="Times New Roman" pitchFamily="18" charset="0"/>
                <a:cs typeface="Times New Roman" pitchFamily="18" charset="0"/>
              </a:rPr>
              <a:t>p</a:t>
            </a:r>
            <a:r>
              <a:rPr lang="en-US" i="1" baseline="-30000">
                <a:latin typeface="Times New Roman" pitchFamily="18" charset="0"/>
                <a:cs typeface="Times New Roman" pitchFamily="18" charset="0"/>
              </a:rPr>
              <a:t>0</a:t>
            </a:r>
            <a:r>
              <a:rPr lang="en-US">
                <a:latin typeface="Times New Roman" pitchFamily="18" charset="0"/>
                <a:cs typeface="Times New Roman" pitchFamily="18" charset="0"/>
              </a:rPr>
              <a:t>) = pbinom(</a:t>
            </a:r>
            <a:r>
              <a:rPr lang="en-US" i="1">
                <a:latin typeface="Times New Roman" pitchFamily="18" charset="0"/>
                <a:cs typeface="Times New Roman" pitchFamily="18" charset="0"/>
              </a:rPr>
              <a:t>r</a:t>
            </a:r>
            <a:r>
              <a:rPr lang="en-US" i="1" baseline="-25000">
                <a:latin typeface="Times New Roman" pitchFamily="18" charset="0"/>
                <a:cs typeface="Times New Roman" pitchFamily="18" charset="0"/>
              </a:rPr>
              <a:t>1</a:t>
            </a:r>
            <a:r>
              <a:rPr lang="en-US">
                <a:latin typeface="Times New Roman" pitchFamily="18" charset="0"/>
                <a:cs typeface="Times New Roman" pitchFamily="18" charset="0"/>
              </a:rPr>
              <a:t>, </a:t>
            </a:r>
            <a:r>
              <a:rPr lang="en-US" i="1">
                <a:latin typeface="Times New Roman" pitchFamily="18" charset="0"/>
                <a:cs typeface="Times New Roman" pitchFamily="18" charset="0"/>
              </a:rPr>
              <a:t>n</a:t>
            </a:r>
            <a:r>
              <a:rPr lang="en-US" i="1" baseline="-25000">
                <a:latin typeface="Times New Roman" pitchFamily="18" charset="0"/>
                <a:cs typeface="Times New Roman" pitchFamily="18" charset="0"/>
              </a:rPr>
              <a:t>1 </a:t>
            </a:r>
            <a:r>
              <a:rPr lang="en-US">
                <a:latin typeface="Times New Roman" pitchFamily="18" charset="0"/>
              </a:rPr>
              <a:t>,</a:t>
            </a:r>
            <a:r>
              <a:rPr lang="en-US">
                <a:latin typeface="Times New Roman" pitchFamily="18" charset="0"/>
                <a:cs typeface="Times New Roman" pitchFamily="18" charset="0"/>
              </a:rPr>
              <a:t> </a:t>
            </a:r>
            <a:r>
              <a:rPr lang="en-US" i="1">
                <a:latin typeface="Times New Roman" pitchFamily="18" charset="0"/>
                <a:cs typeface="Times New Roman" pitchFamily="18" charset="0"/>
              </a:rPr>
              <a:t>p</a:t>
            </a:r>
            <a:r>
              <a:rPr lang="en-US" i="1" baseline="-30000">
                <a:latin typeface="Times New Roman" pitchFamily="18" charset="0"/>
                <a:cs typeface="Times New Roman" pitchFamily="18" charset="0"/>
              </a:rPr>
              <a:t>0</a:t>
            </a:r>
            <a:r>
              <a:rPr lang="en-US">
                <a:latin typeface="Times New Roman" pitchFamily="18" charset="0"/>
                <a:cs typeface="Times New Roman" pitchFamily="18" charset="0"/>
              </a:rPr>
              <a:t>)</a:t>
            </a:r>
          </a:p>
          <a:p>
            <a:pPr eaLnBrk="0" hangingPunct="0"/>
            <a:r>
              <a:rPr lang="en-US">
                <a:latin typeface="Times New Roman" pitchFamily="18" charset="0"/>
                <a:cs typeface="Times New Roman" pitchFamily="18" charset="0"/>
              </a:rPr>
              <a:t>	</a:t>
            </a:r>
          </a:p>
          <a:p>
            <a:pPr eaLnBrk="0" hangingPunct="0"/>
            <a:r>
              <a:rPr lang="en-US">
                <a:latin typeface="Times New Roman" pitchFamily="18" charset="0"/>
                <a:cs typeface="Times New Roman" pitchFamily="18" charset="0"/>
              </a:rPr>
              <a:t>	E(N |</a:t>
            </a:r>
            <a:r>
              <a:rPr lang="en-US" i="1">
                <a:latin typeface="Times New Roman" pitchFamily="18" charset="0"/>
                <a:cs typeface="Times New Roman" pitchFamily="18" charset="0"/>
              </a:rPr>
              <a:t>p</a:t>
            </a:r>
            <a:r>
              <a:rPr lang="en-US" i="1" baseline="-30000">
                <a:latin typeface="Times New Roman" pitchFamily="18" charset="0"/>
                <a:cs typeface="Times New Roman" pitchFamily="18" charset="0"/>
              </a:rPr>
              <a:t>0</a:t>
            </a:r>
            <a:r>
              <a:rPr lang="en-US">
                <a:latin typeface="Times New Roman" pitchFamily="18" charset="0"/>
                <a:cs typeface="Times New Roman" pitchFamily="18" charset="0"/>
              </a:rPr>
              <a:t>) = </a:t>
            </a:r>
            <a:r>
              <a:rPr lang="en-US" i="1">
                <a:latin typeface="Times New Roman" pitchFamily="18" charset="0"/>
                <a:cs typeface="Times New Roman" pitchFamily="18" charset="0"/>
              </a:rPr>
              <a:t>n</a:t>
            </a:r>
            <a:r>
              <a:rPr lang="en-US" i="1" baseline="-25000">
                <a:latin typeface="Times New Roman" pitchFamily="18" charset="0"/>
                <a:cs typeface="Times New Roman" pitchFamily="18" charset="0"/>
              </a:rPr>
              <a:t>1</a:t>
            </a:r>
            <a:r>
              <a:rPr lang="en-US">
                <a:latin typeface="Times New Roman" pitchFamily="18" charset="0"/>
                <a:cs typeface="Times New Roman" pitchFamily="18" charset="0"/>
              </a:rPr>
              <a:t> + [1 - PET(</a:t>
            </a:r>
            <a:r>
              <a:rPr lang="en-US" i="1">
                <a:latin typeface="Times New Roman" pitchFamily="18" charset="0"/>
                <a:cs typeface="Times New Roman" pitchFamily="18" charset="0"/>
              </a:rPr>
              <a:t>p</a:t>
            </a:r>
            <a:r>
              <a:rPr lang="en-US" i="1" baseline="-30000">
                <a:latin typeface="Times New Roman" pitchFamily="18" charset="0"/>
                <a:cs typeface="Times New Roman" pitchFamily="18" charset="0"/>
              </a:rPr>
              <a:t>0</a:t>
            </a:r>
            <a:r>
              <a:rPr lang="en-US">
                <a:latin typeface="Times New Roman" pitchFamily="18" charset="0"/>
                <a:cs typeface="Times New Roman" pitchFamily="18" charset="0"/>
              </a:rPr>
              <a:t>)] </a:t>
            </a:r>
            <a:r>
              <a:rPr lang="en-US">
                <a:latin typeface="Times New Roman" pitchFamily="18" charset="0"/>
                <a:cs typeface="Times New Roman" pitchFamily="18" charset="0"/>
                <a:sym typeface="Symbol" pitchFamily="18" charset="2"/>
              </a:rPr>
              <a:t></a:t>
            </a:r>
            <a:r>
              <a:rPr lang="en-US">
                <a:latin typeface="Times New Roman" pitchFamily="18" charset="0"/>
                <a:cs typeface="Times New Roman" pitchFamily="18" charset="0"/>
              </a:rPr>
              <a:t> (</a:t>
            </a:r>
            <a:r>
              <a:rPr lang="en-US" i="1">
                <a:latin typeface="Times New Roman" pitchFamily="18" charset="0"/>
                <a:cs typeface="Times New Roman" pitchFamily="18" charset="0"/>
              </a:rPr>
              <a:t>N</a:t>
            </a:r>
            <a:r>
              <a:rPr lang="en-US" i="1" baseline="-25000">
                <a:latin typeface="Times New Roman" pitchFamily="18" charset="0"/>
                <a:cs typeface="Times New Roman" pitchFamily="18" charset="0"/>
              </a:rPr>
              <a:t>max</a:t>
            </a:r>
            <a:r>
              <a:rPr lang="en-US" baseline="-25000">
                <a:latin typeface="Times New Roman" pitchFamily="18" charset="0"/>
                <a:cs typeface="Times New Roman" pitchFamily="18" charset="0"/>
              </a:rPr>
              <a:t> </a:t>
            </a:r>
            <a:r>
              <a:rPr lang="en-US">
                <a:latin typeface="Times New Roman" pitchFamily="18" charset="0"/>
                <a:cs typeface="Times New Roman" pitchFamily="18" charset="0"/>
              </a:rPr>
              <a:t>- </a:t>
            </a:r>
            <a:r>
              <a:rPr lang="en-US" i="1">
                <a:latin typeface="Times New Roman" pitchFamily="18" charset="0"/>
                <a:cs typeface="Times New Roman" pitchFamily="18" charset="0"/>
              </a:rPr>
              <a:t>n</a:t>
            </a:r>
            <a:r>
              <a:rPr lang="en-US" i="1" baseline="-25000">
                <a:latin typeface="Times New Roman" pitchFamily="18" charset="0"/>
                <a:cs typeface="Times New Roman" pitchFamily="18" charset="0"/>
              </a:rPr>
              <a:t>1</a:t>
            </a:r>
            <a:r>
              <a:rPr lang="en-US">
                <a:latin typeface="Times New Roman" pitchFamily="18" charset="0"/>
                <a:cs typeface="Times New Roman" pitchFamily="18" charset="0"/>
              </a:rPr>
              <a:t>)	</a:t>
            </a:r>
          </a:p>
          <a:p>
            <a:pPr eaLnBrk="0" hangingPunct="0"/>
            <a:endParaRPr lang="en-US">
              <a:latin typeface="Times New Roman" pitchFamily="18" charset="0"/>
              <a:cs typeface="Times New Roman" pitchFamily="18" charset="0"/>
            </a:endParaRPr>
          </a:p>
          <a:p>
            <a:pPr eaLnBrk="0" hangingPunct="0"/>
            <a:r>
              <a:rPr lang="en-US" sz="2800">
                <a:solidFill>
                  <a:srgbClr val="FF3300"/>
                </a:solidFill>
                <a:latin typeface="Times New Roman" pitchFamily="18" charset="0"/>
                <a:cs typeface="Times New Roman" pitchFamily="18" charset="0"/>
              </a:rPr>
              <a:t>		</a:t>
            </a:r>
            <a:r>
              <a:rPr lang="en-US" sz="2800">
                <a:solidFill>
                  <a:srgbClr val="FB0528"/>
                </a:solidFill>
                <a:latin typeface="Times New Roman" pitchFamily="18" charset="0"/>
                <a:cs typeface="Times New Roman" pitchFamily="18" charset="0"/>
              </a:rPr>
              <a:t>Minimax Design: Smallest </a:t>
            </a:r>
            <a:r>
              <a:rPr lang="en-US" sz="2800" i="1">
                <a:solidFill>
                  <a:srgbClr val="FB0528"/>
                </a:solidFill>
                <a:latin typeface="Times New Roman" pitchFamily="18" charset="0"/>
                <a:cs typeface="Times New Roman" pitchFamily="18" charset="0"/>
              </a:rPr>
              <a:t>N</a:t>
            </a:r>
            <a:r>
              <a:rPr lang="en-US" sz="2800" i="1" baseline="-25000">
                <a:solidFill>
                  <a:srgbClr val="FB0528"/>
                </a:solidFill>
                <a:latin typeface="Times New Roman" pitchFamily="18" charset="0"/>
                <a:cs typeface="Times New Roman" pitchFamily="18" charset="0"/>
              </a:rPr>
              <a:t>max</a:t>
            </a:r>
          </a:p>
          <a:p>
            <a:pPr eaLnBrk="0" hangingPunct="0"/>
            <a:r>
              <a:rPr lang="en-US" sz="2800">
                <a:solidFill>
                  <a:srgbClr val="FB0528"/>
                </a:solidFill>
                <a:latin typeface="Times New Roman" pitchFamily="18" charset="0"/>
                <a:cs typeface="Times New Roman" pitchFamily="18" charset="0"/>
              </a:rPr>
              <a:t>		Optimal Design:  Smallest E(</a:t>
            </a:r>
            <a:r>
              <a:rPr lang="en-US" sz="2800" i="1">
                <a:solidFill>
                  <a:srgbClr val="FB0528"/>
                </a:solidFill>
                <a:latin typeface="Times New Roman" pitchFamily="18" charset="0"/>
                <a:cs typeface="Times New Roman" pitchFamily="18" charset="0"/>
              </a:rPr>
              <a:t>N</a:t>
            </a:r>
            <a:r>
              <a:rPr lang="en-US" sz="2800">
                <a:solidFill>
                  <a:srgbClr val="FB0528"/>
                </a:solidFill>
                <a:latin typeface="Times New Roman" pitchFamily="18" charset="0"/>
                <a:cs typeface="Times New Roman" pitchFamily="18" charset="0"/>
              </a:rPr>
              <a:t>|</a:t>
            </a:r>
            <a:r>
              <a:rPr lang="en-US" sz="2800" i="1">
                <a:solidFill>
                  <a:srgbClr val="FB0528"/>
                </a:solidFill>
                <a:latin typeface="Times New Roman" pitchFamily="18" charset="0"/>
                <a:cs typeface="Times New Roman" pitchFamily="18" charset="0"/>
              </a:rPr>
              <a:t>p</a:t>
            </a:r>
            <a:r>
              <a:rPr lang="en-US" sz="2800" i="1" baseline="-30000">
                <a:solidFill>
                  <a:srgbClr val="FB0528"/>
                </a:solidFill>
                <a:latin typeface="Times New Roman" pitchFamily="18" charset="0"/>
                <a:cs typeface="Times New Roman" pitchFamily="18" charset="0"/>
              </a:rPr>
              <a:t>0</a:t>
            </a:r>
            <a:r>
              <a:rPr lang="en-US" sz="2800">
                <a:solidFill>
                  <a:srgbClr val="FB0528"/>
                </a:solidFill>
                <a:latin typeface="Times New Roman" pitchFamily="18" charset="0"/>
                <a:cs typeface="Times New Roman" pitchFamily="18" charset="0"/>
              </a:rPr>
              <a:t>)</a:t>
            </a:r>
          </a:p>
          <a:p>
            <a:pPr eaLnBrk="0" hangingPunct="0"/>
            <a:endParaRPr lang="en-US" sz="2800">
              <a:solidFill>
                <a:srgbClr val="FB0528"/>
              </a:solidFill>
              <a:latin typeface="Times New Roman" pitchFamily="18" charset="0"/>
              <a:cs typeface="Times New Roman" pitchFamily="18" charset="0"/>
            </a:endParaRPr>
          </a:p>
        </p:txBody>
      </p:sp>
      <p:sp>
        <p:nvSpPr>
          <p:cNvPr id="244741" name="Text Box 5"/>
          <p:cNvSpPr txBox="1">
            <a:spLocks noChangeArrowheads="1"/>
          </p:cNvSpPr>
          <p:nvPr/>
        </p:nvSpPr>
        <p:spPr bwMode="auto">
          <a:xfrm>
            <a:off x="523875" y="1384300"/>
            <a:ext cx="7924800" cy="2654300"/>
          </a:xfrm>
          <a:prstGeom prst="rect">
            <a:avLst/>
          </a:prstGeom>
          <a:noFill/>
          <a:ln w="9525">
            <a:noFill/>
            <a:miter lim="800000"/>
            <a:headEnd/>
            <a:tailEnd/>
          </a:ln>
          <a:effectLst/>
        </p:spPr>
        <p:txBody>
          <a:bodyPr>
            <a:spAutoFit/>
          </a:bodyPr>
          <a:lstStyle/>
          <a:p>
            <a:pPr eaLnBrk="0" hangingPunct="0"/>
            <a:r>
              <a:rPr lang="en-US" sz="2800">
                <a:latin typeface="Times New Roman" pitchFamily="18" charset="0"/>
              </a:rPr>
              <a:t>Stage 1: Enroll</a:t>
            </a:r>
            <a:r>
              <a:rPr lang="en-US" sz="2800" i="1">
                <a:latin typeface="Times New Roman" pitchFamily="18" charset="0"/>
              </a:rPr>
              <a:t> n</a:t>
            </a:r>
            <a:r>
              <a:rPr lang="en-US" sz="2800" i="1" baseline="-25000">
                <a:latin typeface="Times New Roman" pitchFamily="18" charset="0"/>
              </a:rPr>
              <a:t>1</a:t>
            </a:r>
            <a:r>
              <a:rPr lang="en-US" sz="2800">
                <a:latin typeface="Times New Roman" pitchFamily="18" charset="0"/>
              </a:rPr>
              <a:t> patients,</a:t>
            </a:r>
          </a:p>
          <a:p>
            <a:pPr eaLnBrk="0" hangingPunct="0"/>
            <a:r>
              <a:rPr lang="en-US" sz="2800">
                <a:latin typeface="Times New Roman" pitchFamily="18" charset="0"/>
              </a:rPr>
              <a:t>	    If  </a:t>
            </a:r>
            <a:r>
              <a:rPr lang="en-US" sz="2800">
                <a:latin typeface="Times New Roman" pitchFamily="18" charset="0"/>
                <a:sym typeface="Symbol" pitchFamily="18" charset="2"/>
              </a:rPr>
              <a:t> </a:t>
            </a:r>
            <a:r>
              <a:rPr lang="en-US" sz="2800" i="1">
                <a:latin typeface="Times New Roman" pitchFamily="18" charset="0"/>
              </a:rPr>
              <a:t>r</a:t>
            </a:r>
            <a:r>
              <a:rPr lang="en-US" sz="2800" i="1" baseline="-25000">
                <a:latin typeface="Times New Roman" pitchFamily="18" charset="0"/>
              </a:rPr>
              <a:t>1</a:t>
            </a:r>
            <a:r>
              <a:rPr lang="en-US" sz="2800" baseline="-25000">
                <a:latin typeface="Times New Roman" pitchFamily="18" charset="0"/>
              </a:rPr>
              <a:t>  </a:t>
            </a:r>
            <a:r>
              <a:rPr lang="en-US" sz="2800">
                <a:latin typeface="Times New Roman" pitchFamily="18" charset="0"/>
              </a:rPr>
              <a:t>responses,  stop trial,  reject </a:t>
            </a:r>
            <a:r>
              <a:rPr lang="en-US" sz="2800">
                <a:latin typeface="Times New Roman" pitchFamily="18" charset="0"/>
                <a:cs typeface="Times New Roman" pitchFamily="18" charset="0"/>
                <a:sym typeface="Symbol" pitchFamily="18" charset="2"/>
              </a:rPr>
              <a:t>H</a:t>
            </a:r>
            <a:r>
              <a:rPr lang="en-US" sz="2800" baseline="-30000">
                <a:latin typeface="Times New Roman" pitchFamily="18" charset="0"/>
                <a:cs typeface="Times New Roman" pitchFamily="18" charset="0"/>
                <a:sym typeface="Symbol" pitchFamily="18" charset="2"/>
              </a:rPr>
              <a:t>1</a:t>
            </a:r>
            <a:r>
              <a:rPr lang="en-US" sz="2800">
                <a:latin typeface="Times New Roman" pitchFamily="18" charset="0"/>
              </a:rPr>
              <a:t>;</a:t>
            </a:r>
          </a:p>
          <a:p>
            <a:pPr eaLnBrk="0" hangingPunct="0"/>
            <a:r>
              <a:rPr lang="en-US" sz="2800">
                <a:latin typeface="Times New Roman" pitchFamily="18" charset="0"/>
              </a:rPr>
              <a:t>	    Otherwise continue to Stage 2;</a:t>
            </a:r>
          </a:p>
          <a:p>
            <a:pPr eaLnBrk="0" hangingPunct="0"/>
            <a:endParaRPr lang="en-US" sz="2800">
              <a:latin typeface="Times New Roman" pitchFamily="18" charset="0"/>
            </a:endParaRPr>
          </a:p>
          <a:p>
            <a:pPr eaLnBrk="0" hangingPunct="0"/>
            <a:r>
              <a:rPr lang="en-US" sz="2800">
                <a:latin typeface="Times New Roman" pitchFamily="18" charset="0"/>
              </a:rPr>
              <a:t>Stage 2: Enroll </a:t>
            </a:r>
            <a:r>
              <a:rPr lang="en-US" sz="2800" i="1">
                <a:latin typeface="Times New Roman" pitchFamily="18" charset="0"/>
                <a:cs typeface="Times New Roman" pitchFamily="18" charset="0"/>
              </a:rPr>
              <a:t>N</a:t>
            </a:r>
            <a:r>
              <a:rPr lang="en-US" sz="2800" i="1" baseline="-25000">
                <a:latin typeface="Times New Roman" pitchFamily="18" charset="0"/>
                <a:cs typeface="Times New Roman" pitchFamily="18" charset="0"/>
              </a:rPr>
              <a:t>max</a:t>
            </a:r>
            <a:r>
              <a:rPr lang="en-US" sz="2800" i="1">
                <a:latin typeface="Times New Roman" pitchFamily="18" charset="0"/>
              </a:rPr>
              <a:t> - n</a:t>
            </a:r>
            <a:r>
              <a:rPr lang="en-US" sz="2800" i="1" baseline="-25000">
                <a:latin typeface="Times New Roman" pitchFamily="18" charset="0"/>
              </a:rPr>
              <a:t>1</a:t>
            </a:r>
            <a:r>
              <a:rPr lang="en-US" sz="2800" baseline="-25000">
                <a:latin typeface="Times New Roman" pitchFamily="18" charset="0"/>
              </a:rPr>
              <a:t> </a:t>
            </a:r>
            <a:r>
              <a:rPr lang="en-US" sz="2800">
                <a:latin typeface="Times New Roman" pitchFamily="18" charset="0"/>
              </a:rPr>
              <a:t>patients, </a:t>
            </a:r>
          </a:p>
          <a:p>
            <a:pPr eaLnBrk="0" hangingPunct="0"/>
            <a:r>
              <a:rPr lang="en-US" sz="2800">
                <a:latin typeface="Times New Roman" pitchFamily="18" charset="0"/>
              </a:rPr>
              <a:t>	    If  </a:t>
            </a:r>
            <a:r>
              <a:rPr lang="en-US" sz="2800">
                <a:latin typeface="Times New Roman" pitchFamily="18" charset="0"/>
                <a:sym typeface="Symbol" pitchFamily="18" charset="2"/>
              </a:rPr>
              <a:t></a:t>
            </a:r>
            <a:r>
              <a:rPr lang="en-US" sz="2800" i="1">
                <a:latin typeface="Times New Roman" pitchFamily="18" charset="0"/>
              </a:rPr>
              <a:t> r</a:t>
            </a:r>
            <a:r>
              <a:rPr lang="en-US" sz="2800">
                <a:latin typeface="Times New Roman" pitchFamily="18" charset="0"/>
              </a:rPr>
              <a:t>  responses,  reject </a:t>
            </a:r>
            <a:r>
              <a:rPr lang="en-US" sz="2800">
                <a:latin typeface="Times New Roman" pitchFamily="18" charset="0"/>
                <a:cs typeface="Times New Roman" pitchFamily="18" charset="0"/>
                <a:sym typeface="Symbol" pitchFamily="18" charset="2"/>
              </a:rPr>
              <a:t>H</a:t>
            </a:r>
            <a:r>
              <a:rPr lang="en-US" sz="2800" baseline="-30000">
                <a:latin typeface="Times New Roman" pitchFamily="18" charset="0"/>
                <a:cs typeface="Times New Roman" pitchFamily="18" charset="0"/>
                <a:sym typeface="Symbol" pitchFamily="18" charset="2"/>
              </a:rPr>
              <a:t>1</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idx="4294967295"/>
          </p:nvPr>
        </p:nvSpPr>
        <p:spPr>
          <a:xfrm>
            <a:off x="685800" y="-152400"/>
            <a:ext cx="7772400" cy="1143000"/>
          </a:xfrm>
        </p:spPr>
        <p:txBody>
          <a:bodyPr anchor="ctr"/>
          <a:lstStyle/>
          <a:p>
            <a:r>
              <a:rPr lang="en-US"/>
              <a:t>Example</a:t>
            </a:r>
          </a:p>
        </p:txBody>
      </p:sp>
      <p:sp>
        <p:nvSpPr>
          <p:cNvPr id="246787" name="Rectangle 3"/>
          <p:cNvSpPr>
            <a:spLocks noChangeArrowheads="1"/>
          </p:cNvSpPr>
          <p:nvPr/>
        </p:nvSpPr>
        <p:spPr bwMode="auto">
          <a:xfrm>
            <a:off x="609600" y="1066800"/>
            <a:ext cx="7772400" cy="1295400"/>
          </a:xfrm>
          <a:prstGeom prst="rect">
            <a:avLst/>
          </a:prstGeom>
          <a:noFill/>
          <a:ln w="9525">
            <a:noFill/>
            <a:miter lim="800000"/>
            <a:headEnd/>
            <a:tailEnd/>
          </a:ln>
        </p:spPr>
        <p:txBody>
          <a:bodyPr/>
          <a:lstStyle/>
          <a:p>
            <a:pPr marL="342900" indent="-342900" eaLnBrk="0" hangingPunct="0">
              <a:spcBef>
                <a:spcPct val="20000"/>
              </a:spcBef>
              <a:buFontTx/>
              <a:buChar char="•"/>
            </a:pPr>
            <a:r>
              <a:rPr lang="en-US" sz="3000" i="1">
                <a:latin typeface="Times New Roman" pitchFamily="18" charset="0"/>
              </a:rPr>
              <a:t>p</a:t>
            </a:r>
            <a:r>
              <a:rPr lang="en-US" sz="3000" i="1" baseline="-25000">
                <a:latin typeface="Times New Roman" pitchFamily="18" charset="0"/>
              </a:rPr>
              <a:t>0</a:t>
            </a:r>
            <a:r>
              <a:rPr lang="en-US" sz="3000">
                <a:latin typeface="Times New Roman" pitchFamily="18" charset="0"/>
              </a:rPr>
              <a:t>=0.20,	</a:t>
            </a:r>
            <a:r>
              <a:rPr lang="en-US" sz="3000" i="1">
                <a:latin typeface="Times New Roman" pitchFamily="18" charset="0"/>
              </a:rPr>
              <a:t>p</a:t>
            </a:r>
            <a:r>
              <a:rPr lang="en-US" sz="3000" i="1" baseline="-25000">
                <a:latin typeface="Times New Roman" pitchFamily="18" charset="0"/>
              </a:rPr>
              <a:t>1</a:t>
            </a:r>
            <a:r>
              <a:rPr lang="en-US" sz="3000">
                <a:latin typeface="Times New Roman" pitchFamily="18" charset="0"/>
              </a:rPr>
              <a:t>=0.40, </a:t>
            </a:r>
            <a:r>
              <a:rPr lang="en-US" sz="3200">
                <a:latin typeface="Times New Roman" pitchFamily="18" charset="0"/>
                <a:sym typeface="Symbol" pitchFamily="18" charset="2"/>
              </a:rPr>
              <a:t> = </a:t>
            </a:r>
            <a:r>
              <a:rPr lang="en-US" sz="3200" i="1">
                <a:latin typeface="Times New Roman" pitchFamily="18" charset="0"/>
                <a:sym typeface="Symbol" pitchFamily="18" charset="2"/>
              </a:rPr>
              <a:t> </a:t>
            </a:r>
            <a:r>
              <a:rPr lang="en-US" sz="3200">
                <a:latin typeface="Times New Roman" pitchFamily="18" charset="0"/>
                <a:sym typeface="Symbol" pitchFamily="18" charset="2"/>
              </a:rPr>
              <a:t>= 0.10</a:t>
            </a:r>
            <a:endParaRPr lang="en-US" sz="3200">
              <a:latin typeface="Times New Roman" pitchFamily="18" charset="0"/>
            </a:endParaRPr>
          </a:p>
          <a:p>
            <a:pPr marL="342900" indent="-342900" eaLnBrk="0" hangingPunct="0">
              <a:spcBef>
                <a:spcPct val="20000"/>
              </a:spcBef>
              <a:buFontTx/>
              <a:buChar char="•"/>
            </a:pPr>
            <a:r>
              <a:rPr lang="en-US" sz="3000">
                <a:latin typeface="Times New Roman" pitchFamily="18" charset="0"/>
              </a:rPr>
              <a:t>Simon’s MiniMax 2-Stage Design</a:t>
            </a:r>
          </a:p>
          <a:p>
            <a:pPr marL="342900" indent="-342900" eaLnBrk="0" hangingPunct="0">
              <a:spcBef>
                <a:spcPct val="20000"/>
              </a:spcBef>
              <a:buFontTx/>
              <a:buChar char="•"/>
            </a:pPr>
            <a:endParaRPr lang="en-US" sz="3000">
              <a:latin typeface="Times New Roman" pitchFamily="18" charset="0"/>
            </a:endParaRPr>
          </a:p>
        </p:txBody>
      </p:sp>
      <p:grpSp>
        <p:nvGrpSpPr>
          <p:cNvPr id="246788" name="Group 4"/>
          <p:cNvGrpSpPr>
            <a:grpSpLocks/>
          </p:cNvGrpSpPr>
          <p:nvPr/>
        </p:nvGrpSpPr>
        <p:grpSpPr bwMode="auto">
          <a:xfrm>
            <a:off x="533400" y="2362200"/>
            <a:ext cx="3048000" cy="1676400"/>
            <a:chOff x="672" y="1776"/>
            <a:chExt cx="2160" cy="1261"/>
          </a:xfrm>
        </p:grpSpPr>
        <p:sp>
          <p:nvSpPr>
            <p:cNvPr id="246789" name="Rectangle 5"/>
            <p:cNvSpPr>
              <a:spLocks noChangeArrowheads="1"/>
            </p:cNvSpPr>
            <p:nvPr/>
          </p:nvSpPr>
          <p:spPr bwMode="auto">
            <a:xfrm>
              <a:off x="1152" y="2697"/>
              <a:ext cx="1680" cy="340"/>
            </a:xfrm>
            <a:prstGeom prst="rect">
              <a:avLst/>
            </a:prstGeom>
            <a:noFill/>
            <a:ln w="9525">
              <a:noFill/>
              <a:miter lim="800000"/>
              <a:headEnd/>
              <a:tailEnd/>
            </a:ln>
          </p:spPr>
          <p:txBody>
            <a:bodyPr/>
            <a:lstStyle/>
            <a:p>
              <a:pPr algn="ctr" eaLnBrk="0" hangingPunct="0">
                <a:spcBef>
                  <a:spcPct val="20000"/>
                </a:spcBef>
              </a:pPr>
              <a:r>
                <a:rPr lang="en-US" sz="2000">
                  <a:latin typeface="Times New Roman" pitchFamily="18" charset="0"/>
                </a:rPr>
                <a:t>4 ~ 10</a:t>
              </a:r>
            </a:p>
          </p:txBody>
        </p:sp>
        <p:sp>
          <p:nvSpPr>
            <p:cNvPr id="246790" name="Rectangle 6"/>
            <p:cNvSpPr>
              <a:spLocks noChangeArrowheads="1"/>
            </p:cNvSpPr>
            <p:nvPr/>
          </p:nvSpPr>
          <p:spPr bwMode="auto">
            <a:xfrm>
              <a:off x="672" y="2697"/>
              <a:ext cx="480" cy="340"/>
            </a:xfrm>
            <a:prstGeom prst="rect">
              <a:avLst/>
            </a:prstGeom>
            <a:noFill/>
            <a:ln w="9525">
              <a:noFill/>
              <a:miter lim="800000"/>
              <a:headEnd/>
              <a:tailEnd/>
            </a:ln>
          </p:spPr>
          <p:txBody>
            <a:bodyPr/>
            <a:lstStyle/>
            <a:p>
              <a:pPr algn="ctr" eaLnBrk="0" hangingPunct="0">
                <a:spcBef>
                  <a:spcPct val="20000"/>
                </a:spcBef>
              </a:pPr>
              <a:r>
                <a:rPr lang="en-US" sz="2000">
                  <a:latin typeface="Times New Roman" pitchFamily="18" charset="0"/>
                </a:rPr>
                <a:t>36</a:t>
              </a:r>
            </a:p>
          </p:txBody>
        </p:sp>
        <p:sp>
          <p:nvSpPr>
            <p:cNvPr id="246791" name="Rectangle 7"/>
            <p:cNvSpPr>
              <a:spLocks noChangeArrowheads="1"/>
            </p:cNvSpPr>
            <p:nvPr/>
          </p:nvSpPr>
          <p:spPr bwMode="auto">
            <a:xfrm>
              <a:off x="1152" y="2371"/>
              <a:ext cx="1680" cy="326"/>
            </a:xfrm>
            <a:prstGeom prst="rect">
              <a:avLst/>
            </a:prstGeom>
            <a:noFill/>
            <a:ln w="9525">
              <a:noFill/>
              <a:miter lim="800000"/>
              <a:headEnd/>
              <a:tailEnd/>
            </a:ln>
          </p:spPr>
          <p:txBody>
            <a:bodyPr/>
            <a:lstStyle/>
            <a:p>
              <a:pPr algn="ctr" eaLnBrk="0" hangingPunct="0">
                <a:spcBef>
                  <a:spcPct val="20000"/>
                </a:spcBef>
              </a:pPr>
              <a:r>
                <a:rPr lang="en-US" sz="2000">
                  <a:latin typeface="Times New Roman" pitchFamily="18" charset="0"/>
                </a:rPr>
                <a:t>0 ~ 3</a:t>
              </a:r>
            </a:p>
          </p:txBody>
        </p:sp>
        <p:sp>
          <p:nvSpPr>
            <p:cNvPr id="246792" name="Rectangle 8"/>
            <p:cNvSpPr>
              <a:spLocks noChangeArrowheads="1"/>
            </p:cNvSpPr>
            <p:nvPr/>
          </p:nvSpPr>
          <p:spPr bwMode="auto">
            <a:xfrm>
              <a:off x="672" y="2371"/>
              <a:ext cx="480" cy="326"/>
            </a:xfrm>
            <a:prstGeom prst="rect">
              <a:avLst/>
            </a:prstGeom>
            <a:noFill/>
            <a:ln w="9525">
              <a:noFill/>
              <a:miter lim="800000"/>
              <a:headEnd/>
              <a:tailEnd/>
            </a:ln>
          </p:spPr>
          <p:txBody>
            <a:bodyPr/>
            <a:lstStyle/>
            <a:p>
              <a:pPr algn="ctr" eaLnBrk="0" hangingPunct="0">
                <a:spcBef>
                  <a:spcPct val="20000"/>
                </a:spcBef>
              </a:pPr>
              <a:r>
                <a:rPr lang="en-US" sz="2000">
                  <a:latin typeface="Times New Roman" pitchFamily="18" charset="0"/>
                </a:rPr>
                <a:t>19</a:t>
              </a:r>
            </a:p>
          </p:txBody>
        </p:sp>
        <p:sp>
          <p:nvSpPr>
            <p:cNvPr id="246793" name="Rectangle 9"/>
            <p:cNvSpPr>
              <a:spLocks noChangeArrowheads="1"/>
            </p:cNvSpPr>
            <p:nvPr/>
          </p:nvSpPr>
          <p:spPr bwMode="auto">
            <a:xfrm>
              <a:off x="1152" y="1776"/>
              <a:ext cx="1680" cy="595"/>
            </a:xfrm>
            <a:prstGeom prst="rect">
              <a:avLst/>
            </a:prstGeom>
            <a:noFill/>
            <a:ln w="9525">
              <a:noFill/>
              <a:miter lim="800000"/>
              <a:headEnd/>
              <a:tailEnd/>
            </a:ln>
          </p:spPr>
          <p:txBody>
            <a:bodyPr/>
            <a:lstStyle/>
            <a:p>
              <a:pPr eaLnBrk="0" hangingPunct="0">
                <a:spcBef>
                  <a:spcPct val="20000"/>
                </a:spcBef>
              </a:pPr>
              <a:r>
                <a:rPr lang="en-US" sz="2000">
                  <a:latin typeface="Times New Roman" pitchFamily="18" charset="0"/>
                </a:rPr>
                <a:t>Rejection Region</a:t>
              </a:r>
            </a:p>
            <a:p>
              <a:pPr eaLnBrk="0" hangingPunct="0">
                <a:spcBef>
                  <a:spcPct val="20000"/>
                </a:spcBef>
              </a:pPr>
              <a:r>
                <a:rPr lang="en-US" sz="2000">
                  <a:latin typeface="Times New Roman" pitchFamily="18" charset="0"/>
                </a:rPr>
                <a:t>in # of Responses</a:t>
              </a:r>
            </a:p>
          </p:txBody>
        </p:sp>
        <p:sp>
          <p:nvSpPr>
            <p:cNvPr id="246794" name="Rectangle 10"/>
            <p:cNvSpPr>
              <a:spLocks noChangeArrowheads="1"/>
            </p:cNvSpPr>
            <p:nvPr/>
          </p:nvSpPr>
          <p:spPr bwMode="auto">
            <a:xfrm>
              <a:off x="672" y="1776"/>
              <a:ext cx="480" cy="595"/>
            </a:xfrm>
            <a:prstGeom prst="rect">
              <a:avLst/>
            </a:prstGeom>
            <a:noFill/>
            <a:ln w="9525">
              <a:noFill/>
              <a:miter lim="800000"/>
              <a:headEnd/>
              <a:tailEnd/>
            </a:ln>
          </p:spPr>
          <p:txBody>
            <a:bodyPr/>
            <a:lstStyle/>
            <a:p>
              <a:pPr algn="ctr" eaLnBrk="0" hangingPunct="0">
                <a:spcBef>
                  <a:spcPct val="20000"/>
                </a:spcBef>
              </a:pPr>
              <a:r>
                <a:rPr lang="en-US" sz="2000" i="1">
                  <a:latin typeface="Times New Roman" pitchFamily="18" charset="0"/>
                </a:rPr>
                <a:t>n</a:t>
              </a:r>
            </a:p>
          </p:txBody>
        </p:sp>
        <p:sp>
          <p:nvSpPr>
            <p:cNvPr id="246795" name="Line 11"/>
            <p:cNvSpPr>
              <a:spLocks noChangeShapeType="1"/>
            </p:cNvSpPr>
            <p:nvPr/>
          </p:nvSpPr>
          <p:spPr bwMode="auto">
            <a:xfrm>
              <a:off x="672" y="1776"/>
              <a:ext cx="2160" cy="0"/>
            </a:xfrm>
            <a:prstGeom prst="line">
              <a:avLst/>
            </a:prstGeom>
            <a:noFill/>
            <a:ln w="28575" cap="sq">
              <a:solidFill>
                <a:schemeClr val="tx1"/>
              </a:solidFill>
              <a:round/>
              <a:headEnd/>
              <a:tailEnd/>
            </a:ln>
          </p:spPr>
          <p:txBody>
            <a:bodyPr/>
            <a:lstStyle/>
            <a:p>
              <a:endParaRPr lang="en-US"/>
            </a:p>
          </p:txBody>
        </p:sp>
        <p:sp>
          <p:nvSpPr>
            <p:cNvPr id="246796" name="Line 12"/>
            <p:cNvSpPr>
              <a:spLocks noChangeShapeType="1"/>
            </p:cNvSpPr>
            <p:nvPr/>
          </p:nvSpPr>
          <p:spPr bwMode="auto">
            <a:xfrm>
              <a:off x="672" y="2371"/>
              <a:ext cx="2160" cy="0"/>
            </a:xfrm>
            <a:prstGeom prst="line">
              <a:avLst/>
            </a:prstGeom>
            <a:noFill/>
            <a:ln w="12700">
              <a:solidFill>
                <a:schemeClr val="tx1"/>
              </a:solidFill>
              <a:round/>
              <a:headEnd/>
              <a:tailEnd/>
            </a:ln>
          </p:spPr>
          <p:txBody>
            <a:bodyPr/>
            <a:lstStyle/>
            <a:p>
              <a:endParaRPr lang="en-US"/>
            </a:p>
          </p:txBody>
        </p:sp>
        <p:sp>
          <p:nvSpPr>
            <p:cNvPr id="246797" name="Line 13"/>
            <p:cNvSpPr>
              <a:spLocks noChangeShapeType="1"/>
            </p:cNvSpPr>
            <p:nvPr/>
          </p:nvSpPr>
          <p:spPr bwMode="auto">
            <a:xfrm>
              <a:off x="672" y="2697"/>
              <a:ext cx="2160" cy="0"/>
            </a:xfrm>
            <a:prstGeom prst="line">
              <a:avLst/>
            </a:prstGeom>
            <a:noFill/>
            <a:ln w="12700">
              <a:solidFill>
                <a:schemeClr val="tx1"/>
              </a:solidFill>
              <a:round/>
              <a:headEnd/>
              <a:tailEnd/>
            </a:ln>
          </p:spPr>
          <p:txBody>
            <a:bodyPr/>
            <a:lstStyle/>
            <a:p>
              <a:endParaRPr lang="en-US"/>
            </a:p>
          </p:txBody>
        </p:sp>
        <p:sp>
          <p:nvSpPr>
            <p:cNvPr id="246798" name="Line 14"/>
            <p:cNvSpPr>
              <a:spLocks noChangeShapeType="1"/>
            </p:cNvSpPr>
            <p:nvPr/>
          </p:nvSpPr>
          <p:spPr bwMode="auto">
            <a:xfrm>
              <a:off x="672" y="3037"/>
              <a:ext cx="2160" cy="0"/>
            </a:xfrm>
            <a:prstGeom prst="line">
              <a:avLst/>
            </a:prstGeom>
            <a:noFill/>
            <a:ln w="28575" cap="sq">
              <a:solidFill>
                <a:schemeClr val="tx1"/>
              </a:solidFill>
              <a:round/>
              <a:headEnd/>
              <a:tailEnd/>
            </a:ln>
          </p:spPr>
          <p:txBody>
            <a:bodyPr/>
            <a:lstStyle/>
            <a:p>
              <a:endParaRPr lang="en-US"/>
            </a:p>
          </p:txBody>
        </p:sp>
        <p:sp>
          <p:nvSpPr>
            <p:cNvPr id="246799" name="Line 15"/>
            <p:cNvSpPr>
              <a:spLocks noChangeShapeType="1"/>
            </p:cNvSpPr>
            <p:nvPr/>
          </p:nvSpPr>
          <p:spPr bwMode="auto">
            <a:xfrm>
              <a:off x="672" y="1776"/>
              <a:ext cx="0" cy="1261"/>
            </a:xfrm>
            <a:prstGeom prst="line">
              <a:avLst/>
            </a:prstGeom>
            <a:noFill/>
            <a:ln w="28575" cap="sq">
              <a:solidFill>
                <a:schemeClr val="tx1"/>
              </a:solidFill>
              <a:round/>
              <a:headEnd/>
              <a:tailEnd/>
            </a:ln>
          </p:spPr>
          <p:txBody>
            <a:bodyPr/>
            <a:lstStyle/>
            <a:p>
              <a:endParaRPr lang="en-US"/>
            </a:p>
          </p:txBody>
        </p:sp>
        <p:sp>
          <p:nvSpPr>
            <p:cNvPr id="246800" name="Line 16"/>
            <p:cNvSpPr>
              <a:spLocks noChangeShapeType="1"/>
            </p:cNvSpPr>
            <p:nvPr/>
          </p:nvSpPr>
          <p:spPr bwMode="auto">
            <a:xfrm>
              <a:off x="1152" y="1776"/>
              <a:ext cx="0" cy="1261"/>
            </a:xfrm>
            <a:prstGeom prst="line">
              <a:avLst/>
            </a:prstGeom>
            <a:noFill/>
            <a:ln w="12700">
              <a:solidFill>
                <a:schemeClr val="tx1"/>
              </a:solidFill>
              <a:round/>
              <a:headEnd/>
              <a:tailEnd/>
            </a:ln>
          </p:spPr>
          <p:txBody>
            <a:bodyPr/>
            <a:lstStyle/>
            <a:p>
              <a:endParaRPr lang="en-US"/>
            </a:p>
          </p:txBody>
        </p:sp>
        <p:sp>
          <p:nvSpPr>
            <p:cNvPr id="246801" name="Line 17"/>
            <p:cNvSpPr>
              <a:spLocks noChangeShapeType="1"/>
            </p:cNvSpPr>
            <p:nvPr/>
          </p:nvSpPr>
          <p:spPr bwMode="auto">
            <a:xfrm>
              <a:off x="2832" y="1776"/>
              <a:ext cx="0" cy="1261"/>
            </a:xfrm>
            <a:prstGeom prst="line">
              <a:avLst/>
            </a:prstGeom>
            <a:noFill/>
            <a:ln w="28575" cap="sq">
              <a:solidFill>
                <a:schemeClr val="tx1"/>
              </a:solidFill>
              <a:round/>
              <a:headEnd/>
              <a:tailEnd/>
            </a:ln>
          </p:spPr>
          <p:txBody>
            <a:bodyPr/>
            <a:lstStyle/>
            <a:p>
              <a:endParaRPr lang="en-US"/>
            </a:p>
          </p:txBody>
        </p:sp>
      </p:grpSp>
      <p:sp>
        <p:nvSpPr>
          <p:cNvPr id="246802" name="Rectangle 18"/>
          <p:cNvSpPr>
            <a:spLocks noChangeArrowheads="1"/>
          </p:cNvSpPr>
          <p:nvPr/>
        </p:nvSpPr>
        <p:spPr bwMode="auto">
          <a:xfrm>
            <a:off x="3979863" y="2381250"/>
            <a:ext cx="2782887" cy="1311275"/>
          </a:xfrm>
          <a:prstGeom prst="rect">
            <a:avLst/>
          </a:prstGeom>
          <a:noFill/>
          <a:ln w="9525">
            <a:noFill/>
            <a:miter lim="800000"/>
            <a:headEnd/>
            <a:tailEnd/>
          </a:ln>
        </p:spPr>
        <p:txBody>
          <a:bodyPr>
            <a:spAutoFit/>
          </a:bodyPr>
          <a:lstStyle/>
          <a:p>
            <a:pPr eaLnBrk="0" hangingPunct="0"/>
            <a:r>
              <a:rPr lang="en-US" sz="2000">
                <a:latin typeface="Times New Roman" pitchFamily="18" charset="0"/>
                <a:sym typeface="Symbol" pitchFamily="18" charset="2"/>
              </a:rPr>
              <a:t> = 0.086</a:t>
            </a:r>
          </a:p>
          <a:p>
            <a:pPr eaLnBrk="0" hangingPunct="0"/>
            <a:r>
              <a:rPr lang="en-US" sz="2000">
                <a:latin typeface="Times New Roman" pitchFamily="18" charset="0"/>
                <a:sym typeface="Symbol" pitchFamily="18" charset="2"/>
              </a:rPr>
              <a:t> = 0.098</a:t>
            </a:r>
          </a:p>
          <a:p>
            <a:pPr eaLnBrk="0" hangingPunct="0"/>
            <a:r>
              <a:rPr lang="en-US" sz="2000">
                <a:latin typeface="Times New Roman" pitchFamily="18" charset="0"/>
                <a:sym typeface="Symbol" pitchFamily="18" charset="2"/>
              </a:rPr>
              <a:t>E(</a:t>
            </a:r>
            <a:r>
              <a:rPr lang="en-US" sz="2000" i="1">
                <a:latin typeface="Times New Roman" pitchFamily="18" charset="0"/>
                <a:sym typeface="Symbol" pitchFamily="18" charset="2"/>
              </a:rPr>
              <a:t>N</a:t>
            </a:r>
            <a:r>
              <a:rPr lang="en-US" sz="2000">
                <a:latin typeface="Times New Roman" pitchFamily="18" charset="0"/>
                <a:sym typeface="Symbol" pitchFamily="18" charset="2"/>
              </a:rPr>
              <a:t> |</a:t>
            </a:r>
            <a:r>
              <a:rPr lang="en-US" sz="2000" i="1">
                <a:latin typeface="Times New Roman" pitchFamily="18" charset="0"/>
                <a:sym typeface="Symbol" pitchFamily="18" charset="2"/>
              </a:rPr>
              <a:t> p</a:t>
            </a:r>
            <a:r>
              <a:rPr lang="en-US" sz="2000" i="1" baseline="-25000">
                <a:latin typeface="Times New Roman" pitchFamily="18" charset="0"/>
                <a:sym typeface="Symbol" pitchFamily="18" charset="2"/>
              </a:rPr>
              <a:t>0</a:t>
            </a:r>
            <a:r>
              <a:rPr lang="en-US" sz="2000">
                <a:latin typeface="Times New Roman" pitchFamily="18" charset="0"/>
                <a:sym typeface="Symbol" pitchFamily="18" charset="2"/>
              </a:rPr>
              <a:t>) = 28.26</a:t>
            </a:r>
          </a:p>
          <a:p>
            <a:pPr eaLnBrk="0" hangingPunct="0"/>
            <a:r>
              <a:rPr lang="en-US" sz="2000">
                <a:latin typeface="Times New Roman" pitchFamily="18" charset="0"/>
                <a:sym typeface="Symbol" pitchFamily="18" charset="2"/>
              </a:rPr>
              <a:t>PET(</a:t>
            </a:r>
            <a:r>
              <a:rPr lang="en-US" sz="2000" i="1">
                <a:latin typeface="Times New Roman" pitchFamily="18" charset="0"/>
                <a:sym typeface="Symbol" pitchFamily="18" charset="2"/>
              </a:rPr>
              <a:t>p</a:t>
            </a:r>
            <a:r>
              <a:rPr lang="en-US" sz="2000" i="1" baseline="-25000">
                <a:latin typeface="Times New Roman" pitchFamily="18" charset="0"/>
                <a:sym typeface="Symbol" pitchFamily="18" charset="2"/>
              </a:rPr>
              <a:t>0</a:t>
            </a:r>
            <a:r>
              <a:rPr lang="en-US" sz="2000">
                <a:latin typeface="Times New Roman" pitchFamily="18" charset="0"/>
                <a:sym typeface="Symbol" pitchFamily="18" charset="2"/>
              </a:rPr>
              <a:t>) = 0.46</a:t>
            </a:r>
          </a:p>
        </p:txBody>
      </p:sp>
      <p:grpSp>
        <p:nvGrpSpPr>
          <p:cNvPr id="246803" name="Group 19"/>
          <p:cNvGrpSpPr>
            <a:grpSpLocks/>
          </p:cNvGrpSpPr>
          <p:nvPr/>
        </p:nvGrpSpPr>
        <p:grpSpPr bwMode="auto">
          <a:xfrm>
            <a:off x="638175" y="4495800"/>
            <a:ext cx="8469313" cy="2286000"/>
            <a:chOff x="402" y="2832"/>
            <a:chExt cx="5335" cy="1440"/>
          </a:xfrm>
        </p:grpSpPr>
        <p:sp>
          <p:nvSpPr>
            <p:cNvPr id="246804" name="Rectangle 18"/>
            <p:cNvSpPr>
              <a:spLocks noChangeArrowheads="1"/>
            </p:cNvSpPr>
            <p:nvPr/>
          </p:nvSpPr>
          <p:spPr bwMode="auto">
            <a:xfrm>
              <a:off x="3984" y="3408"/>
              <a:ext cx="1753" cy="826"/>
            </a:xfrm>
            <a:prstGeom prst="rect">
              <a:avLst/>
            </a:prstGeom>
            <a:noFill/>
            <a:ln w="9525">
              <a:noFill/>
              <a:miter lim="800000"/>
              <a:headEnd/>
              <a:tailEnd/>
            </a:ln>
          </p:spPr>
          <p:txBody>
            <a:bodyPr>
              <a:spAutoFit/>
            </a:bodyPr>
            <a:lstStyle/>
            <a:p>
              <a:pPr eaLnBrk="0" hangingPunct="0"/>
              <a:r>
                <a:rPr lang="en-US" sz="2000">
                  <a:latin typeface="Times New Roman" pitchFamily="18" charset="0"/>
                  <a:sym typeface="Symbol" pitchFamily="18" charset="2"/>
                </a:rPr>
                <a:t> = 0.095</a:t>
              </a:r>
            </a:p>
            <a:p>
              <a:pPr eaLnBrk="0" hangingPunct="0"/>
              <a:r>
                <a:rPr lang="en-US" sz="2000">
                  <a:latin typeface="Times New Roman" pitchFamily="18" charset="0"/>
                  <a:sym typeface="Symbol" pitchFamily="18" charset="2"/>
                </a:rPr>
                <a:t> = 0.097</a:t>
              </a:r>
            </a:p>
            <a:p>
              <a:pPr eaLnBrk="0" hangingPunct="0"/>
              <a:r>
                <a:rPr lang="en-US" sz="2000">
                  <a:latin typeface="Times New Roman" pitchFamily="18" charset="0"/>
                  <a:sym typeface="Symbol" pitchFamily="18" charset="2"/>
                </a:rPr>
                <a:t>E(</a:t>
              </a:r>
              <a:r>
                <a:rPr lang="en-US" sz="2000" i="1">
                  <a:latin typeface="Times New Roman" pitchFamily="18" charset="0"/>
                  <a:sym typeface="Symbol" pitchFamily="18" charset="2"/>
                </a:rPr>
                <a:t>N</a:t>
              </a:r>
              <a:r>
                <a:rPr lang="en-US" sz="2000">
                  <a:latin typeface="Times New Roman" pitchFamily="18" charset="0"/>
                  <a:sym typeface="Symbol" pitchFamily="18" charset="2"/>
                </a:rPr>
                <a:t> | </a:t>
              </a:r>
              <a:r>
                <a:rPr lang="en-US" sz="2000" i="1">
                  <a:latin typeface="Times New Roman" pitchFamily="18" charset="0"/>
                  <a:sym typeface="Symbol" pitchFamily="18" charset="2"/>
                </a:rPr>
                <a:t>p</a:t>
              </a:r>
              <a:r>
                <a:rPr lang="en-US" sz="2000" i="1" baseline="-25000">
                  <a:latin typeface="Times New Roman" pitchFamily="18" charset="0"/>
                  <a:sym typeface="Symbol" pitchFamily="18" charset="2"/>
                </a:rPr>
                <a:t>0</a:t>
              </a:r>
              <a:r>
                <a:rPr lang="en-US" sz="2000">
                  <a:latin typeface="Times New Roman" pitchFamily="18" charset="0"/>
                  <a:sym typeface="Symbol" pitchFamily="18" charset="2"/>
                </a:rPr>
                <a:t>) = 26.02</a:t>
              </a:r>
            </a:p>
            <a:p>
              <a:pPr eaLnBrk="0" hangingPunct="0"/>
              <a:r>
                <a:rPr lang="en-US" sz="2000">
                  <a:latin typeface="Times New Roman" pitchFamily="18" charset="0"/>
                  <a:sym typeface="Symbol" pitchFamily="18" charset="2"/>
                </a:rPr>
                <a:t>PET(</a:t>
              </a:r>
              <a:r>
                <a:rPr lang="en-US" sz="2000" i="1">
                  <a:latin typeface="Times New Roman" pitchFamily="18" charset="0"/>
                  <a:sym typeface="Symbol" pitchFamily="18" charset="2"/>
                </a:rPr>
                <a:t>p</a:t>
              </a:r>
              <a:r>
                <a:rPr lang="en-US" sz="2000" i="1" baseline="-25000">
                  <a:latin typeface="Times New Roman" pitchFamily="18" charset="0"/>
                  <a:sym typeface="Symbol" pitchFamily="18" charset="2"/>
                </a:rPr>
                <a:t>0</a:t>
              </a:r>
              <a:r>
                <a:rPr lang="en-US" sz="2000">
                  <a:latin typeface="Times New Roman" pitchFamily="18" charset="0"/>
                  <a:sym typeface="Symbol" pitchFamily="18" charset="2"/>
                </a:rPr>
                <a:t>) = 0.55</a:t>
              </a:r>
            </a:p>
          </p:txBody>
        </p:sp>
        <p:grpSp>
          <p:nvGrpSpPr>
            <p:cNvPr id="246805" name="Group 4"/>
            <p:cNvGrpSpPr>
              <a:grpSpLocks/>
            </p:cNvGrpSpPr>
            <p:nvPr/>
          </p:nvGrpSpPr>
          <p:grpSpPr bwMode="auto">
            <a:xfrm>
              <a:off x="1776" y="3216"/>
              <a:ext cx="1920" cy="1056"/>
              <a:chOff x="672" y="1776"/>
              <a:chExt cx="2160" cy="1261"/>
            </a:xfrm>
          </p:grpSpPr>
          <p:sp>
            <p:nvSpPr>
              <p:cNvPr id="246806" name="Rectangle 5"/>
              <p:cNvSpPr>
                <a:spLocks noChangeArrowheads="1"/>
              </p:cNvSpPr>
              <p:nvPr/>
            </p:nvSpPr>
            <p:spPr bwMode="auto">
              <a:xfrm>
                <a:off x="1152" y="2697"/>
                <a:ext cx="1680" cy="340"/>
              </a:xfrm>
              <a:prstGeom prst="rect">
                <a:avLst/>
              </a:prstGeom>
              <a:noFill/>
              <a:ln w="9525">
                <a:noFill/>
                <a:miter lim="800000"/>
                <a:headEnd/>
                <a:tailEnd/>
              </a:ln>
            </p:spPr>
            <p:txBody>
              <a:bodyPr/>
              <a:lstStyle/>
              <a:p>
                <a:pPr algn="ctr" eaLnBrk="0" hangingPunct="0">
                  <a:spcBef>
                    <a:spcPct val="20000"/>
                  </a:spcBef>
                </a:pPr>
                <a:r>
                  <a:rPr lang="en-US" sz="2000">
                    <a:latin typeface="Times New Roman" pitchFamily="18" charset="0"/>
                  </a:rPr>
                  <a:t>4 ~ 10</a:t>
                </a:r>
              </a:p>
            </p:txBody>
          </p:sp>
          <p:sp>
            <p:nvSpPr>
              <p:cNvPr id="246807" name="Rectangle 6"/>
              <p:cNvSpPr>
                <a:spLocks noChangeArrowheads="1"/>
              </p:cNvSpPr>
              <p:nvPr/>
            </p:nvSpPr>
            <p:spPr bwMode="auto">
              <a:xfrm>
                <a:off x="672" y="2697"/>
                <a:ext cx="480" cy="340"/>
              </a:xfrm>
              <a:prstGeom prst="rect">
                <a:avLst/>
              </a:prstGeom>
              <a:noFill/>
              <a:ln w="9525">
                <a:noFill/>
                <a:miter lim="800000"/>
                <a:headEnd/>
                <a:tailEnd/>
              </a:ln>
            </p:spPr>
            <p:txBody>
              <a:bodyPr/>
              <a:lstStyle/>
              <a:p>
                <a:pPr algn="ctr" eaLnBrk="0" hangingPunct="0">
                  <a:spcBef>
                    <a:spcPct val="20000"/>
                  </a:spcBef>
                </a:pPr>
                <a:r>
                  <a:rPr lang="en-US" sz="2000">
                    <a:latin typeface="Times New Roman" pitchFamily="18" charset="0"/>
                  </a:rPr>
                  <a:t>37</a:t>
                </a:r>
              </a:p>
            </p:txBody>
          </p:sp>
          <p:sp>
            <p:nvSpPr>
              <p:cNvPr id="246808" name="Rectangle 7"/>
              <p:cNvSpPr>
                <a:spLocks noChangeArrowheads="1"/>
              </p:cNvSpPr>
              <p:nvPr/>
            </p:nvSpPr>
            <p:spPr bwMode="auto">
              <a:xfrm>
                <a:off x="1152" y="2371"/>
                <a:ext cx="1680" cy="326"/>
              </a:xfrm>
              <a:prstGeom prst="rect">
                <a:avLst/>
              </a:prstGeom>
              <a:noFill/>
              <a:ln w="9525">
                <a:noFill/>
                <a:miter lim="800000"/>
                <a:headEnd/>
                <a:tailEnd/>
              </a:ln>
            </p:spPr>
            <p:txBody>
              <a:bodyPr/>
              <a:lstStyle/>
              <a:p>
                <a:pPr algn="ctr" eaLnBrk="0" hangingPunct="0">
                  <a:spcBef>
                    <a:spcPct val="20000"/>
                  </a:spcBef>
                </a:pPr>
                <a:r>
                  <a:rPr lang="en-US" sz="2000">
                    <a:latin typeface="Times New Roman" pitchFamily="18" charset="0"/>
                  </a:rPr>
                  <a:t>0 ~ 3</a:t>
                </a:r>
              </a:p>
            </p:txBody>
          </p:sp>
          <p:sp>
            <p:nvSpPr>
              <p:cNvPr id="246809" name="Rectangle 8"/>
              <p:cNvSpPr>
                <a:spLocks noChangeArrowheads="1"/>
              </p:cNvSpPr>
              <p:nvPr/>
            </p:nvSpPr>
            <p:spPr bwMode="auto">
              <a:xfrm>
                <a:off x="672" y="2371"/>
                <a:ext cx="480" cy="326"/>
              </a:xfrm>
              <a:prstGeom prst="rect">
                <a:avLst/>
              </a:prstGeom>
              <a:noFill/>
              <a:ln w="9525">
                <a:noFill/>
                <a:miter lim="800000"/>
                <a:headEnd/>
                <a:tailEnd/>
              </a:ln>
            </p:spPr>
            <p:txBody>
              <a:bodyPr/>
              <a:lstStyle/>
              <a:p>
                <a:pPr algn="ctr" eaLnBrk="0" hangingPunct="0">
                  <a:spcBef>
                    <a:spcPct val="20000"/>
                  </a:spcBef>
                </a:pPr>
                <a:r>
                  <a:rPr lang="en-US" sz="2000">
                    <a:latin typeface="Times New Roman" pitchFamily="18" charset="0"/>
                  </a:rPr>
                  <a:t>17</a:t>
                </a:r>
              </a:p>
            </p:txBody>
          </p:sp>
          <p:sp>
            <p:nvSpPr>
              <p:cNvPr id="246810" name="Rectangle 9"/>
              <p:cNvSpPr>
                <a:spLocks noChangeArrowheads="1"/>
              </p:cNvSpPr>
              <p:nvPr/>
            </p:nvSpPr>
            <p:spPr bwMode="auto">
              <a:xfrm>
                <a:off x="1152" y="1776"/>
                <a:ext cx="1680" cy="595"/>
              </a:xfrm>
              <a:prstGeom prst="rect">
                <a:avLst/>
              </a:prstGeom>
              <a:noFill/>
              <a:ln w="9525">
                <a:noFill/>
                <a:miter lim="800000"/>
                <a:headEnd/>
                <a:tailEnd/>
              </a:ln>
            </p:spPr>
            <p:txBody>
              <a:bodyPr/>
              <a:lstStyle/>
              <a:p>
                <a:pPr eaLnBrk="0" hangingPunct="0">
                  <a:spcBef>
                    <a:spcPct val="20000"/>
                  </a:spcBef>
                </a:pPr>
                <a:r>
                  <a:rPr lang="en-US" sz="2000">
                    <a:latin typeface="Times New Roman" pitchFamily="18" charset="0"/>
                  </a:rPr>
                  <a:t>Rejection Region</a:t>
                </a:r>
              </a:p>
              <a:p>
                <a:pPr eaLnBrk="0" hangingPunct="0">
                  <a:spcBef>
                    <a:spcPct val="20000"/>
                  </a:spcBef>
                </a:pPr>
                <a:r>
                  <a:rPr lang="en-US" sz="2000">
                    <a:latin typeface="Times New Roman" pitchFamily="18" charset="0"/>
                  </a:rPr>
                  <a:t>in # of Responses</a:t>
                </a:r>
              </a:p>
            </p:txBody>
          </p:sp>
          <p:sp>
            <p:nvSpPr>
              <p:cNvPr id="246811" name="Rectangle 10"/>
              <p:cNvSpPr>
                <a:spLocks noChangeArrowheads="1"/>
              </p:cNvSpPr>
              <p:nvPr/>
            </p:nvSpPr>
            <p:spPr bwMode="auto">
              <a:xfrm>
                <a:off x="672" y="1776"/>
                <a:ext cx="480" cy="595"/>
              </a:xfrm>
              <a:prstGeom prst="rect">
                <a:avLst/>
              </a:prstGeom>
              <a:noFill/>
              <a:ln w="9525">
                <a:noFill/>
                <a:miter lim="800000"/>
                <a:headEnd/>
                <a:tailEnd/>
              </a:ln>
            </p:spPr>
            <p:txBody>
              <a:bodyPr/>
              <a:lstStyle/>
              <a:p>
                <a:pPr algn="ctr" eaLnBrk="0" hangingPunct="0">
                  <a:spcBef>
                    <a:spcPct val="20000"/>
                  </a:spcBef>
                </a:pPr>
                <a:r>
                  <a:rPr lang="en-US" sz="2000" i="1">
                    <a:latin typeface="Times New Roman" pitchFamily="18" charset="0"/>
                  </a:rPr>
                  <a:t>n</a:t>
                </a:r>
              </a:p>
            </p:txBody>
          </p:sp>
          <p:sp>
            <p:nvSpPr>
              <p:cNvPr id="246812" name="Line 11"/>
              <p:cNvSpPr>
                <a:spLocks noChangeShapeType="1"/>
              </p:cNvSpPr>
              <p:nvPr/>
            </p:nvSpPr>
            <p:spPr bwMode="auto">
              <a:xfrm>
                <a:off x="672" y="1776"/>
                <a:ext cx="2160" cy="0"/>
              </a:xfrm>
              <a:prstGeom prst="line">
                <a:avLst/>
              </a:prstGeom>
              <a:noFill/>
              <a:ln w="28575" cap="sq">
                <a:solidFill>
                  <a:schemeClr val="tx1"/>
                </a:solidFill>
                <a:round/>
                <a:headEnd/>
                <a:tailEnd/>
              </a:ln>
            </p:spPr>
            <p:txBody>
              <a:bodyPr/>
              <a:lstStyle/>
              <a:p>
                <a:endParaRPr lang="en-US"/>
              </a:p>
            </p:txBody>
          </p:sp>
          <p:sp>
            <p:nvSpPr>
              <p:cNvPr id="246813" name="Line 12"/>
              <p:cNvSpPr>
                <a:spLocks noChangeShapeType="1"/>
              </p:cNvSpPr>
              <p:nvPr/>
            </p:nvSpPr>
            <p:spPr bwMode="auto">
              <a:xfrm>
                <a:off x="672" y="2371"/>
                <a:ext cx="2160" cy="0"/>
              </a:xfrm>
              <a:prstGeom prst="line">
                <a:avLst/>
              </a:prstGeom>
              <a:noFill/>
              <a:ln w="12700">
                <a:solidFill>
                  <a:schemeClr val="tx1"/>
                </a:solidFill>
                <a:round/>
                <a:headEnd/>
                <a:tailEnd/>
              </a:ln>
            </p:spPr>
            <p:txBody>
              <a:bodyPr/>
              <a:lstStyle/>
              <a:p>
                <a:endParaRPr lang="en-US"/>
              </a:p>
            </p:txBody>
          </p:sp>
          <p:sp>
            <p:nvSpPr>
              <p:cNvPr id="246814" name="Line 13"/>
              <p:cNvSpPr>
                <a:spLocks noChangeShapeType="1"/>
              </p:cNvSpPr>
              <p:nvPr/>
            </p:nvSpPr>
            <p:spPr bwMode="auto">
              <a:xfrm>
                <a:off x="672" y="2697"/>
                <a:ext cx="2160" cy="0"/>
              </a:xfrm>
              <a:prstGeom prst="line">
                <a:avLst/>
              </a:prstGeom>
              <a:noFill/>
              <a:ln w="12700">
                <a:solidFill>
                  <a:schemeClr val="tx1"/>
                </a:solidFill>
                <a:round/>
                <a:headEnd/>
                <a:tailEnd/>
              </a:ln>
            </p:spPr>
            <p:txBody>
              <a:bodyPr/>
              <a:lstStyle/>
              <a:p>
                <a:endParaRPr lang="en-US"/>
              </a:p>
            </p:txBody>
          </p:sp>
          <p:sp>
            <p:nvSpPr>
              <p:cNvPr id="246815" name="Line 14"/>
              <p:cNvSpPr>
                <a:spLocks noChangeShapeType="1"/>
              </p:cNvSpPr>
              <p:nvPr/>
            </p:nvSpPr>
            <p:spPr bwMode="auto">
              <a:xfrm>
                <a:off x="672" y="3037"/>
                <a:ext cx="2160" cy="0"/>
              </a:xfrm>
              <a:prstGeom prst="line">
                <a:avLst/>
              </a:prstGeom>
              <a:noFill/>
              <a:ln w="28575" cap="sq">
                <a:solidFill>
                  <a:schemeClr val="tx1"/>
                </a:solidFill>
                <a:round/>
                <a:headEnd/>
                <a:tailEnd/>
              </a:ln>
            </p:spPr>
            <p:txBody>
              <a:bodyPr/>
              <a:lstStyle/>
              <a:p>
                <a:endParaRPr lang="en-US"/>
              </a:p>
            </p:txBody>
          </p:sp>
          <p:sp>
            <p:nvSpPr>
              <p:cNvPr id="246816" name="Line 15"/>
              <p:cNvSpPr>
                <a:spLocks noChangeShapeType="1"/>
              </p:cNvSpPr>
              <p:nvPr/>
            </p:nvSpPr>
            <p:spPr bwMode="auto">
              <a:xfrm>
                <a:off x="672" y="1776"/>
                <a:ext cx="0" cy="1261"/>
              </a:xfrm>
              <a:prstGeom prst="line">
                <a:avLst/>
              </a:prstGeom>
              <a:noFill/>
              <a:ln w="28575" cap="sq">
                <a:solidFill>
                  <a:schemeClr val="tx1"/>
                </a:solidFill>
                <a:round/>
                <a:headEnd/>
                <a:tailEnd/>
              </a:ln>
            </p:spPr>
            <p:txBody>
              <a:bodyPr/>
              <a:lstStyle/>
              <a:p>
                <a:endParaRPr lang="en-US"/>
              </a:p>
            </p:txBody>
          </p:sp>
          <p:sp>
            <p:nvSpPr>
              <p:cNvPr id="246817" name="Line 16"/>
              <p:cNvSpPr>
                <a:spLocks noChangeShapeType="1"/>
              </p:cNvSpPr>
              <p:nvPr/>
            </p:nvSpPr>
            <p:spPr bwMode="auto">
              <a:xfrm>
                <a:off x="1152" y="1776"/>
                <a:ext cx="0" cy="1261"/>
              </a:xfrm>
              <a:prstGeom prst="line">
                <a:avLst/>
              </a:prstGeom>
              <a:noFill/>
              <a:ln w="12700">
                <a:solidFill>
                  <a:schemeClr val="tx1"/>
                </a:solidFill>
                <a:round/>
                <a:headEnd/>
                <a:tailEnd/>
              </a:ln>
            </p:spPr>
            <p:txBody>
              <a:bodyPr/>
              <a:lstStyle/>
              <a:p>
                <a:endParaRPr lang="en-US"/>
              </a:p>
            </p:txBody>
          </p:sp>
          <p:sp>
            <p:nvSpPr>
              <p:cNvPr id="246818" name="Line 17"/>
              <p:cNvSpPr>
                <a:spLocks noChangeShapeType="1"/>
              </p:cNvSpPr>
              <p:nvPr/>
            </p:nvSpPr>
            <p:spPr bwMode="auto">
              <a:xfrm>
                <a:off x="2832" y="1776"/>
                <a:ext cx="0" cy="1261"/>
              </a:xfrm>
              <a:prstGeom prst="line">
                <a:avLst/>
              </a:prstGeom>
              <a:noFill/>
              <a:ln w="28575" cap="sq">
                <a:solidFill>
                  <a:schemeClr val="tx1"/>
                </a:solidFill>
                <a:round/>
                <a:headEnd/>
                <a:tailEnd/>
              </a:ln>
            </p:spPr>
            <p:txBody>
              <a:bodyPr/>
              <a:lstStyle/>
              <a:p>
                <a:endParaRPr lang="en-US"/>
              </a:p>
            </p:txBody>
          </p:sp>
        </p:grpSp>
        <p:sp>
          <p:nvSpPr>
            <p:cNvPr id="246819" name="Rectangle 47"/>
            <p:cNvSpPr>
              <a:spLocks noChangeArrowheads="1"/>
            </p:cNvSpPr>
            <p:nvPr/>
          </p:nvSpPr>
          <p:spPr bwMode="auto">
            <a:xfrm>
              <a:off x="402" y="2832"/>
              <a:ext cx="3534" cy="349"/>
            </a:xfrm>
            <a:prstGeom prst="rect">
              <a:avLst/>
            </a:prstGeom>
            <a:noFill/>
            <a:ln w="9525">
              <a:noFill/>
              <a:miter lim="800000"/>
              <a:headEnd/>
              <a:tailEnd/>
            </a:ln>
          </p:spPr>
          <p:txBody>
            <a:bodyPr wrap="none">
              <a:spAutoFit/>
            </a:bodyPr>
            <a:lstStyle/>
            <a:p>
              <a:pPr marL="342900" indent="-342900" eaLnBrk="0" hangingPunct="0">
                <a:spcBef>
                  <a:spcPct val="20000"/>
                </a:spcBef>
                <a:buFontTx/>
                <a:buChar char="•"/>
              </a:pPr>
              <a:r>
                <a:rPr lang="en-US" sz="3000">
                  <a:latin typeface="Times New Roman" pitchFamily="18" charset="0"/>
                </a:rPr>
                <a:t>Simon’s Optimal 2-Stage Design</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68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idx="4294967295"/>
          </p:nvPr>
        </p:nvSpPr>
        <p:spPr/>
        <p:txBody>
          <a:bodyPr anchor="ctr"/>
          <a:lstStyle/>
          <a:p>
            <a:r>
              <a:rPr lang="en-US"/>
              <a:t>Predictive Probability</a:t>
            </a:r>
          </a:p>
        </p:txBody>
      </p:sp>
      <p:sp>
        <p:nvSpPr>
          <p:cNvPr id="248835" name="Rectangle 3" descr="Rectangle: Click to edit Master text styles&#10;Second level&#10;Third level&#10;Fourth level&#10;Fifth level"/>
          <p:cNvSpPr>
            <a:spLocks noGrp="1" noChangeArrowheads="1"/>
          </p:cNvSpPr>
          <p:nvPr>
            <p:ph type="body" idx="4294967295"/>
          </p:nvPr>
        </p:nvSpPr>
        <p:spPr>
          <a:xfrm>
            <a:off x="992188" y="1276350"/>
            <a:ext cx="7770812" cy="4551363"/>
          </a:xfrm>
        </p:spPr>
        <p:txBody>
          <a:bodyPr/>
          <a:lstStyle/>
          <a:p>
            <a:pPr>
              <a:lnSpc>
                <a:spcPct val="90000"/>
              </a:lnSpc>
            </a:pPr>
            <a:r>
              <a:rPr lang="en-US" sz="2800"/>
              <a:t>Design Setting:</a:t>
            </a:r>
          </a:p>
          <a:p>
            <a:pPr>
              <a:lnSpc>
                <a:spcPct val="90000"/>
              </a:lnSpc>
            </a:pPr>
            <a:endParaRPr lang="en-US" sz="1000"/>
          </a:p>
          <a:p>
            <a:pPr>
              <a:lnSpc>
                <a:spcPct val="90000"/>
              </a:lnSpc>
              <a:spcBef>
                <a:spcPct val="0"/>
              </a:spcBef>
              <a:buFont typeface="Wingdings" pitchFamily="2" charset="2"/>
              <a:buNone/>
            </a:pPr>
            <a:r>
              <a:rPr lang="en-US" sz="2000" i="1">
                <a:solidFill>
                  <a:srgbClr val="0066FF"/>
                </a:solidFill>
              </a:rPr>
              <a:t>		</a:t>
            </a:r>
            <a:r>
              <a:rPr lang="en-US" sz="2400" b="1" i="1">
                <a:solidFill>
                  <a:srgbClr val="0066FF"/>
                </a:solidFill>
              </a:rPr>
              <a:t>p</a:t>
            </a:r>
            <a:r>
              <a:rPr lang="en-US" sz="2400" b="1" i="1" baseline="-25000">
                <a:solidFill>
                  <a:srgbClr val="0066FF"/>
                </a:solidFill>
              </a:rPr>
              <a:t>0</a:t>
            </a:r>
            <a:r>
              <a:rPr lang="en-US" sz="2400" b="1" i="1">
                <a:solidFill>
                  <a:srgbClr val="0066FF"/>
                </a:solidFill>
              </a:rPr>
              <a:t>=0.20,  	p</a:t>
            </a:r>
            <a:r>
              <a:rPr lang="en-US" sz="2400" b="1" i="1" baseline="-25000">
                <a:solidFill>
                  <a:srgbClr val="0066FF"/>
                </a:solidFill>
              </a:rPr>
              <a:t>1</a:t>
            </a:r>
            <a:r>
              <a:rPr lang="en-US" sz="2400" b="1" i="1">
                <a:solidFill>
                  <a:srgbClr val="0066FF"/>
                </a:solidFill>
              </a:rPr>
              <a:t>=0.40 </a:t>
            </a:r>
          </a:p>
          <a:p>
            <a:pPr>
              <a:lnSpc>
                <a:spcPct val="90000"/>
              </a:lnSpc>
              <a:spcBef>
                <a:spcPct val="0"/>
              </a:spcBef>
              <a:buFont typeface="Wingdings" pitchFamily="2" charset="2"/>
              <a:buNone/>
            </a:pPr>
            <a:endParaRPr lang="en-US" sz="1400" b="1" i="1">
              <a:solidFill>
                <a:srgbClr val="0066FF"/>
              </a:solidFill>
            </a:endParaRPr>
          </a:p>
          <a:p>
            <a:pPr>
              <a:lnSpc>
                <a:spcPct val="90000"/>
              </a:lnSpc>
              <a:spcBef>
                <a:spcPct val="0"/>
              </a:spcBef>
              <a:buFont typeface="Wingdings" pitchFamily="2" charset="2"/>
              <a:buNone/>
            </a:pPr>
            <a:r>
              <a:rPr lang="en-US" sz="2400" b="1" i="1">
                <a:solidFill>
                  <a:srgbClr val="0066FF"/>
                </a:solidFill>
              </a:rPr>
              <a:t>		Prior for p = Beta(0.2, 0.8) </a:t>
            </a:r>
          </a:p>
          <a:p>
            <a:pPr>
              <a:lnSpc>
                <a:spcPct val="90000"/>
              </a:lnSpc>
              <a:spcBef>
                <a:spcPct val="0"/>
              </a:spcBef>
              <a:buFont typeface="Wingdings" pitchFamily="2" charset="2"/>
              <a:buNone/>
            </a:pPr>
            <a:endParaRPr lang="en-US" sz="1600" b="1" i="1">
              <a:solidFill>
                <a:srgbClr val="0066FF"/>
              </a:solidFill>
            </a:endParaRPr>
          </a:p>
          <a:p>
            <a:pPr>
              <a:lnSpc>
                <a:spcPct val="90000"/>
              </a:lnSpc>
              <a:spcBef>
                <a:spcPct val="0"/>
              </a:spcBef>
              <a:buFont typeface="Wingdings" pitchFamily="2" charset="2"/>
              <a:buNone/>
            </a:pPr>
            <a:r>
              <a:rPr lang="en-US" sz="2400" b="1" i="1">
                <a:solidFill>
                  <a:srgbClr val="0066FF"/>
                </a:solidFill>
              </a:rPr>
              <a:t>		N</a:t>
            </a:r>
            <a:r>
              <a:rPr lang="en-US" sz="2400" b="1" i="1" baseline="-25000">
                <a:solidFill>
                  <a:srgbClr val="0066FF"/>
                </a:solidFill>
              </a:rPr>
              <a:t>1</a:t>
            </a:r>
            <a:r>
              <a:rPr lang="en-US" sz="2400" b="1" i="1">
                <a:solidFill>
                  <a:srgbClr val="0066FF"/>
                </a:solidFill>
              </a:rPr>
              <a:t>=10, 	N</a:t>
            </a:r>
            <a:r>
              <a:rPr lang="en-US" sz="2400" b="1" i="1" baseline="-25000">
                <a:solidFill>
                  <a:srgbClr val="0066FF"/>
                </a:solidFill>
              </a:rPr>
              <a:t>max </a:t>
            </a:r>
            <a:r>
              <a:rPr lang="en-US" sz="2400" b="1" i="1">
                <a:solidFill>
                  <a:srgbClr val="0066FF"/>
                </a:solidFill>
              </a:rPr>
              <a:t>=36 (search 27 ~ 42)</a:t>
            </a:r>
          </a:p>
          <a:p>
            <a:pPr>
              <a:lnSpc>
                <a:spcPct val="90000"/>
              </a:lnSpc>
              <a:spcBef>
                <a:spcPct val="0"/>
              </a:spcBef>
              <a:buFont typeface="Wingdings" pitchFamily="2" charset="2"/>
              <a:buNone/>
            </a:pPr>
            <a:endParaRPr lang="en-US" sz="2000" b="1" i="1">
              <a:solidFill>
                <a:srgbClr val="0066FF"/>
              </a:solidFill>
            </a:endParaRPr>
          </a:p>
          <a:p>
            <a:pPr>
              <a:lnSpc>
                <a:spcPct val="90000"/>
              </a:lnSpc>
              <a:spcBef>
                <a:spcPct val="0"/>
              </a:spcBef>
              <a:buFont typeface="Wingdings" pitchFamily="2" charset="2"/>
              <a:buNone/>
            </a:pPr>
            <a:r>
              <a:rPr lang="en-US" sz="2400" b="1" i="1">
                <a:solidFill>
                  <a:srgbClr val="0066FF"/>
                </a:solidFill>
              </a:rPr>
              <a:t>		Cohort size=1 (continuously monitoring)</a:t>
            </a:r>
          </a:p>
          <a:p>
            <a:pPr>
              <a:lnSpc>
                <a:spcPct val="90000"/>
              </a:lnSpc>
              <a:spcBef>
                <a:spcPct val="0"/>
              </a:spcBef>
              <a:buFont typeface="Wingdings" pitchFamily="2" charset="2"/>
              <a:buNone/>
            </a:pPr>
            <a:endParaRPr lang="en-US" sz="1400" b="1" i="1">
              <a:solidFill>
                <a:srgbClr val="0066FF"/>
              </a:solidFill>
            </a:endParaRPr>
          </a:p>
          <a:p>
            <a:pPr>
              <a:lnSpc>
                <a:spcPct val="90000"/>
              </a:lnSpc>
            </a:pPr>
            <a:r>
              <a:rPr lang="en-US" sz="2800"/>
              <a:t>Constraints: </a:t>
            </a:r>
          </a:p>
          <a:p>
            <a:pPr lvl="2">
              <a:lnSpc>
                <a:spcPct val="90000"/>
              </a:lnSpc>
              <a:buFont typeface="Symbol" pitchFamily="18" charset="2"/>
              <a:buNone/>
            </a:pPr>
            <a:r>
              <a:rPr lang="en-US" b="1" i="1">
                <a:solidFill>
                  <a:srgbClr val="0066FF"/>
                </a:solidFill>
                <a:latin typeface="Symbol" pitchFamily="18" charset="2"/>
                <a:sym typeface="Symbol" pitchFamily="18" charset="2"/>
              </a:rPr>
              <a:t>a </a:t>
            </a:r>
            <a:r>
              <a:rPr lang="en-US" b="1" i="1">
                <a:solidFill>
                  <a:srgbClr val="0066FF"/>
                </a:solidFill>
                <a:sym typeface="Symbol" pitchFamily="18" charset="2"/>
              </a:rPr>
              <a:t>= 0.1, </a:t>
            </a:r>
            <a:r>
              <a:rPr lang="en-US" b="1" i="1">
                <a:solidFill>
                  <a:srgbClr val="0066FF"/>
                </a:solidFill>
                <a:latin typeface="Symbol" pitchFamily="18" charset="2"/>
                <a:sym typeface="Symbol" pitchFamily="18" charset="2"/>
              </a:rPr>
              <a:t>b</a:t>
            </a:r>
            <a:r>
              <a:rPr lang="en-US" b="1" i="1">
                <a:solidFill>
                  <a:srgbClr val="0066FF"/>
                </a:solidFill>
                <a:sym typeface="Symbol" pitchFamily="18" charset="2"/>
              </a:rPr>
              <a:t> = 0.1</a:t>
            </a:r>
          </a:p>
          <a:p>
            <a:pPr lvl="2">
              <a:lnSpc>
                <a:spcPct val="90000"/>
              </a:lnSpc>
              <a:buFont typeface="Symbol" pitchFamily="18" charset="2"/>
              <a:buChar char="a"/>
            </a:pPr>
            <a:endParaRPr lang="en-US" sz="900" b="1"/>
          </a:p>
          <a:p>
            <a:pPr>
              <a:lnSpc>
                <a:spcPct val="90000"/>
              </a:lnSpc>
            </a:pPr>
            <a:r>
              <a:rPr lang="en-US" sz="2800"/>
              <a:t>Goal:</a:t>
            </a:r>
          </a:p>
          <a:p>
            <a:pPr lvl="1">
              <a:lnSpc>
                <a:spcPct val="90000"/>
              </a:lnSpc>
            </a:pPr>
            <a:r>
              <a:rPr lang="en-US" sz="2400"/>
              <a:t>Find </a:t>
            </a:r>
            <a:r>
              <a:rPr lang="en-US" b="1" i="1">
                <a:solidFill>
                  <a:srgbClr val="FB0528"/>
                </a:solidFill>
                <a:latin typeface="Times New Roman" pitchFamily="18" charset="0"/>
                <a:sym typeface="Symbol" pitchFamily="18" charset="2"/>
              </a:rPr>
              <a:t></a:t>
            </a:r>
            <a:r>
              <a:rPr lang="en-US" b="1" i="1" baseline="-25000">
                <a:solidFill>
                  <a:srgbClr val="FB0528"/>
                </a:solidFill>
                <a:latin typeface="Times New Roman" pitchFamily="18" charset="0"/>
              </a:rPr>
              <a:t>L</a:t>
            </a:r>
            <a:r>
              <a:rPr lang="en-US"/>
              <a:t> , </a:t>
            </a:r>
            <a:r>
              <a:rPr lang="en-US" b="1" i="1">
                <a:solidFill>
                  <a:srgbClr val="33CC33"/>
                </a:solidFill>
                <a:latin typeface="Times New Roman" pitchFamily="18" charset="0"/>
                <a:sym typeface="Symbol" pitchFamily="18" charset="2"/>
              </a:rPr>
              <a:t></a:t>
            </a:r>
            <a:r>
              <a:rPr lang="en-US" b="1" i="1" baseline="-25000">
                <a:solidFill>
                  <a:srgbClr val="33CC33"/>
                </a:solidFill>
                <a:latin typeface="Times New Roman" pitchFamily="18" charset="0"/>
              </a:rPr>
              <a:t>T </a:t>
            </a:r>
            <a:r>
              <a:rPr lang="en-US" sz="2400"/>
              <a:t>, and </a:t>
            </a:r>
            <a:r>
              <a:rPr lang="en-US" sz="2400" i="1"/>
              <a:t>N</a:t>
            </a:r>
            <a:r>
              <a:rPr lang="en-US" sz="2400" i="1" baseline="-25000"/>
              <a:t>max</a:t>
            </a:r>
            <a:r>
              <a:rPr lang="en-US" sz="2400"/>
              <a:t>  to satisfy the constraints </a:t>
            </a:r>
          </a:p>
          <a:p>
            <a:pPr>
              <a:lnSpc>
                <a:spcPct val="90000"/>
              </a:lnSpc>
            </a:pPr>
            <a:endParaRPr lang="en-US" sz="2800"/>
          </a:p>
        </p:txBody>
      </p:sp>
      <p:sp>
        <p:nvSpPr>
          <p:cNvPr id="248836" name="Text Box 4"/>
          <p:cNvSpPr txBox="1">
            <a:spLocks noChangeArrowheads="1"/>
          </p:cNvSpPr>
          <p:nvPr/>
        </p:nvSpPr>
        <p:spPr bwMode="auto">
          <a:xfrm>
            <a:off x="215900" y="6053138"/>
            <a:ext cx="8831263" cy="701675"/>
          </a:xfrm>
          <a:prstGeom prst="rect">
            <a:avLst/>
          </a:prstGeom>
          <a:noFill/>
          <a:ln w="9525">
            <a:noFill/>
            <a:miter lim="800000"/>
            <a:headEnd/>
            <a:tailEnd/>
          </a:ln>
          <a:effectLst/>
        </p:spPr>
        <p:txBody>
          <a:bodyPr>
            <a:spAutoFit/>
          </a:bodyPr>
          <a:lstStyle/>
          <a:p>
            <a:pPr eaLnBrk="0" hangingPunct="0">
              <a:spcBef>
                <a:spcPct val="50000"/>
              </a:spcBef>
            </a:pPr>
            <a:r>
              <a:rPr lang="en-US" sz="2000">
                <a:latin typeface="Times New Roman" pitchFamily="18" charset="0"/>
              </a:rPr>
              <a:t>Lee JJ and Liu DD. A predictive probability design for phase II cancer clinical trials. Clinical Trials 5:93-106, 2008 </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descr="Rectangle: Click to edit Master text styles&#10;Second level&#10;Third level&#10;Fourth level&#10;Fifth level"/>
          <p:cNvSpPr>
            <a:spLocks noGrp="1" noChangeArrowheads="1"/>
          </p:cNvSpPr>
          <p:nvPr>
            <p:ph type="body" idx="1"/>
          </p:nvPr>
        </p:nvSpPr>
        <p:spPr>
          <a:xfrm>
            <a:off x="542925" y="1143000"/>
            <a:ext cx="8829675" cy="6096000"/>
          </a:xfrm>
        </p:spPr>
        <p:txBody>
          <a:bodyPr/>
          <a:lstStyle/>
          <a:p>
            <a:pPr algn="just">
              <a:lnSpc>
                <a:spcPct val="90000"/>
              </a:lnSpc>
              <a:buFont typeface="Wingdings" pitchFamily="2" charset="2"/>
              <a:buNone/>
            </a:pPr>
            <a:r>
              <a:rPr lang="en-US" sz="2800">
                <a:solidFill>
                  <a:srgbClr val="FB0528"/>
                </a:solidFill>
                <a:cs typeface="Times New Roman" pitchFamily="18" charset="0"/>
              </a:rPr>
              <a:t>Prior distribution</a:t>
            </a:r>
            <a:r>
              <a:rPr lang="en-US" sz="2800">
                <a:cs typeface="Times New Roman" pitchFamily="18" charset="0"/>
              </a:rPr>
              <a:t> of response rate:</a:t>
            </a:r>
          </a:p>
          <a:p>
            <a:pPr algn="just">
              <a:lnSpc>
                <a:spcPct val="90000"/>
              </a:lnSpc>
              <a:buFont typeface="Wingdings" pitchFamily="2" charset="2"/>
              <a:buNone/>
            </a:pPr>
            <a:r>
              <a:rPr lang="en-US" sz="2800">
                <a:cs typeface="Times New Roman" pitchFamily="18" charset="0"/>
              </a:rPr>
              <a:t>		</a:t>
            </a:r>
            <a:r>
              <a:rPr lang="en-US" sz="2800" i="1">
                <a:solidFill>
                  <a:srgbClr val="0000FF"/>
                </a:solidFill>
                <a:cs typeface="Times New Roman" pitchFamily="18" charset="0"/>
              </a:rPr>
              <a:t>p ~ beta(a</a:t>
            </a:r>
            <a:r>
              <a:rPr lang="en-US" sz="2800" i="1" baseline="-30000">
                <a:solidFill>
                  <a:srgbClr val="0000FF"/>
                </a:solidFill>
                <a:cs typeface="Times New Roman" pitchFamily="18" charset="0"/>
              </a:rPr>
              <a:t>0</a:t>
            </a:r>
            <a:r>
              <a:rPr lang="en-US" sz="2800" i="1">
                <a:solidFill>
                  <a:srgbClr val="0000FF"/>
                </a:solidFill>
                <a:cs typeface="Times New Roman" pitchFamily="18" charset="0"/>
              </a:rPr>
              <a:t>, b</a:t>
            </a:r>
            <a:r>
              <a:rPr lang="en-US" sz="2800" i="1" baseline="-30000">
                <a:solidFill>
                  <a:srgbClr val="0000FF"/>
                </a:solidFill>
                <a:cs typeface="Times New Roman" pitchFamily="18" charset="0"/>
              </a:rPr>
              <a:t>0</a:t>
            </a:r>
            <a:r>
              <a:rPr lang="en-US" sz="2800" i="1">
                <a:solidFill>
                  <a:srgbClr val="0000FF"/>
                </a:solidFill>
                <a:cs typeface="Times New Roman" pitchFamily="18" charset="0"/>
              </a:rPr>
              <a:t>)</a:t>
            </a:r>
          </a:p>
          <a:p>
            <a:pPr algn="just">
              <a:lnSpc>
                <a:spcPct val="90000"/>
              </a:lnSpc>
              <a:buFont typeface="Wingdings" pitchFamily="2" charset="2"/>
              <a:buNone/>
            </a:pPr>
            <a:r>
              <a:rPr lang="en-US" sz="2800" i="1">
                <a:solidFill>
                  <a:srgbClr val="0000FF"/>
                </a:solidFill>
                <a:cs typeface="Times New Roman" pitchFamily="18" charset="0"/>
              </a:rPr>
              <a:t>		f</a:t>
            </a:r>
            <a:r>
              <a:rPr lang="en-US" sz="2800" i="1" baseline="-25000">
                <a:solidFill>
                  <a:srgbClr val="0000FF"/>
                </a:solidFill>
                <a:cs typeface="Times New Roman" pitchFamily="18" charset="0"/>
              </a:rPr>
              <a:t>0</a:t>
            </a:r>
            <a:r>
              <a:rPr lang="en-US" sz="2800" i="1">
                <a:solidFill>
                  <a:srgbClr val="0000FF"/>
                </a:solidFill>
                <a:cs typeface="Times New Roman" pitchFamily="18" charset="0"/>
              </a:rPr>
              <a:t>(p)=</a:t>
            </a:r>
            <a:r>
              <a:rPr lang="en-US" sz="2800" i="1">
                <a:solidFill>
                  <a:srgbClr val="0000FF"/>
                </a:solidFill>
                <a:cs typeface="Times New Roman" pitchFamily="18" charset="0"/>
                <a:sym typeface="Symbol" pitchFamily="18" charset="2"/>
              </a:rPr>
              <a:t></a:t>
            </a:r>
            <a:r>
              <a:rPr lang="en-US" sz="2800" i="1">
                <a:solidFill>
                  <a:srgbClr val="0000FF"/>
                </a:solidFill>
                <a:cs typeface="Times New Roman" pitchFamily="18" charset="0"/>
              </a:rPr>
              <a:t>(a</a:t>
            </a:r>
            <a:r>
              <a:rPr lang="en-US" sz="2800" i="1" baseline="-25000">
                <a:solidFill>
                  <a:srgbClr val="0000FF"/>
                </a:solidFill>
                <a:cs typeface="Times New Roman" pitchFamily="18" charset="0"/>
              </a:rPr>
              <a:t>0 </a:t>
            </a:r>
            <a:r>
              <a:rPr lang="en-US" sz="2800" i="1">
                <a:solidFill>
                  <a:srgbClr val="0000FF"/>
                </a:solidFill>
                <a:cs typeface="Times New Roman" pitchFamily="18" charset="0"/>
              </a:rPr>
              <a:t>+ b</a:t>
            </a:r>
            <a:r>
              <a:rPr lang="en-US" sz="2800" i="1" baseline="-25000">
                <a:solidFill>
                  <a:srgbClr val="0000FF"/>
                </a:solidFill>
                <a:cs typeface="Times New Roman" pitchFamily="18" charset="0"/>
              </a:rPr>
              <a:t>0</a:t>
            </a:r>
            <a:r>
              <a:rPr lang="en-US" sz="2800" i="1">
                <a:solidFill>
                  <a:srgbClr val="0000FF"/>
                </a:solidFill>
                <a:cs typeface="Times New Roman" pitchFamily="18" charset="0"/>
              </a:rPr>
              <a:t>)/[</a:t>
            </a:r>
            <a:r>
              <a:rPr lang="en-US" sz="2800" i="1">
                <a:solidFill>
                  <a:srgbClr val="0000FF"/>
                </a:solidFill>
                <a:cs typeface="Times New Roman" pitchFamily="18" charset="0"/>
                <a:sym typeface="Symbol" pitchFamily="18" charset="2"/>
              </a:rPr>
              <a:t></a:t>
            </a:r>
            <a:r>
              <a:rPr lang="en-US" sz="2800" i="1">
                <a:solidFill>
                  <a:srgbClr val="0000FF"/>
                </a:solidFill>
                <a:cs typeface="Times New Roman" pitchFamily="18" charset="0"/>
              </a:rPr>
              <a:t>(a</a:t>
            </a:r>
            <a:r>
              <a:rPr lang="en-US" sz="2800" i="1" baseline="-25000">
                <a:solidFill>
                  <a:srgbClr val="0000FF"/>
                </a:solidFill>
                <a:cs typeface="Times New Roman" pitchFamily="18" charset="0"/>
              </a:rPr>
              <a:t>0</a:t>
            </a:r>
            <a:r>
              <a:rPr lang="en-US" sz="2800" i="1">
                <a:solidFill>
                  <a:srgbClr val="0000FF"/>
                </a:solidFill>
                <a:cs typeface="Times New Roman" pitchFamily="18" charset="0"/>
              </a:rPr>
              <a:t>)</a:t>
            </a:r>
            <a:r>
              <a:rPr lang="en-US" sz="2800" i="1">
                <a:solidFill>
                  <a:srgbClr val="0000FF"/>
                </a:solidFill>
                <a:cs typeface="Times New Roman" pitchFamily="18" charset="0"/>
                <a:sym typeface="Symbol" pitchFamily="18" charset="2"/>
              </a:rPr>
              <a:t></a:t>
            </a:r>
            <a:r>
              <a:rPr lang="en-US" sz="2800" i="1">
                <a:solidFill>
                  <a:srgbClr val="0000FF"/>
                </a:solidFill>
                <a:cs typeface="Times New Roman" pitchFamily="18" charset="0"/>
              </a:rPr>
              <a:t>(b</a:t>
            </a:r>
            <a:r>
              <a:rPr lang="en-US" sz="2800" i="1" baseline="-25000">
                <a:solidFill>
                  <a:srgbClr val="0000FF"/>
                </a:solidFill>
                <a:cs typeface="Times New Roman" pitchFamily="18" charset="0"/>
              </a:rPr>
              <a:t>0</a:t>
            </a:r>
            <a:r>
              <a:rPr lang="en-US" sz="2800" i="1">
                <a:solidFill>
                  <a:srgbClr val="0000FF"/>
                </a:solidFill>
                <a:cs typeface="Times New Roman" pitchFamily="18" charset="0"/>
              </a:rPr>
              <a:t>)] </a:t>
            </a:r>
            <a:r>
              <a:rPr lang="en-US" sz="2800" i="1">
                <a:solidFill>
                  <a:srgbClr val="0000FF"/>
                </a:solidFill>
                <a:cs typeface="Times New Roman" pitchFamily="18" charset="0"/>
                <a:sym typeface="Symbol" pitchFamily="18" charset="2"/>
              </a:rPr>
              <a:t> </a:t>
            </a:r>
            <a:r>
              <a:rPr lang="en-US" sz="2800" i="1">
                <a:solidFill>
                  <a:srgbClr val="0000FF"/>
                </a:solidFill>
                <a:cs typeface="Times New Roman" pitchFamily="18" charset="0"/>
              </a:rPr>
              <a:t>p</a:t>
            </a:r>
            <a:r>
              <a:rPr lang="en-US" sz="2800" i="1" baseline="30000">
                <a:solidFill>
                  <a:srgbClr val="0000FF"/>
                </a:solidFill>
                <a:cs typeface="Times New Roman" pitchFamily="18" charset="0"/>
              </a:rPr>
              <a:t>a</a:t>
            </a:r>
            <a:r>
              <a:rPr lang="en-US" sz="1200" i="1" baseline="30000">
                <a:solidFill>
                  <a:srgbClr val="0000FF"/>
                </a:solidFill>
                <a:cs typeface="Times New Roman" pitchFamily="18" charset="0"/>
              </a:rPr>
              <a:t>0</a:t>
            </a:r>
            <a:r>
              <a:rPr lang="en-US" sz="2800" i="1" baseline="30000">
                <a:solidFill>
                  <a:srgbClr val="0000FF"/>
                </a:solidFill>
                <a:cs typeface="Times New Roman" pitchFamily="18" charset="0"/>
              </a:rPr>
              <a:t>-1 </a:t>
            </a:r>
            <a:r>
              <a:rPr lang="en-US" sz="2800" i="1">
                <a:solidFill>
                  <a:srgbClr val="0000FF"/>
                </a:solidFill>
                <a:cs typeface="Times New Roman" pitchFamily="18" charset="0"/>
                <a:sym typeface="Symbol" pitchFamily="18" charset="2"/>
              </a:rPr>
              <a:t> </a:t>
            </a:r>
            <a:r>
              <a:rPr lang="en-US" sz="2800" i="1">
                <a:solidFill>
                  <a:srgbClr val="0000FF"/>
                </a:solidFill>
                <a:cs typeface="Times New Roman" pitchFamily="18" charset="0"/>
              </a:rPr>
              <a:t>(1-p) </a:t>
            </a:r>
            <a:r>
              <a:rPr lang="en-US" sz="2800" i="1" baseline="30000">
                <a:solidFill>
                  <a:srgbClr val="0000FF"/>
                </a:solidFill>
                <a:cs typeface="Times New Roman" pitchFamily="18" charset="0"/>
              </a:rPr>
              <a:t>b</a:t>
            </a:r>
            <a:r>
              <a:rPr lang="en-US" sz="1200" i="1" baseline="30000">
                <a:solidFill>
                  <a:srgbClr val="0000FF"/>
                </a:solidFill>
                <a:cs typeface="Times New Roman" pitchFamily="18" charset="0"/>
              </a:rPr>
              <a:t>0</a:t>
            </a:r>
            <a:r>
              <a:rPr lang="en-US" sz="2800" i="1" baseline="30000">
                <a:solidFill>
                  <a:srgbClr val="0000FF"/>
                </a:solidFill>
                <a:cs typeface="Times New Roman" pitchFamily="18" charset="0"/>
              </a:rPr>
              <a:t>-1</a:t>
            </a:r>
            <a:endParaRPr lang="en-US" sz="2800" i="1">
              <a:solidFill>
                <a:srgbClr val="0000FF"/>
              </a:solidFill>
              <a:cs typeface="Times New Roman" pitchFamily="18" charset="0"/>
            </a:endParaRPr>
          </a:p>
          <a:p>
            <a:pPr algn="just">
              <a:lnSpc>
                <a:spcPct val="90000"/>
              </a:lnSpc>
              <a:buFont typeface="Wingdings" pitchFamily="2" charset="2"/>
              <a:buNone/>
            </a:pPr>
            <a:endParaRPr lang="en-US" sz="2800">
              <a:cs typeface="Times New Roman" pitchFamily="18" charset="0"/>
            </a:endParaRPr>
          </a:p>
          <a:p>
            <a:pPr algn="just">
              <a:lnSpc>
                <a:spcPct val="90000"/>
              </a:lnSpc>
              <a:buFont typeface="Wingdings" pitchFamily="2" charset="2"/>
              <a:buNone/>
            </a:pPr>
            <a:r>
              <a:rPr lang="en-US" sz="2800">
                <a:cs typeface="Times New Roman" pitchFamily="18" charset="0"/>
              </a:rPr>
              <a:t>Enroll n patients (maximum accrual=N</a:t>
            </a:r>
            <a:r>
              <a:rPr lang="en-US" sz="2800" baseline="-25000">
                <a:cs typeface="Times New Roman" pitchFamily="18" charset="0"/>
              </a:rPr>
              <a:t>max</a:t>
            </a:r>
            <a:r>
              <a:rPr lang="en-US" sz="2800">
                <a:cs typeface="Times New Roman" pitchFamily="18" charset="0"/>
              </a:rPr>
              <a:t>)</a:t>
            </a:r>
          </a:p>
          <a:p>
            <a:pPr algn="just">
              <a:lnSpc>
                <a:spcPct val="90000"/>
              </a:lnSpc>
              <a:buFont typeface="Wingdings" pitchFamily="2" charset="2"/>
              <a:buNone/>
            </a:pPr>
            <a:r>
              <a:rPr lang="en-US" sz="2800">
                <a:cs typeface="Times New Roman" pitchFamily="18" charset="0"/>
              </a:rPr>
              <a:t>	Observed responses 	</a:t>
            </a:r>
            <a:r>
              <a:rPr lang="en-US" sz="2800" i="1">
                <a:solidFill>
                  <a:srgbClr val="0000FF"/>
                </a:solidFill>
                <a:cs typeface="Times New Roman" pitchFamily="18" charset="0"/>
              </a:rPr>
              <a:t>X ~ bin(n, p)</a:t>
            </a:r>
          </a:p>
          <a:p>
            <a:pPr algn="just">
              <a:lnSpc>
                <a:spcPct val="90000"/>
              </a:lnSpc>
              <a:buFont typeface="Wingdings" pitchFamily="2" charset="2"/>
              <a:buNone/>
            </a:pPr>
            <a:endParaRPr lang="en-US" sz="2800" i="1">
              <a:solidFill>
                <a:srgbClr val="0000FF"/>
              </a:solidFill>
              <a:cs typeface="Times New Roman" pitchFamily="18" charset="0"/>
            </a:endParaRPr>
          </a:p>
          <a:p>
            <a:pPr algn="just">
              <a:lnSpc>
                <a:spcPct val="90000"/>
              </a:lnSpc>
              <a:buFont typeface="Wingdings" pitchFamily="2" charset="2"/>
              <a:buNone/>
            </a:pPr>
            <a:r>
              <a:rPr lang="en-US" sz="2800">
                <a:solidFill>
                  <a:srgbClr val="FB0528"/>
                </a:solidFill>
                <a:cs typeface="Times New Roman" pitchFamily="18" charset="0"/>
              </a:rPr>
              <a:t>Likelihood function</a:t>
            </a:r>
            <a:r>
              <a:rPr lang="en-US" sz="2800">
                <a:cs typeface="Times New Roman" pitchFamily="18" charset="0"/>
              </a:rPr>
              <a:t>:	</a:t>
            </a:r>
            <a:r>
              <a:rPr lang="en-US" sz="2800" i="1">
                <a:solidFill>
                  <a:srgbClr val="0000FF"/>
                </a:solidFill>
                <a:cs typeface="Times New Roman" pitchFamily="18" charset="0"/>
              </a:rPr>
              <a:t>L</a:t>
            </a:r>
            <a:r>
              <a:rPr lang="en-US" sz="2800" i="1" baseline="-30000">
                <a:solidFill>
                  <a:srgbClr val="0000FF"/>
                </a:solidFill>
                <a:cs typeface="Times New Roman" pitchFamily="18" charset="0"/>
              </a:rPr>
              <a:t>x</a:t>
            </a:r>
            <a:r>
              <a:rPr lang="en-US" sz="2800" i="1">
                <a:solidFill>
                  <a:srgbClr val="0000FF"/>
                </a:solidFill>
                <a:cs typeface="Times New Roman" pitchFamily="18" charset="0"/>
              </a:rPr>
              <a:t>(p) </a:t>
            </a:r>
            <a:r>
              <a:rPr lang="en-US" sz="2800" i="1">
                <a:solidFill>
                  <a:srgbClr val="0000FF"/>
                </a:solidFill>
                <a:cs typeface="Times New Roman" pitchFamily="18" charset="0"/>
                <a:sym typeface="Symbol" pitchFamily="18" charset="2"/>
              </a:rPr>
              <a:t></a:t>
            </a:r>
            <a:r>
              <a:rPr lang="en-US" sz="2800" i="1">
                <a:solidFill>
                  <a:srgbClr val="0000FF"/>
                </a:solidFill>
                <a:cs typeface="Times New Roman" pitchFamily="18" charset="0"/>
              </a:rPr>
              <a:t> p</a:t>
            </a:r>
            <a:r>
              <a:rPr lang="en-US" sz="2800" i="1" baseline="30000">
                <a:solidFill>
                  <a:srgbClr val="0000FF"/>
                </a:solidFill>
                <a:cs typeface="Times New Roman" pitchFamily="18" charset="0"/>
              </a:rPr>
              <a:t>x </a:t>
            </a:r>
            <a:r>
              <a:rPr lang="en-US" sz="2800" i="1">
                <a:solidFill>
                  <a:srgbClr val="0000FF"/>
                </a:solidFill>
                <a:cs typeface="Times New Roman" pitchFamily="18" charset="0"/>
                <a:sym typeface="Symbol" pitchFamily="18" charset="2"/>
              </a:rPr>
              <a:t></a:t>
            </a:r>
            <a:r>
              <a:rPr lang="en-US" sz="2800" i="1">
                <a:solidFill>
                  <a:srgbClr val="0000FF"/>
                </a:solidFill>
                <a:cs typeface="Times New Roman" pitchFamily="18" charset="0"/>
              </a:rPr>
              <a:t> (1-p)</a:t>
            </a:r>
            <a:r>
              <a:rPr lang="en-US" sz="2800" i="1" baseline="30000">
                <a:solidFill>
                  <a:srgbClr val="0000FF"/>
                </a:solidFill>
                <a:cs typeface="Times New Roman" pitchFamily="18" charset="0"/>
              </a:rPr>
              <a:t>n-x</a:t>
            </a:r>
          </a:p>
          <a:p>
            <a:pPr algn="just">
              <a:lnSpc>
                <a:spcPct val="90000"/>
              </a:lnSpc>
              <a:buFont typeface="Wingdings" pitchFamily="2" charset="2"/>
              <a:buNone/>
            </a:pPr>
            <a:endParaRPr lang="en-US" sz="2800" i="1">
              <a:solidFill>
                <a:srgbClr val="0000FF"/>
              </a:solidFill>
              <a:cs typeface="Times New Roman" pitchFamily="18" charset="0"/>
            </a:endParaRPr>
          </a:p>
          <a:p>
            <a:pPr algn="just">
              <a:lnSpc>
                <a:spcPct val="90000"/>
              </a:lnSpc>
              <a:buFont typeface="Wingdings" pitchFamily="2" charset="2"/>
              <a:buNone/>
            </a:pPr>
            <a:r>
              <a:rPr lang="en-US" sz="2800">
                <a:solidFill>
                  <a:srgbClr val="FB0528"/>
                </a:solidFill>
                <a:cs typeface="Times New Roman" pitchFamily="18" charset="0"/>
              </a:rPr>
              <a:t>Posterior distribution</a:t>
            </a:r>
            <a:r>
              <a:rPr lang="en-US" sz="2800">
                <a:cs typeface="Times New Roman" pitchFamily="18" charset="0"/>
              </a:rPr>
              <a:t>:</a:t>
            </a:r>
          </a:p>
          <a:p>
            <a:pPr algn="just">
              <a:lnSpc>
                <a:spcPct val="90000"/>
              </a:lnSpc>
              <a:buFont typeface="Wingdings" pitchFamily="2" charset="2"/>
              <a:buNone/>
            </a:pPr>
            <a:r>
              <a:rPr lang="en-US" sz="2800">
                <a:cs typeface="Times New Roman" pitchFamily="18" charset="0"/>
              </a:rPr>
              <a:t>  </a:t>
            </a:r>
            <a:r>
              <a:rPr lang="en-US" sz="2800" i="1">
                <a:solidFill>
                  <a:srgbClr val="0000FF"/>
                </a:solidFill>
                <a:cs typeface="Times New Roman" pitchFamily="18" charset="0"/>
              </a:rPr>
              <a:t>	beta(a</a:t>
            </a:r>
            <a:r>
              <a:rPr lang="en-US" sz="2800" i="1" baseline="-30000">
                <a:solidFill>
                  <a:srgbClr val="0000FF"/>
                </a:solidFill>
                <a:cs typeface="Times New Roman" pitchFamily="18" charset="0"/>
              </a:rPr>
              <a:t>0 </a:t>
            </a:r>
            <a:r>
              <a:rPr lang="en-US" sz="2800" i="1">
                <a:solidFill>
                  <a:srgbClr val="0000FF"/>
                </a:solidFill>
                <a:cs typeface="Times New Roman" pitchFamily="18" charset="0"/>
              </a:rPr>
              <a:t>+ x,</a:t>
            </a:r>
            <a:r>
              <a:rPr lang="en-US" sz="2800" i="1" baseline="-30000">
                <a:solidFill>
                  <a:srgbClr val="0000FF"/>
                </a:solidFill>
                <a:cs typeface="Times New Roman" pitchFamily="18" charset="0"/>
              </a:rPr>
              <a:t>  </a:t>
            </a:r>
            <a:r>
              <a:rPr lang="en-US" sz="2800" i="1">
                <a:solidFill>
                  <a:srgbClr val="0000FF"/>
                </a:solidFill>
                <a:cs typeface="Times New Roman" pitchFamily="18" charset="0"/>
              </a:rPr>
              <a:t>b</a:t>
            </a:r>
            <a:r>
              <a:rPr lang="en-US" sz="2800" i="1" baseline="-30000">
                <a:solidFill>
                  <a:srgbClr val="0000FF"/>
                </a:solidFill>
                <a:cs typeface="Times New Roman" pitchFamily="18" charset="0"/>
              </a:rPr>
              <a:t>0</a:t>
            </a:r>
            <a:r>
              <a:rPr lang="en-US" sz="2800" i="1">
                <a:solidFill>
                  <a:srgbClr val="0000FF"/>
                </a:solidFill>
                <a:cs typeface="Times New Roman" pitchFamily="18" charset="0"/>
              </a:rPr>
              <a:t>+ n </a:t>
            </a:r>
            <a:r>
              <a:rPr lang="en-US" sz="2800" i="1">
                <a:solidFill>
                  <a:srgbClr val="0000FF"/>
                </a:solidFill>
                <a:cs typeface="Times New Roman" pitchFamily="18" charset="0"/>
                <a:sym typeface="Symbol" pitchFamily="18" charset="2"/>
              </a:rPr>
              <a:t> </a:t>
            </a:r>
            <a:r>
              <a:rPr lang="en-US" sz="2800" i="1">
                <a:solidFill>
                  <a:srgbClr val="0000FF"/>
                </a:solidFill>
                <a:cs typeface="Times New Roman" pitchFamily="18" charset="0"/>
              </a:rPr>
              <a:t>x)</a:t>
            </a:r>
          </a:p>
          <a:p>
            <a:pPr algn="just">
              <a:lnSpc>
                <a:spcPct val="90000"/>
              </a:lnSpc>
              <a:buFont typeface="Wingdings" pitchFamily="2" charset="2"/>
              <a:buNone/>
            </a:pPr>
            <a:r>
              <a:rPr lang="en-US" sz="2800" i="1">
                <a:solidFill>
                  <a:srgbClr val="0000FF"/>
                </a:solidFill>
                <a:cs typeface="Times New Roman" pitchFamily="18" charset="0"/>
                <a:sym typeface="Symbol" pitchFamily="18" charset="2"/>
              </a:rPr>
              <a:t>	f</a:t>
            </a:r>
            <a:r>
              <a:rPr lang="en-US" sz="2800" i="1">
                <a:solidFill>
                  <a:srgbClr val="0000FF"/>
                </a:solidFill>
                <a:cs typeface="Times New Roman" pitchFamily="18" charset="0"/>
              </a:rPr>
              <a:t>(p|x)  = f</a:t>
            </a:r>
            <a:r>
              <a:rPr lang="en-US" sz="2800" i="1" baseline="-25000">
                <a:solidFill>
                  <a:srgbClr val="0000FF"/>
                </a:solidFill>
                <a:cs typeface="Times New Roman" pitchFamily="18" charset="0"/>
              </a:rPr>
              <a:t>0</a:t>
            </a:r>
            <a:r>
              <a:rPr lang="en-US" sz="2800" i="1">
                <a:solidFill>
                  <a:srgbClr val="0000FF"/>
                </a:solidFill>
                <a:cs typeface="Times New Roman" pitchFamily="18" charset="0"/>
              </a:rPr>
              <a:t>(p) </a:t>
            </a:r>
            <a:r>
              <a:rPr lang="en-US" sz="2800" i="1">
                <a:solidFill>
                  <a:srgbClr val="0000FF"/>
                </a:solidFill>
                <a:cs typeface="Times New Roman" pitchFamily="18" charset="0"/>
                <a:sym typeface="Symbol" pitchFamily="18" charset="2"/>
              </a:rPr>
              <a:t></a:t>
            </a:r>
            <a:r>
              <a:rPr lang="en-US" sz="2800" i="1">
                <a:solidFill>
                  <a:srgbClr val="0000FF"/>
                </a:solidFill>
                <a:cs typeface="Times New Roman" pitchFamily="18" charset="0"/>
              </a:rPr>
              <a:t> L</a:t>
            </a:r>
            <a:r>
              <a:rPr lang="en-US" sz="2800" i="1" baseline="-30000">
                <a:solidFill>
                  <a:srgbClr val="0000FF"/>
                </a:solidFill>
                <a:cs typeface="Times New Roman" pitchFamily="18" charset="0"/>
              </a:rPr>
              <a:t>x</a:t>
            </a:r>
            <a:r>
              <a:rPr lang="en-US" sz="2800" i="1">
                <a:solidFill>
                  <a:srgbClr val="0000FF"/>
                </a:solidFill>
                <a:cs typeface="Times New Roman" pitchFamily="18" charset="0"/>
              </a:rPr>
              <a:t>(p)</a:t>
            </a:r>
            <a:r>
              <a:rPr lang="en-US" sz="2800" i="1">
                <a:solidFill>
                  <a:srgbClr val="0000FF"/>
                </a:solidFill>
                <a:cs typeface="Times New Roman" pitchFamily="18" charset="0"/>
                <a:sym typeface="Symbol" pitchFamily="18" charset="2"/>
              </a:rPr>
              <a:t> </a:t>
            </a:r>
            <a:r>
              <a:rPr lang="en-US" sz="2800" i="1">
                <a:solidFill>
                  <a:srgbClr val="0000FF"/>
                </a:solidFill>
                <a:cs typeface="Times New Roman" pitchFamily="18" charset="0"/>
              </a:rPr>
              <a:t> p </a:t>
            </a:r>
            <a:r>
              <a:rPr lang="en-US" sz="2800" i="1" baseline="30000">
                <a:solidFill>
                  <a:srgbClr val="0000FF"/>
                </a:solidFill>
                <a:cs typeface="Times New Roman" pitchFamily="18" charset="0"/>
              </a:rPr>
              <a:t>a</a:t>
            </a:r>
            <a:r>
              <a:rPr lang="en-US" sz="1000" i="1" baseline="30000">
                <a:solidFill>
                  <a:srgbClr val="0000FF"/>
                </a:solidFill>
                <a:cs typeface="Times New Roman" pitchFamily="18" charset="0"/>
              </a:rPr>
              <a:t>0</a:t>
            </a:r>
            <a:r>
              <a:rPr lang="en-US" sz="2800" i="1">
                <a:solidFill>
                  <a:srgbClr val="0000FF"/>
                </a:solidFill>
                <a:cs typeface="Times New Roman" pitchFamily="18" charset="0"/>
              </a:rPr>
              <a:t> </a:t>
            </a:r>
            <a:r>
              <a:rPr lang="en-US" sz="2800" i="1" baseline="30000">
                <a:solidFill>
                  <a:srgbClr val="0000FF"/>
                </a:solidFill>
                <a:cs typeface="Times New Roman" pitchFamily="18" charset="0"/>
              </a:rPr>
              <a:t>+ x – 1 </a:t>
            </a:r>
            <a:r>
              <a:rPr lang="en-US" sz="2800" i="1">
                <a:solidFill>
                  <a:srgbClr val="0000FF"/>
                </a:solidFill>
                <a:cs typeface="Times New Roman" pitchFamily="18" charset="0"/>
                <a:sym typeface="Symbol" pitchFamily="18" charset="2"/>
              </a:rPr>
              <a:t></a:t>
            </a:r>
            <a:r>
              <a:rPr lang="en-US" sz="2800" i="1">
                <a:solidFill>
                  <a:srgbClr val="0000FF"/>
                </a:solidFill>
                <a:cs typeface="Times New Roman" pitchFamily="18" charset="0"/>
              </a:rPr>
              <a:t> (1-p) </a:t>
            </a:r>
            <a:r>
              <a:rPr lang="en-US" sz="2800" i="1" baseline="30000">
                <a:solidFill>
                  <a:srgbClr val="0000FF"/>
                </a:solidFill>
                <a:cs typeface="Times New Roman" pitchFamily="18" charset="0"/>
              </a:rPr>
              <a:t>b</a:t>
            </a:r>
            <a:r>
              <a:rPr lang="en-US" sz="1000" i="1" baseline="30000">
                <a:solidFill>
                  <a:srgbClr val="0000FF"/>
                </a:solidFill>
                <a:cs typeface="Times New Roman" pitchFamily="18" charset="0"/>
              </a:rPr>
              <a:t>0</a:t>
            </a:r>
            <a:r>
              <a:rPr lang="en-US" sz="2800" i="1">
                <a:solidFill>
                  <a:srgbClr val="0000FF"/>
                </a:solidFill>
                <a:cs typeface="Times New Roman" pitchFamily="18" charset="0"/>
              </a:rPr>
              <a:t> </a:t>
            </a:r>
            <a:r>
              <a:rPr lang="en-US" sz="2800" i="1" baseline="30000">
                <a:solidFill>
                  <a:srgbClr val="0000FF"/>
                </a:solidFill>
                <a:cs typeface="Times New Roman" pitchFamily="18" charset="0"/>
              </a:rPr>
              <a:t>+ n – x </a:t>
            </a:r>
            <a:r>
              <a:rPr lang="en-US" sz="2800" i="1" baseline="30000">
                <a:solidFill>
                  <a:srgbClr val="0000FF"/>
                </a:solidFill>
                <a:cs typeface="Times New Roman" pitchFamily="18" charset="0"/>
                <a:sym typeface="Symbol" pitchFamily="18" charset="2"/>
              </a:rPr>
              <a:t></a:t>
            </a:r>
            <a:r>
              <a:rPr lang="en-US" sz="2800" i="1" baseline="30000">
                <a:solidFill>
                  <a:srgbClr val="0000FF"/>
                </a:solidFill>
                <a:cs typeface="Times New Roman" pitchFamily="18" charset="0"/>
              </a:rPr>
              <a:t>1</a:t>
            </a:r>
          </a:p>
        </p:txBody>
      </p:sp>
      <p:sp>
        <p:nvSpPr>
          <p:cNvPr id="250883" name="Rectangle 3"/>
          <p:cNvSpPr>
            <a:spLocks noGrp="1" noChangeArrowheads="1"/>
          </p:cNvSpPr>
          <p:nvPr>
            <p:ph type="title"/>
          </p:nvPr>
        </p:nvSpPr>
        <p:spPr>
          <a:xfrm>
            <a:off x="685800" y="-152400"/>
            <a:ext cx="8458200" cy="914400"/>
          </a:xfrm>
          <a:noFill/>
          <a:ln/>
        </p:spPr>
        <p:txBody>
          <a:bodyPr anchor="ctr"/>
          <a:lstStyle/>
          <a:p>
            <a:r>
              <a:rPr lang="en-US" dirty="0"/>
              <a:t>Bayesian </a:t>
            </a:r>
            <a:r>
              <a:rPr lang="en-US" dirty="0" smtClean="0"/>
              <a:t>Approach</a:t>
            </a:r>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515938" y="-76200"/>
            <a:ext cx="8115300" cy="781050"/>
          </a:xfrm>
        </p:spPr>
        <p:txBody>
          <a:bodyPr/>
          <a:lstStyle/>
          <a:p>
            <a:r>
              <a:rPr lang="en-US" sz="3600">
                <a:cs typeface="Times New Roman" pitchFamily="18" charset="0"/>
              </a:rPr>
              <a:t>Predictive Probability (PP) Design</a:t>
            </a:r>
          </a:p>
        </p:txBody>
      </p:sp>
      <p:sp>
        <p:nvSpPr>
          <p:cNvPr id="252931" name="Text Box 3"/>
          <p:cNvSpPr txBox="1">
            <a:spLocks noChangeArrowheads="1"/>
          </p:cNvSpPr>
          <p:nvPr/>
        </p:nvSpPr>
        <p:spPr bwMode="auto">
          <a:xfrm>
            <a:off x="676275" y="727075"/>
            <a:ext cx="8467725" cy="5916613"/>
          </a:xfrm>
          <a:prstGeom prst="rect">
            <a:avLst/>
          </a:prstGeom>
          <a:noFill/>
          <a:ln w="9525">
            <a:noFill/>
            <a:miter lim="800000"/>
            <a:headEnd/>
            <a:tailEnd/>
          </a:ln>
          <a:effectLst/>
        </p:spPr>
        <p:txBody>
          <a:bodyPr>
            <a:spAutoFit/>
          </a:bodyPr>
          <a:lstStyle/>
          <a:p>
            <a:pPr eaLnBrk="0" hangingPunct="0">
              <a:buClr>
                <a:srgbClr val="0066FF"/>
              </a:buClr>
              <a:buFontTx/>
              <a:buChar char="•"/>
            </a:pPr>
            <a:r>
              <a:rPr lang="en-US" sz="3000">
                <a:latin typeface="Times New Roman" pitchFamily="18" charset="0"/>
              </a:rPr>
              <a:t> </a:t>
            </a:r>
            <a:r>
              <a:rPr lang="en-US" sz="3000" b="1">
                <a:solidFill>
                  <a:srgbClr val="0000FF"/>
                </a:solidFill>
                <a:latin typeface="Times New Roman" pitchFamily="18" charset="0"/>
              </a:rPr>
              <a:t>PP is the probability of rejecting H</a:t>
            </a:r>
            <a:r>
              <a:rPr lang="en-US" sz="3000" b="1" baseline="-25000">
                <a:solidFill>
                  <a:srgbClr val="0000FF"/>
                </a:solidFill>
                <a:latin typeface="Times New Roman" pitchFamily="18" charset="0"/>
              </a:rPr>
              <a:t>0</a:t>
            </a:r>
            <a:r>
              <a:rPr lang="en-US" sz="3000" b="1">
                <a:solidFill>
                  <a:srgbClr val="0000FF"/>
                </a:solidFill>
                <a:latin typeface="Times New Roman" pitchFamily="18" charset="0"/>
              </a:rPr>
              <a:t> at the end of study should the current trend continue, </a:t>
            </a:r>
          </a:p>
          <a:p>
            <a:pPr eaLnBrk="0" hangingPunct="0">
              <a:buClr>
                <a:srgbClr val="0066FF"/>
              </a:buClr>
            </a:pPr>
            <a:r>
              <a:rPr lang="en-US" sz="3000" b="1">
                <a:solidFill>
                  <a:srgbClr val="0000FF"/>
                </a:solidFill>
                <a:latin typeface="Times New Roman" pitchFamily="18" charset="0"/>
              </a:rPr>
              <a:t>i.e., given the current data, the chance of declaring a “positive” result at the end of study.</a:t>
            </a:r>
          </a:p>
          <a:p>
            <a:pPr eaLnBrk="0" hangingPunct="0"/>
            <a:endParaRPr lang="en-US" sz="3000" b="1">
              <a:solidFill>
                <a:srgbClr val="0000FF"/>
              </a:solidFill>
              <a:latin typeface="Times New Roman" pitchFamily="18" charset="0"/>
            </a:endParaRPr>
          </a:p>
          <a:p>
            <a:pPr eaLnBrk="0" hangingPunct="0">
              <a:buClr>
                <a:srgbClr val="990033"/>
              </a:buClr>
              <a:buFontTx/>
              <a:buChar char="•"/>
            </a:pPr>
            <a:r>
              <a:rPr lang="en-US" sz="3000">
                <a:solidFill>
                  <a:srgbClr val="0000FF"/>
                </a:solidFill>
                <a:latin typeface="Times New Roman" pitchFamily="18" charset="0"/>
              </a:rPr>
              <a:t> </a:t>
            </a:r>
            <a:r>
              <a:rPr lang="en-US" sz="3000">
                <a:solidFill>
                  <a:srgbClr val="990033"/>
                </a:solidFill>
                <a:latin typeface="Times New Roman" pitchFamily="18" charset="0"/>
              </a:rPr>
              <a:t>If PP is very large or very small, essentially we know the answer </a:t>
            </a:r>
            <a:r>
              <a:rPr lang="en-US" sz="3000">
                <a:solidFill>
                  <a:srgbClr val="990033"/>
                </a:solidFill>
                <a:latin typeface="Times New Roman" pitchFamily="18" charset="0"/>
                <a:sym typeface="Wingdings" pitchFamily="2" charset="2"/>
              </a:rPr>
              <a:t> can stop the trial now and draw a conclusion.</a:t>
            </a:r>
            <a:endParaRPr lang="en-US" sz="3000">
              <a:solidFill>
                <a:srgbClr val="990033"/>
              </a:solidFill>
              <a:latin typeface="Times New Roman" pitchFamily="18" charset="0"/>
            </a:endParaRPr>
          </a:p>
          <a:p>
            <a:pPr algn="r" eaLnBrk="0" hangingPunct="0"/>
            <a:endParaRPr lang="en-US" sz="3000">
              <a:solidFill>
                <a:srgbClr val="990033"/>
              </a:solidFill>
              <a:latin typeface="Times New Roman" pitchFamily="18" charset="0"/>
            </a:endParaRPr>
          </a:p>
          <a:p>
            <a:pPr eaLnBrk="0" hangingPunct="0"/>
            <a:r>
              <a:rPr lang="en-US" sz="2600">
                <a:latin typeface="Times New Roman" pitchFamily="18" charset="0"/>
              </a:rPr>
              <a:t># of future patients:	</a:t>
            </a:r>
            <a:r>
              <a:rPr lang="en-US" sz="2600" i="1">
                <a:solidFill>
                  <a:srgbClr val="0000FF"/>
                </a:solidFill>
                <a:latin typeface="Times New Roman" pitchFamily="18" charset="0"/>
              </a:rPr>
              <a:t>m=N</a:t>
            </a:r>
            <a:r>
              <a:rPr lang="en-US" sz="2600" i="1" baseline="-25000">
                <a:solidFill>
                  <a:srgbClr val="0000FF"/>
                </a:solidFill>
                <a:latin typeface="Times New Roman" pitchFamily="18" charset="0"/>
              </a:rPr>
              <a:t>max</a:t>
            </a:r>
            <a:r>
              <a:rPr lang="en-US" sz="2600" i="1">
                <a:solidFill>
                  <a:srgbClr val="0000FF"/>
                </a:solidFill>
                <a:latin typeface="Times New Roman" pitchFamily="18" charset="0"/>
              </a:rPr>
              <a:t> </a:t>
            </a:r>
            <a:r>
              <a:rPr lang="en-US" sz="2600" i="1">
                <a:solidFill>
                  <a:srgbClr val="0000FF"/>
                </a:solidFill>
                <a:latin typeface="Times New Roman" pitchFamily="18" charset="0"/>
                <a:sym typeface="Symbol" pitchFamily="18" charset="2"/>
              </a:rPr>
              <a:t></a:t>
            </a:r>
            <a:r>
              <a:rPr lang="en-US" sz="2600" i="1">
                <a:solidFill>
                  <a:srgbClr val="0000FF"/>
                </a:solidFill>
                <a:latin typeface="Times New Roman" pitchFamily="18" charset="0"/>
              </a:rPr>
              <a:t> n</a:t>
            </a:r>
          </a:p>
          <a:p>
            <a:pPr eaLnBrk="0" hangingPunct="0"/>
            <a:endParaRPr lang="en-US" sz="1600" i="1">
              <a:solidFill>
                <a:srgbClr val="0000FF"/>
              </a:solidFill>
              <a:latin typeface="Times New Roman" pitchFamily="18" charset="0"/>
            </a:endParaRPr>
          </a:p>
          <a:p>
            <a:pPr eaLnBrk="0" hangingPunct="0"/>
            <a:r>
              <a:rPr lang="en-US" sz="2600">
                <a:latin typeface="Times New Roman" pitchFamily="18" charset="0"/>
              </a:rPr>
              <a:t># of future responses: </a:t>
            </a:r>
            <a:r>
              <a:rPr lang="en-US" sz="2600" i="1">
                <a:solidFill>
                  <a:srgbClr val="0000FF"/>
                </a:solidFill>
                <a:latin typeface="Times New Roman" pitchFamily="18" charset="0"/>
              </a:rPr>
              <a:t>Y ~ beta-binomial(m, a</a:t>
            </a:r>
            <a:r>
              <a:rPr lang="en-US" sz="2600" i="1" baseline="-25000">
                <a:solidFill>
                  <a:srgbClr val="0000FF"/>
                </a:solidFill>
                <a:latin typeface="Times New Roman" pitchFamily="18" charset="0"/>
              </a:rPr>
              <a:t>0 </a:t>
            </a:r>
            <a:r>
              <a:rPr lang="en-US" sz="2600" i="1">
                <a:solidFill>
                  <a:srgbClr val="0000FF"/>
                </a:solidFill>
                <a:latin typeface="Times New Roman" pitchFamily="18" charset="0"/>
              </a:rPr>
              <a:t>+ x, </a:t>
            </a:r>
            <a:r>
              <a:rPr lang="en-US" sz="2600" i="1" baseline="-25000">
                <a:solidFill>
                  <a:srgbClr val="0000FF"/>
                </a:solidFill>
                <a:latin typeface="Times New Roman" pitchFamily="18" charset="0"/>
              </a:rPr>
              <a:t> </a:t>
            </a:r>
            <a:r>
              <a:rPr lang="en-US" sz="2600" i="1">
                <a:solidFill>
                  <a:srgbClr val="0000FF"/>
                </a:solidFill>
                <a:latin typeface="Times New Roman" pitchFamily="18" charset="0"/>
              </a:rPr>
              <a:t>b</a:t>
            </a:r>
            <a:r>
              <a:rPr lang="en-US" sz="2600" i="1" baseline="-25000">
                <a:solidFill>
                  <a:srgbClr val="0000FF"/>
                </a:solidFill>
                <a:latin typeface="Times New Roman" pitchFamily="18" charset="0"/>
              </a:rPr>
              <a:t>0 </a:t>
            </a:r>
            <a:r>
              <a:rPr lang="en-US" sz="2600" i="1">
                <a:solidFill>
                  <a:srgbClr val="0000FF"/>
                </a:solidFill>
                <a:latin typeface="Times New Roman" pitchFamily="18" charset="0"/>
              </a:rPr>
              <a:t>+ n </a:t>
            </a:r>
            <a:r>
              <a:rPr lang="en-US" sz="2600" i="1">
                <a:solidFill>
                  <a:srgbClr val="0000FF"/>
                </a:solidFill>
                <a:latin typeface="Times New Roman" pitchFamily="18" charset="0"/>
                <a:sym typeface="Symbol" pitchFamily="18" charset="2"/>
              </a:rPr>
              <a:t> </a:t>
            </a:r>
            <a:r>
              <a:rPr lang="en-US" sz="2600" i="1">
                <a:solidFill>
                  <a:srgbClr val="0000FF"/>
                </a:solidFill>
                <a:latin typeface="Times New Roman" pitchFamily="18" charset="0"/>
              </a:rPr>
              <a:t>x)</a:t>
            </a:r>
          </a:p>
          <a:p>
            <a:pPr eaLnBrk="0" hangingPunct="0"/>
            <a:endParaRPr lang="en-US" sz="1800" i="1">
              <a:solidFill>
                <a:srgbClr val="0000FF"/>
              </a:solidFill>
              <a:latin typeface="Times New Roman" pitchFamily="18" charset="0"/>
            </a:endParaRPr>
          </a:p>
          <a:p>
            <a:pPr eaLnBrk="0" hangingPunct="0"/>
            <a:r>
              <a:rPr lang="en-US" sz="2600">
                <a:latin typeface="Times New Roman" pitchFamily="18" charset="0"/>
              </a:rPr>
              <a:t>For each Y=i:  </a:t>
            </a:r>
            <a:r>
              <a:rPr lang="en-US" sz="2600" i="1">
                <a:solidFill>
                  <a:srgbClr val="0000FF"/>
                </a:solidFill>
                <a:latin typeface="Times New Roman" pitchFamily="18" charset="0"/>
              </a:rPr>
              <a:t>f(p|x, Y=i)= beta(a</a:t>
            </a:r>
            <a:r>
              <a:rPr lang="en-US" sz="2600" i="1" baseline="-25000">
                <a:solidFill>
                  <a:srgbClr val="0000FF"/>
                </a:solidFill>
                <a:latin typeface="Times New Roman" pitchFamily="18" charset="0"/>
              </a:rPr>
              <a:t>0 </a:t>
            </a:r>
            <a:r>
              <a:rPr lang="en-US" sz="2600" i="1">
                <a:solidFill>
                  <a:srgbClr val="0000FF"/>
                </a:solidFill>
                <a:latin typeface="Times New Roman" pitchFamily="18" charset="0"/>
              </a:rPr>
              <a:t>+ x + i,</a:t>
            </a:r>
            <a:r>
              <a:rPr lang="en-US" sz="2600" i="1" baseline="-25000">
                <a:solidFill>
                  <a:srgbClr val="0000FF"/>
                </a:solidFill>
                <a:latin typeface="Times New Roman" pitchFamily="18" charset="0"/>
              </a:rPr>
              <a:t>  </a:t>
            </a:r>
            <a:r>
              <a:rPr lang="en-US" sz="2600" i="1">
                <a:solidFill>
                  <a:srgbClr val="0000FF"/>
                </a:solidFill>
                <a:latin typeface="Times New Roman" pitchFamily="18" charset="0"/>
              </a:rPr>
              <a:t>b</a:t>
            </a:r>
            <a:r>
              <a:rPr lang="en-US" sz="2600" i="1" baseline="-25000">
                <a:solidFill>
                  <a:srgbClr val="0000FF"/>
                </a:solidFill>
                <a:latin typeface="Times New Roman" pitchFamily="18" charset="0"/>
              </a:rPr>
              <a:t>0 </a:t>
            </a:r>
            <a:r>
              <a:rPr lang="en-US" sz="2600" i="1">
                <a:solidFill>
                  <a:srgbClr val="0000FF"/>
                </a:solidFill>
                <a:latin typeface="Times New Roman" pitchFamily="18" charset="0"/>
              </a:rPr>
              <a:t>+ N</a:t>
            </a:r>
            <a:r>
              <a:rPr lang="en-US" sz="2600" i="1" baseline="-25000">
                <a:solidFill>
                  <a:srgbClr val="0000FF"/>
                </a:solidFill>
                <a:latin typeface="Times New Roman" pitchFamily="18" charset="0"/>
              </a:rPr>
              <a:t>max</a:t>
            </a:r>
            <a:r>
              <a:rPr lang="en-US" sz="2600" i="1">
                <a:solidFill>
                  <a:srgbClr val="0000FF"/>
                </a:solidFill>
                <a:latin typeface="Times New Roman" pitchFamily="18" charset="0"/>
              </a:rPr>
              <a:t> </a:t>
            </a:r>
            <a:r>
              <a:rPr lang="en-US" sz="2600" i="1">
                <a:solidFill>
                  <a:srgbClr val="0000FF"/>
                </a:solidFill>
                <a:latin typeface="Times New Roman" pitchFamily="18" charset="0"/>
                <a:sym typeface="Symbol" pitchFamily="18" charset="2"/>
              </a:rPr>
              <a:t></a:t>
            </a:r>
            <a:r>
              <a:rPr lang="en-US" sz="2600" i="1">
                <a:solidFill>
                  <a:srgbClr val="0000FF"/>
                </a:solidFill>
                <a:latin typeface="Times New Roman" pitchFamily="18" charset="0"/>
              </a:rPr>
              <a:t> x </a:t>
            </a:r>
            <a:r>
              <a:rPr lang="en-US" sz="2600" i="1">
                <a:solidFill>
                  <a:srgbClr val="0000FF"/>
                </a:solidFill>
                <a:latin typeface="Times New Roman" pitchFamily="18" charset="0"/>
                <a:sym typeface="Symbol" pitchFamily="18" charset="2"/>
              </a:rPr>
              <a:t></a:t>
            </a:r>
            <a:r>
              <a:rPr lang="en-US" sz="2600" i="1">
                <a:solidFill>
                  <a:srgbClr val="0000FF"/>
                </a:solidFill>
                <a:latin typeface="Times New Roman" pitchFamily="18" charset="0"/>
              </a:rPr>
              <a:t> 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293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293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2931">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293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ChangeArrowheads="1"/>
          </p:cNvSpPr>
          <p:nvPr/>
        </p:nvSpPr>
        <p:spPr bwMode="auto">
          <a:xfrm>
            <a:off x="0" y="685800"/>
            <a:ext cx="9144000" cy="5270500"/>
          </a:xfrm>
          <a:prstGeom prst="rect">
            <a:avLst/>
          </a:prstGeom>
          <a:noFill/>
          <a:ln w="9525">
            <a:noFill/>
            <a:miter lim="800000"/>
            <a:headEnd/>
            <a:tailEnd/>
          </a:ln>
          <a:effectLst/>
        </p:spPr>
        <p:txBody>
          <a:bodyPr>
            <a:spAutoFit/>
          </a:bodyPr>
          <a:lstStyle/>
          <a:p>
            <a:pPr eaLnBrk="0" hangingPunct="0"/>
            <a:r>
              <a:rPr lang="en-US" sz="2200" b="1">
                <a:latin typeface="Times New Roman" pitchFamily="18" charset="0"/>
              </a:rPr>
              <a:t>    Y=i	  Prob(Y=i | x)       B</a:t>
            </a:r>
            <a:r>
              <a:rPr lang="en-US" sz="2200" b="1" baseline="-25000">
                <a:latin typeface="Times New Roman" pitchFamily="18" charset="0"/>
              </a:rPr>
              <a:t>i</a:t>
            </a:r>
            <a:r>
              <a:rPr lang="en-US" sz="2200" b="1">
                <a:latin typeface="Times New Roman" pitchFamily="18" charset="0"/>
              </a:rPr>
              <a:t>=P[p&gt;p</a:t>
            </a:r>
            <a:r>
              <a:rPr lang="en-US" sz="2200" b="1" baseline="-25000">
                <a:latin typeface="Times New Roman" pitchFamily="18" charset="0"/>
              </a:rPr>
              <a:t>0</a:t>
            </a:r>
            <a:r>
              <a:rPr lang="en-US" sz="2200" b="1">
                <a:latin typeface="Times New Roman" pitchFamily="18" charset="0"/>
              </a:rPr>
              <a:t>|p ~ f(</a:t>
            </a:r>
            <a:r>
              <a:rPr lang="en-US" sz="2200" b="1">
                <a:latin typeface="Times New Roman" pitchFamily="18" charset="0"/>
                <a:sym typeface="Symbol" pitchFamily="18" charset="2"/>
              </a:rPr>
              <a:t>p|x,Y=i</a:t>
            </a:r>
            <a:r>
              <a:rPr lang="en-US" sz="2200" b="1">
                <a:latin typeface="Times New Roman" pitchFamily="18" charset="0"/>
              </a:rPr>
              <a:t>), x, Y=i]	 I</a:t>
            </a:r>
            <a:r>
              <a:rPr lang="en-US" sz="2200" b="1" baseline="-25000">
                <a:latin typeface="Times New Roman" pitchFamily="18" charset="0"/>
              </a:rPr>
              <a:t>i</a:t>
            </a:r>
            <a:r>
              <a:rPr lang="en-US" sz="2200" b="1">
                <a:latin typeface="Times New Roman" pitchFamily="18" charset="0"/>
              </a:rPr>
              <a:t>(B</a:t>
            </a:r>
            <a:r>
              <a:rPr lang="en-US" sz="2200" b="1" baseline="-25000">
                <a:latin typeface="Times New Roman" pitchFamily="18" charset="0"/>
              </a:rPr>
              <a:t>i </a:t>
            </a:r>
            <a:r>
              <a:rPr lang="en-US" sz="2200" b="1">
                <a:latin typeface="Times New Roman" pitchFamily="18" charset="0"/>
              </a:rPr>
              <a:t>&gt; </a:t>
            </a:r>
            <a:r>
              <a:rPr lang="en-US" sz="2200" b="1" i="1">
                <a:solidFill>
                  <a:srgbClr val="33CC33"/>
                </a:solidFill>
                <a:latin typeface="Times New Roman" pitchFamily="18" charset="0"/>
                <a:sym typeface="Symbol" pitchFamily="18" charset="2"/>
              </a:rPr>
              <a:t></a:t>
            </a:r>
            <a:r>
              <a:rPr lang="en-US" sz="2200" b="1" i="1" baseline="-25000">
                <a:solidFill>
                  <a:srgbClr val="33CC33"/>
                </a:solidFill>
                <a:latin typeface="Times New Roman" pitchFamily="18" charset="0"/>
              </a:rPr>
              <a:t>T</a:t>
            </a:r>
            <a:r>
              <a:rPr lang="en-US" sz="2200" b="1">
                <a:latin typeface="Times New Roman" pitchFamily="18" charset="0"/>
              </a:rPr>
              <a:t>)</a:t>
            </a:r>
          </a:p>
          <a:p>
            <a:pPr eaLnBrk="0" hangingPunct="0"/>
            <a:r>
              <a:rPr lang="en-US" sz="2200">
                <a:latin typeface="Times New Roman" pitchFamily="18" charset="0"/>
              </a:rPr>
              <a:t>	</a:t>
            </a:r>
          </a:p>
          <a:p>
            <a:pPr eaLnBrk="0" hangingPunct="0"/>
            <a:r>
              <a:rPr lang="en-US" sz="2200">
                <a:latin typeface="Times New Roman" pitchFamily="18" charset="0"/>
              </a:rPr>
              <a:t>    0	  Prob(Y=0 | x)	       	B</a:t>
            </a:r>
            <a:r>
              <a:rPr lang="en-US" sz="2200" baseline="-25000">
                <a:latin typeface="Times New Roman" pitchFamily="18" charset="0"/>
              </a:rPr>
              <a:t>0</a:t>
            </a:r>
            <a:r>
              <a:rPr lang="en-US" sz="2200">
                <a:latin typeface="Times New Roman" pitchFamily="18" charset="0"/>
              </a:rPr>
              <a:t>= B</a:t>
            </a:r>
            <a:r>
              <a:rPr lang="en-US" sz="2200" baseline="-25000">
                <a:latin typeface="Times New Roman" pitchFamily="18" charset="0"/>
              </a:rPr>
              <a:t>0</a:t>
            </a:r>
            <a:r>
              <a:rPr lang="en-US" sz="2200">
                <a:latin typeface="Times New Roman" pitchFamily="18" charset="0"/>
              </a:rPr>
              <a:t>(Y=0)			         0</a:t>
            </a:r>
          </a:p>
          <a:p>
            <a:pPr eaLnBrk="0" hangingPunct="0"/>
            <a:r>
              <a:rPr lang="en-US" sz="2200">
                <a:latin typeface="Times New Roman" pitchFamily="18" charset="0"/>
              </a:rPr>
              <a:t>    1	  Prob(Y=1 | x)	       	B</a:t>
            </a:r>
            <a:r>
              <a:rPr lang="en-US" sz="2200" baseline="-25000">
                <a:latin typeface="Times New Roman" pitchFamily="18" charset="0"/>
              </a:rPr>
              <a:t>1</a:t>
            </a:r>
            <a:r>
              <a:rPr lang="en-US" sz="2200">
                <a:latin typeface="Times New Roman" pitchFamily="18" charset="0"/>
              </a:rPr>
              <a:t>= B</a:t>
            </a:r>
            <a:r>
              <a:rPr lang="en-US" sz="2200" baseline="-25000">
                <a:latin typeface="Times New Roman" pitchFamily="18" charset="0"/>
              </a:rPr>
              <a:t>1</a:t>
            </a:r>
            <a:r>
              <a:rPr lang="en-US" sz="2200">
                <a:latin typeface="Times New Roman" pitchFamily="18" charset="0"/>
              </a:rPr>
              <a:t>(Y=1)			         0</a:t>
            </a:r>
          </a:p>
          <a:p>
            <a:pPr eaLnBrk="0" hangingPunct="0"/>
            <a:r>
              <a:rPr lang="en-US" sz="2200">
                <a:latin typeface="Times New Roman" pitchFamily="18" charset="0"/>
              </a:rPr>
              <a:t>    …	  …		       	…				         …</a:t>
            </a:r>
          </a:p>
          <a:p>
            <a:pPr eaLnBrk="0" hangingPunct="0"/>
            <a:r>
              <a:rPr lang="en-US" sz="2200">
                <a:latin typeface="Times New Roman" pitchFamily="18" charset="0"/>
              </a:rPr>
              <a:t>    m-1	  Prob(Y=m-1| x)      	B</a:t>
            </a:r>
            <a:r>
              <a:rPr lang="en-US" sz="2200" baseline="-25000">
                <a:latin typeface="Times New Roman" pitchFamily="18" charset="0"/>
              </a:rPr>
              <a:t>m-1</a:t>
            </a:r>
            <a:r>
              <a:rPr lang="en-US" sz="2200">
                <a:latin typeface="Times New Roman" pitchFamily="18" charset="0"/>
              </a:rPr>
              <a:t>= B</a:t>
            </a:r>
            <a:r>
              <a:rPr lang="en-US" sz="2200" baseline="-25000">
                <a:latin typeface="Times New Roman" pitchFamily="18" charset="0"/>
              </a:rPr>
              <a:t>m-1</a:t>
            </a:r>
            <a:r>
              <a:rPr lang="en-US" sz="2200">
                <a:latin typeface="Times New Roman" pitchFamily="18" charset="0"/>
              </a:rPr>
              <a:t>(Y=m-1)		         1</a:t>
            </a:r>
          </a:p>
          <a:p>
            <a:pPr eaLnBrk="0" hangingPunct="0"/>
            <a:r>
              <a:rPr lang="en-US" sz="2200">
                <a:latin typeface="Times New Roman" pitchFamily="18" charset="0"/>
              </a:rPr>
              <a:t>    m	  Prob(Y=m | x)	       	B</a:t>
            </a:r>
            <a:r>
              <a:rPr lang="en-US" sz="2200" baseline="-25000">
                <a:latin typeface="Times New Roman" pitchFamily="18" charset="0"/>
              </a:rPr>
              <a:t>m</a:t>
            </a:r>
            <a:r>
              <a:rPr lang="en-US" sz="2200">
                <a:latin typeface="Times New Roman" pitchFamily="18" charset="0"/>
              </a:rPr>
              <a:t>= B</a:t>
            </a:r>
            <a:r>
              <a:rPr lang="en-US" sz="2200" baseline="-25000">
                <a:latin typeface="Times New Roman" pitchFamily="18" charset="0"/>
              </a:rPr>
              <a:t>m</a:t>
            </a:r>
            <a:r>
              <a:rPr lang="en-US" sz="2200">
                <a:latin typeface="Times New Roman" pitchFamily="18" charset="0"/>
              </a:rPr>
              <a:t>(Y=m)			         1</a:t>
            </a:r>
          </a:p>
          <a:p>
            <a:pPr eaLnBrk="0" hangingPunct="0"/>
            <a:endParaRPr lang="en-US" sz="2200">
              <a:latin typeface="Times New Roman" pitchFamily="18" charset="0"/>
            </a:endParaRPr>
          </a:p>
          <a:p>
            <a:pPr eaLnBrk="0" hangingPunct="0"/>
            <a:endParaRPr lang="en-US" sz="2200">
              <a:latin typeface="Times New Roman" pitchFamily="18" charset="0"/>
            </a:endParaRPr>
          </a:p>
          <a:p>
            <a:pPr eaLnBrk="0" hangingPunct="0"/>
            <a:endParaRPr lang="en-US" sz="2200">
              <a:latin typeface="Times New Roman" pitchFamily="18" charset="0"/>
            </a:endParaRPr>
          </a:p>
          <a:p>
            <a:pPr eaLnBrk="0" hangingPunct="0"/>
            <a:r>
              <a:rPr lang="en-US" sz="3000">
                <a:latin typeface="Times New Roman" pitchFamily="18" charset="0"/>
              </a:rPr>
              <a:t>  </a:t>
            </a:r>
            <a:r>
              <a:rPr lang="en-US" sz="3000">
                <a:solidFill>
                  <a:srgbClr val="0000FF"/>
                </a:solidFill>
                <a:latin typeface="Times New Roman" pitchFamily="18" charset="0"/>
              </a:rPr>
              <a:t>Predictive Probability (PP)</a:t>
            </a:r>
          </a:p>
          <a:p>
            <a:pPr eaLnBrk="0" hangingPunct="0"/>
            <a:r>
              <a:rPr lang="en-US" sz="3000" i="1">
                <a:solidFill>
                  <a:srgbClr val="0000FF"/>
                </a:solidFill>
                <a:latin typeface="Times New Roman" pitchFamily="18" charset="0"/>
              </a:rPr>
              <a:t>     	= </a:t>
            </a:r>
            <a:r>
              <a:rPr lang="en-US" sz="3000">
                <a:solidFill>
                  <a:srgbClr val="0000FF"/>
                </a:solidFill>
                <a:latin typeface="Times New Roman" pitchFamily="18" charset="0"/>
                <a:sym typeface="Symbol" pitchFamily="18" charset="2"/>
              </a:rPr>
              <a:t></a:t>
            </a:r>
            <a:r>
              <a:rPr lang="en-US" sz="3000" i="1">
                <a:solidFill>
                  <a:srgbClr val="0000FF"/>
                </a:solidFill>
                <a:latin typeface="Times New Roman" pitchFamily="18" charset="0"/>
                <a:sym typeface="Symbol" pitchFamily="18" charset="2"/>
              </a:rPr>
              <a:t> </a:t>
            </a:r>
            <a:r>
              <a:rPr lang="en-US" sz="3000">
                <a:solidFill>
                  <a:srgbClr val="0000FF"/>
                </a:solidFill>
                <a:latin typeface="Times New Roman" pitchFamily="18" charset="0"/>
              </a:rPr>
              <a:t>{</a:t>
            </a:r>
            <a:r>
              <a:rPr lang="en-US" sz="3000" i="1">
                <a:solidFill>
                  <a:srgbClr val="0000FF"/>
                </a:solidFill>
                <a:latin typeface="Times New Roman" pitchFamily="18" charset="0"/>
              </a:rPr>
              <a:t>Prob(Y=i | x) </a:t>
            </a:r>
            <a:r>
              <a:rPr lang="en-US" sz="3000" i="1">
                <a:solidFill>
                  <a:srgbClr val="0000FF"/>
                </a:solidFill>
                <a:latin typeface="Times New Roman" pitchFamily="18" charset="0"/>
                <a:sym typeface="Symbol" pitchFamily="18" charset="2"/>
              </a:rPr>
              <a:t></a:t>
            </a:r>
            <a:r>
              <a:rPr lang="en-US" sz="3000" i="1">
                <a:solidFill>
                  <a:srgbClr val="0000FF"/>
                </a:solidFill>
                <a:latin typeface="Times New Roman" pitchFamily="18" charset="0"/>
              </a:rPr>
              <a:t> </a:t>
            </a:r>
          </a:p>
          <a:p>
            <a:pPr eaLnBrk="0" hangingPunct="0"/>
            <a:r>
              <a:rPr lang="en-US" sz="3000" i="1">
                <a:solidFill>
                  <a:srgbClr val="0000FF"/>
                </a:solidFill>
                <a:latin typeface="Times New Roman" pitchFamily="18" charset="0"/>
              </a:rPr>
              <a:t>	           </a:t>
            </a:r>
            <a:r>
              <a:rPr lang="en-US" sz="3000">
                <a:solidFill>
                  <a:srgbClr val="0000FF"/>
                </a:solidFill>
                <a:latin typeface="Times New Roman" pitchFamily="18" charset="0"/>
              </a:rPr>
              <a:t>[</a:t>
            </a:r>
            <a:r>
              <a:rPr lang="en-US" sz="3000" i="1">
                <a:solidFill>
                  <a:srgbClr val="0000FF"/>
                </a:solidFill>
                <a:latin typeface="Times New Roman" pitchFamily="18" charset="0"/>
              </a:rPr>
              <a:t>Prob(p &gt; p</a:t>
            </a:r>
            <a:r>
              <a:rPr lang="en-US" sz="3000" i="1" baseline="-25000">
                <a:solidFill>
                  <a:srgbClr val="0000FF"/>
                </a:solidFill>
                <a:latin typeface="Times New Roman" pitchFamily="18" charset="0"/>
              </a:rPr>
              <a:t>0</a:t>
            </a:r>
            <a:r>
              <a:rPr lang="en-US" sz="3000" i="1">
                <a:solidFill>
                  <a:srgbClr val="0000FF"/>
                </a:solidFill>
                <a:latin typeface="Times New Roman" pitchFamily="18" charset="0"/>
              </a:rPr>
              <a:t> | p ~ f(</a:t>
            </a:r>
            <a:r>
              <a:rPr lang="en-US" sz="3000" i="1">
                <a:solidFill>
                  <a:srgbClr val="0000FF"/>
                </a:solidFill>
                <a:latin typeface="Times New Roman" pitchFamily="18" charset="0"/>
                <a:sym typeface="Symbol" pitchFamily="18" charset="2"/>
              </a:rPr>
              <a:t>p|x,Y=i</a:t>
            </a:r>
            <a:r>
              <a:rPr lang="en-US" sz="3000" i="1">
                <a:solidFill>
                  <a:srgbClr val="0000FF"/>
                </a:solidFill>
                <a:latin typeface="Times New Roman" pitchFamily="18" charset="0"/>
              </a:rPr>
              <a:t>) , x, Y=i) </a:t>
            </a:r>
            <a:r>
              <a:rPr lang="en-US" sz="3000">
                <a:solidFill>
                  <a:srgbClr val="0000FF"/>
                </a:solidFill>
                <a:latin typeface="Times New Roman" pitchFamily="18" charset="0"/>
              </a:rPr>
              <a:t>&gt;</a:t>
            </a:r>
            <a:r>
              <a:rPr lang="en-US" sz="3000">
                <a:latin typeface="Times New Roman" pitchFamily="18" charset="0"/>
              </a:rPr>
              <a:t> </a:t>
            </a:r>
            <a:r>
              <a:rPr lang="en-US" sz="3000" b="1" i="1">
                <a:solidFill>
                  <a:srgbClr val="33CC33"/>
                </a:solidFill>
                <a:latin typeface="Times New Roman" pitchFamily="18" charset="0"/>
                <a:sym typeface="Symbol" pitchFamily="18" charset="2"/>
              </a:rPr>
              <a:t></a:t>
            </a:r>
            <a:r>
              <a:rPr lang="en-US" sz="3000" b="1" i="1" baseline="-25000">
                <a:solidFill>
                  <a:srgbClr val="33CC33"/>
                </a:solidFill>
                <a:latin typeface="Times New Roman" pitchFamily="18" charset="0"/>
              </a:rPr>
              <a:t>T</a:t>
            </a:r>
            <a:r>
              <a:rPr lang="en-US" sz="3000">
                <a:solidFill>
                  <a:srgbClr val="0000FF"/>
                </a:solidFill>
                <a:latin typeface="Times New Roman" pitchFamily="18" charset="0"/>
              </a:rPr>
              <a:t> ]}</a:t>
            </a:r>
          </a:p>
          <a:p>
            <a:pPr eaLnBrk="0" hangingPunct="0"/>
            <a:r>
              <a:rPr lang="en-US" sz="3000">
                <a:latin typeface="Times New Roman" pitchFamily="18" charset="0"/>
              </a:rPr>
              <a:t>     </a:t>
            </a:r>
            <a:r>
              <a:rPr lang="en-US" sz="3000" i="1">
                <a:solidFill>
                  <a:srgbClr val="0000FF"/>
                </a:solidFill>
                <a:latin typeface="Times New Roman" pitchFamily="18" charset="0"/>
              </a:rPr>
              <a:t>	= </a:t>
            </a:r>
            <a:r>
              <a:rPr lang="en-US" sz="3000">
                <a:solidFill>
                  <a:srgbClr val="0000FF"/>
                </a:solidFill>
                <a:latin typeface="Times New Roman" pitchFamily="18" charset="0"/>
                <a:sym typeface="Symbol" pitchFamily="18" charset="2"/>
              </a:rPr>
              <a:t> </a:t>
            </a:r>
            <a:r>
              <a:rPr lang="en-US" sz="3000" i="1">
                <a:solidFill>
                  <a:srgbClr val="0000FF"/>
                </a:solidFill>
                <a:latin typeface="Times New Roman" pitchFamily="18" charset="0"/>
                <a:sym typeface="Symbol" pitchFamily="18" charset="2"/>
              </a:rPr>
              <a:t> </a:t>
            </a:r>
            <a:r>
              <a:rPr lang="en-US" sz="3000">
                <a:solidFill>
                  <a:srgbClr val="0000FF"/>
                </a:solidFill>
                <a:latin typeface="Times New Roman" pitchFamily="18" charset="0"/>
                <a:sym typeface="Symbol" pitchFamily="18" charset="2"/>
              </a:rPr>
              <a:t>[</a:t>
            </a:r>
            <a:r>
              <a:rPr lang="en-US" sz="3000" i="1">
                <a:solidFill>
                  <a:srgbClr val="0000FF"/>
                </a:solidFill>
                <a:latin typeface="Times New Roman" pitchFamily="18" charset="0"/>
              </a:rPr>
              <a:t>Prob(Y=i | x) </a:t>
            </a:r>
            <a:r>
              <a:rPr lang="en-US" sz="3000" i="1">
                <a:solidFill>
                  <a:srgbClr val="0000FF"/>
                </a:solidFill>
                <a:latin typeface="Times New Roman" pitchFamily="18" charset="0"/>
                <a:sym typeface="Symbol" pitchFamily="18" charset="2"/>
              </a:rPr>
              <a:t> </a:t>
            </a:r>
            <a:r>
              <a:rPr lang="en-US" sz="3000" i="1">
                <a:solidFill>
                  <a:srgbClr val="0000FF"/>
                </a:solidFill>
                <a:latin typeface="Times New Roman" pitchFamily="18" charset="0"/>
              </a:rPr>
              <a:t>I</a:t>
            </a:r>
            <a:r>
              <a:rPr lang="en-US" sz="3000" i="1" baseline="-25000">
                <a:solidFill>
                  <a:srgbClr val="0000FF"/>
                </a:solidFill>
                <a:latin typeface="Times New Roman" pitchFamily="18" charset="0"/>
              </a:rPr>
              <a:t>i</a:t>
            </a:r>
            <a:r>
              <a:rPr lang="en-US" sz="3000" i="1">
                <a:solidFill>
                  <a:srgbClr val="0000FF"/>
                </a:solidFill>
                <a:latin typeface="Times New Roman" pitchFamily="18" charset="0"/>
              </a:rPr>
              <a:t>(B</a:t>
            </a:r>
            <a:r>
              <a:rPr lang="en-US" sz="3000" i="1" baseline="-25000">
                <a:solidFill>
                  <a:srgbClr val="0000FF"/>
                </a:solidFill>
                <a:latin typeface="Times New Roman" pitchFamily="18" charset="0"/>
              </a:rPr>
              <a:t>i </a:t>
            </a:r>
            <a:r>
              <a:rPr lang="en-US" sz="3000" i="1">
                <a:solidFill>
                  <a:srgbClr val="0000FF"/>
                </a:solidFill>
                <a:latin typeface="Times New Roman" pitchFamily="18" charset="0"/>
              </a:rPr>
              <a:t>&gt;</a:t>
            </a:r>
            <a:r>
              <a:rPr lang="en-US" sz="3000">
                <a:latin typeface="Times New Roman" pitchFamily="18" charset="0"/>
              </a:rPr>
              <a:t> </a:t>
            </a:r>
            <a:r>
              <a:rPr lang="en-US" sz="3000" b="1" i="1">
                <a:solidFill>
                  <a:srgbClr val="33CC33"/>
                </a:solidFill>
                <a:latin typeface="Times New Roman" pitchFamily="18" charset="0"/>
                <a:sym typeface="Symbol" pitchFamily="18" charset="2"/>
              </a:rPr>
              <a:t></a:t>
            </a:r>
            <a:r>
              <a:rPr lang="en-US" sz="3000" b="1" i="1" baseline="-25000">
                <a:solidFill>
                  <a:srgbClr val="33CC33"/>
                </a:solidFill>
                <a:latin typeface="Times New Roman" pitchFamily="18" charset="0"/>
              </a:rPr>
              <a:t>T</a:t>
            </a:r>
            <a:r>
              <a:rPr lang="en-US" sz="3000">
                <a:solidFill>
                  <a:srgbClr val="0000FF"/>
                </a:solidFill>
                <a:latin typeface="Times New Roman" pitchFamily="18" charset="0"/>
              </a:rPr>
              <a:t>)]</a:t>
            </a:r>
          </a:p>
        </p:txBody>
      </p:sp>
      <p:sp>
        <p:nvSpPr>
          <p:cNvPr id="254979" name="Line 3"/>
          <p:cNvSpPr>
            <a:spLocks noChangeShapeType="1"/>
          </p:cNvSpPr>
          <p:nvPr/>
        </p:nvSpPr>
        <p:spPr bwMode="auto">
          <a:xfrm>
            <a:off x="304800" y="1219200"/>
            <a:ext cx="8610600" cy="0"/>
          </a:xfrm>
          <a:prstGeom prst="line">
            <a:avLst/>
          </a:prstGeom>
          <a:noFill/>
          <a:ln w="9525">
            <a:solidFill>
              <a:schemeClr val="tx1"/>
            </a:solidFill>
            <a:round/>
            <a:headEnd/>
            <a:tailEnd/>
          </a:ln>
          <a:effectLst/>
        </p:spPr>
        <p:txBody>
          <a:bodyPr/>
          <a:lstStyle/>
          <a:p>
            <a:endParaRPr lang="en-US"/>
          </a:p>
        </p:txBody>
      </p:sp>
      <p:sp>
        <p:nvSpPr>
          <p:cNvPr id="254980" name="Line 4"/>
          <p:cNvSpPr>
            <a:spLocks noChangeShapeType="1"/>
          </p:cNvSpPr>
          <p:nvPr/>
        </p:nvSpPr>
        <p:spPr bwMode="auto">
          <a:xfrm>
            <a:off x="228600" y="3200400"/>
            <a:ext cx="8610600" cy="0"/>
          </a:xfrm>
          <a:prstGeom prst="line">
            <a:avLst/>
          </a:prstGeom>
          <a:noFill/>
          <a:ln w="9525">
            <a:solidFill>
              <a:schemeClr val="tx1"/>
            </a:solidFill>
            <a:round/>
            <a:headEnd/>
            <a:tailEnd/>
          </a:ln>
          <a:effectLst/>
        </p:spPr>
        <p:txBody>
          <a:bodyPr/>
          <a:lstStyle/>
          <a:p>
            <a:endParaRPr lang="en-US"/>
          </a:p>
        </p:txBody>
      </p:sp>
      <p:grpSp>
        <p:nvGrpSpPr>
          <p:cNvPr id="254981" name="Group 5"/>
          <p:cNvGrpSpPr>
            <a:grpSpLocks/>
          </p:cNvGrpSpPr>
          <p:nvPr/>
        </p:nvGrpSpPr>
        <p:grpSpPr bwMode="auto">
          <a:xfrm>
            <a:off x="7270750" y="168275"/>
            <a:ext cx="1685925" cy="1101725"/>
            <a:chOff x="4580" y="106"/>
            <a:chExt cx="1062" cy="694"/>
          </a:xfrm>
        </p:grpSpPr>
        <p:sp>
          <p:nvSpPr>
            <p:cNvPr id="254982" name="Text Box 6"/>
            <p:cNvSpPr txBox="1">
              <a:spLocks noChangeArrowheads="1"/>
            </p:cNvSpPr>
            <p:nvPr/>
          </p:nvSpPr>
          <p:spPr bwMode="auto">
            <a:xfrm>
              <a:off x="4602" y="106"/>
              <a:ext cx="1040" cy="288"/>
            </a:xfrm>
            <a:prstGeom prst="rect">
              <a:avLst/>
            </a:prstGeom>
            <a:noFill/>
            <a:ln w="9525">
              <a:noFill/>
              <a:miter lim="800000"/>
              <a:headEnd/>
              <a:tailEnd/>
            </a:ln>
            <a:effectLst/>
          </p:spPr>
          <p:txBody>
            <a:bodyPr>
              <a:spAutoFit/>
            </a:bodyPr>
            <a:lstStyle/>
            <a:p>
              <a:pPr eaLnBrk="0" hangingPunct="0">
                <a:spcBef>
                  <a:spcPct val="50000"/>
                </a:spcBef>
              </a:pPr>
              <a:r>
                <a:rPr lang="en-US" b="1">
                  <a:solidFill>
                    <a:srgbClr val="FB0528"/>
                  </a:solidFill>
                  <a:latin typeface="Times New Roman" pitchFamily="18" charset="0"/>
                </a:rPr>
                <a:t>Reject H</a:t>
              </a:r>
              <a:r>
                <a:rPr lang="en-US" b="1" baseline="-25000">
                  <a:solidFill>
                    <a:srgbClr val="FB0528"/>
                  </a:solidFill>
                  <a:latin typeface="Times New Roman" pitchFamily="18" charset="0"/>
                </a:rPr>
                <a:t>0</a:t>
              </a:r>
            </a:p>
          </p:txBody>
        </p:sp>
        <p:sp>
          <p:nvSpPr>
            <p:cNvPr id="254983" name="Oval 7"/>
            <p:cNvSpPr>
              <a:spLocks noChangeArrowheads="1"/>
            </p:cNvSpPr>
            <p:nvPr/>
          </p:nvSpPr>
          <p:spPr bwMode="auto">
            <a:xfrm>
              <a:off x="4580" y="385"/>
              <a:ext cx="935" cy="415"/>
            </a:xfrm>
            <a:prstGeom prst="ellipse">
              <a:avLst/>
            </a:prstGeom>
            <a:noFill/>
            <a:ln w="28575">
              <a:solidFill>
                <a:srgbClr val="FB0528"/>
              </a:solidFill>
              <a:round/>
              <a:headEnd/>
              <a:tailEnd/>
            </a:ln>
            <a:effectLst/>
          </p:spPr>
          <p:txBody>
            <a:bodyPr wrap="none"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49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Text Box 2"/>
          <p:cNvSpPr txBox="1">
            <a:spLocks noChangeArrowheads="1"/>
          </p:cNvSpPr>
          <p:nvPr/>
        </p:nvSpPr>
        <p:spPr bwMode="auto">
          <a:xfrm>
            <a:off x="400050" y="498475"/>
            <a:ext cx="8382000" cy="3019425"/>
          </a:xfrm>
          <a:prstGeom prst="rect">
            <a:avLst/>
          </a:prstGeom>
          <a:noFill/>
          <a:ln w="9525">
            <a:noFill/>
            <a:miter lim="800000"/>
            <a:headEnd/>
            <a:tailEnd/>
          </a:ln>
          <a:effectLst/>
        </p:spPr>
        <p:txBody>
          <a:bodyPr>
            <a:spAutoFit/>
          </a:bodyPr>
          <a:lstStyle/>
          <a:p>
            <a:pPr marL="457200" indent="-457200" eaLnBrk="0" hangingPunct="0">
              <a:lnSpc>
                <a:spcPct val="150000"/>
              </a:lnSpc>
            </a:pPr>
            <a:r>
              <a:rPr lang="en-US" sz="3200">
                <a:latin typeface="Times New Roman" pitchFamily="18" charset="0"/>
              </a:rPr>
              <a:t>At Each Stage,</a:t>
            </a:r>
          </a:p>
          <a:p>
            <a:pPr marL="457200" indent="-457200" eaLnBrk="0" hangingPunct="0">
              <a:lnSpc>
                <a:spcPct val="150000"/>
              </a:lnSpc>
            </a:pPr>
            <a:r>
              <a:rPr lang="en-US" sz="3200">
                <a:latin typeface="Times New Roman" pitchFamily="18" charset="0"/>
              </a:rPr>
              <a:t>	If  </a:t>
            </a:r>
            <a:r>
              <a:rPr lang="en-US" sz="3200" i="1">
                <a:solidFill>
                  <a:srgbClr val="0000FF"/>
                </a:solidFill>
                <a:latin typeface="Times New Roman" pitchFamily="18" charset="0"/>
              </a:rPr>
              <a:t>PP </a:t>
            </a:r>
            <a:r>
              <a:rPr lang="en-US" sz="3000" i="1">
                <a:solidFill>
                  <a:srgbClr val="0000FF"/>
                </a:solidFill>
                <a:latin typeface="Times New Roman" pitchFamily="18" charset="0"/>
              </a:rPr>
              <a:t>= </a:t>
            </a:r>
            <a:r>
              <a:rPr lang="en-US" sz="3000">
                <a:solidFill>
                  <a:srgbClr val="0000FF"/>
                </a:solidFill>
                <a:latin typeface="Times New Roman" pitchFamily="18" charset="0"/>
                <a:sym typeface="Symbol" pitchFamily="18" charset="2"/>
              </a:rPr>
              <a:t>  [</a:t>
            </a:r>
            <a:r>
              <a:rPr lang="en-US" sz="3000" i="1">
                <a:solidFill>
                  <a:srgbClr val="0000FF"/>
                </a:solidFill>
                <a:latin typeface="Times New Roman" pitchFamily="18" charset="0"/>
              </a:rPr>
              <a:t>Prob(Y=i | x) </a:t>
            </a:r>
            <a:r>
              <a:rPr lang="en-US" sz="3000" i="1">
                <a:solidFill>
                  <a:srgbClr val="0000FF"/>
                </a:solidFill>
                <a:latin typeface="Times New Roman" pitchFamily="18" charset="0"/>
                <a:sym typeface="Symbol" pitchFamily="18" charset="2"/>
              </a:rPr>
              <a:t> </a:t>
            </a:r>
            <a:r>
              <a:rPr lang="en-US" sz="3000" i="1">
                <a:solidFill>
                  <a:srgbClr val="0000FF"/>
                </a:solidFill>
                <a:latin typeface="Times New Roman" pitchFamily="18" charset="0"/>
              </a:rPr>
              <a:t>I</a:t>
            </a:r>
            <a:r>
              <a:rPr lang="en-US" sz="3000" i="1" baseline="-25000">
                <a:solidFill>
                  <a:srgbClr val="0000FF"/>
                </a:solidFill>
                <a:latin typeface="Times New Roman" pitchFamily="18" charset="0"/>
              </a:rPr>
              <a:t>i</a:t>
            </a:r>
            <a:r>
              <a:rPr lang="en-US" sz="3000" i="1">
                <a:solidFill>
                  <a:srgbClr val="0000FF"/>
                </a:solidFill>
                <a:latin typeface="Times New Roman" pitchFamily="18" charset="0"/>
              </a:rPr>
              <a:t>(B</a:t>
            </a:r>
            <a:r>
              <a:rPr lang="en-US" sz="3000" i="1" baseline="-25000">
                <a:solidFill>
                  <a:srgbClr val="0000FF"/>
                </a:solidFill>
                <a:latin typeface="Times New Roman" pitchFamily="18" charset="0"/>
              </a:rPr>
              <a:t>i </a:t>
            </a:r>
            <a:r>
              <a:rPr lang="en-US" sz="3000" i="1">
                <a:solidFill>
                  <a:srgbClr val="0000FF"/>
                </a:solidFill>
                <a:latin typeface="Times New Roman" pitchFamily="18" charset="0"/>
              </a:rPr>
              <a:t>&gt; </a:t>
            </a:r>
            <a:r>
              <a:rPr lang="en-US" sz="3000" b="1" i="1">
                <a:solidFill>
                  <a:srgbClr val="33CC33"/>
                </a:solidFill>
                <a:latin typeface="Times New Roman" pitchFamily="18" charset="0"/>
                <a:sym typeface="Symbol" pitchFamily="18" charset="2"/>
              </a:rPr>
              <a:t></a:t>
            </a:r>
            <a:r>
              <a:rPr lang="en-US" sz="3000" b="1" i="1" baseline="-25000">
                <a:solidFill>
                  <a:srgbClr val="33CC33"/>
                </a:solidFill>
                <a:latin typeface="Times New Roman" pitchFamily="18" charset="0"/>
              </a:rPr>
              <a:t>T</a:t>
            </a:r>
            <a:r>
              <a:rPr lang="en-US" sz="3000" i="1">
                <a:solidFill>
                  <a:srgbClr val="0000FF"/>
                </a:solidFill>
                <a:latin typeface="Times New Roman" pitchFamily="18" charset="0"/>
              </a:rPr>
              <a:t>)</a:t>
            </a:r>
            <a:r>
              <a:rPr lang="en-US" sz="3000">
                <a:solidFill>
                  <a:srgbClr val="0000FF"/>
                </a:solidFill>
                <a:latin typeface="Times New Roman" pitchFamily="18" charset="0"/>
              </a:rPr>
              <a:t>]</a:t>
            </a:r>
            <a:r>
              <a:rPr lang="en-US" sz="3200" i="1">
                <a:solidFill>
                  <a:srgbClr val="0000FF"/>
                </a:solidFill>
                <a:latin typeface="Times New Roman" pitchFamily="18" charset="0"/>
              </a:rPr>
              <a:t> &lt;</a:t>
            </a:r>
            <a:r>
              <a:rPr lang="en-US" sz="3200">
                <a:latin typeface="Times New Roman" pitchFamily="18" charset="0"/>
              </a:rPr>
              <a:t> </a:t>
            </a:r>
            <a:r>
              <a:rPr lang="en-US" sz="3000" b="1" i="1">
                <a:solidFill>
                  <a:srgbClr val="FB0528"/>
                </a:solidFill>
                <a:latin typeface="Times New Roman" pitchFamily="18" charset="0"/>
                <a:sym typeface="Symbol" pitchFamily="18" charset="2"/>
              </a:rPr>
              <a:t></a:t>
            </a:r>
            <a:r>
              <a:rPr lang="en-US" sz="3000" b="1" i="1" baseline="-25000">
                <a:solidFill>
                  <a:srgbClr val="FB0528"/>
                </a:solidFill>
                <a:latin typeface="Times New Roman" pitchFamily="18" charset="0"/>
              </a:rPr>
              <a:t>L </a:t>
            </a:r>
            <a:r>
              <a:rPr lang="en-US" sz="3200">
                <a:latin typeface="Times New Roman" pitchFamily="18" charset="0"/>
              </a:rPr>
              <a:t>, 		Stop Trial,  accept H</a:t>
            </a:r>
            <a:r>
              <a:rPr lang="en-US" sz="3200" baseline="-25000">
                <a:latin typeface="Times New Roman" pitchFamily="18" charset="0"/>
              </a:rPr>
              <a:t>0</a:t>
            </a:r>
          </a:p>
          <a:p>
            <a:pPr marL="457200" indent="-457200" eaLnBrk="0" hangingPunct="0">
              <a:lnSpc>
                <a:spcPct val="150000"/>
              </a:lnSpc>
            </a:pPr>
            <a:r>
              <a:rPr lang="en-US" sz="3200">
                <a:latin typeface="Times New Roman" pitchFamily="18" charset="0"/>
              </a:rPr>
              <a:t>Otherwise, Continue to the Next Stage until </a:t>
            </a:r>
            <a:r>
              <a:rPr lang="en-US" sz="3200" i="1">
                <a:latin typeface="Times New Roman" pitchFamily="18" charset="0"/>
              </a:rPr>
              <a:t>N</a:t>
            </a:r>
            <a:r>
              <a:rPr lang="en-US" sz="3200" i="1" baseline="-25000">
                <a:latin typeface="Times New Roman" pitchFamily="18" charset="0"/>
              </a:rPr>
              <a:t>max</a:t>
            </a:r>
          </a:p>
        </p:txBody>
      </p:sp>
      <p:sp>
        <p:nvSpPr>
          <p:cNvPr id="257027" name="Rectangle 3"/>
          <p:cNvSpPr>
            <a:spLocks noGrp="1" noChangeArrowheads="1"/>
          </p:cNvSpPr>
          <p:nvPr>
            <p:ph type="title"/>
          </p:nvPr>
        </p:nvSpPr>
        <p:spPr>
          <a:xfrm>
            <a:off x="609600" y="-76200"/>
            <a:ext cx="6931025" cy="827088"/>
          </a:xfrm>
          <a:noFill/>
          <a:ln/>
        </p:spPr>
        <p:txBody>
          <a:bodyPr anchor="ctr"/>
          <a:lstStyle/>
          <a:p>
            <a:r>
              <a:rPr lang="en-US"/>
              <a:t>PP Decision Rule</a:t>
            </a:r>
          </a:p>
        </p:txBody>
      </p:sp>
      <p:sp>
        <p:nvSpPr>
          <p:cNvPr id="257028" name="Rectangle 4"/>
          <p:cNvSpPr>
            <a:spLocks noChangeArrowheads="1"/>
          </p:cNvSpPr>
          <p:nvPr/>
        </p:nvSpPr>
        <p:spPr bwMode="auto">
          <a:xfrm>
            <a:off x="201613" y="3724275"/>
            <a:ext cx="8942387" cy="3133725"/>
          </a:xfrm>
          <a:prstGeom prst="rect">
            <a:avLst/>
          </a:prstGeom>
          <a:noFill/>
          <a:ln w="9525">
            <a:noFill/>
            <a:miter lim="800000"/>
            <a:headEnd/>
            <a:tailEnd/>
          </a:ln>
          <a:effectLst/>
        </p:spPr>
        <p:txBody>
          <a:bodyPr/>
          <a:lstStyle/>
          <a:p>
            <a:pPr marL="342900" indent="-342900">
              <a:spcBef>
                <a:spcPct val="20000"/>
              </a:spcBef>
              <a:buClr>
                <a:schemeClr val="hlink"/>
              </a:buClr>
              <a:buSzPct val="55000"/>
              <a:buFont typeface="Wingdings" pitchFamily="2" charset="2"/>
              <a:buBlip>
                <a:blip r:embed="rId3"/>
              </a:buBlip>
            </a:pPr>
            <a:r>
              <a:rPr lang="en-US" sz="3200" b="1"/>
              <a:t>Goal:</a:t>
            </a:r>
            <a:r>
              <a:rPr lang="en-US" sz="3200"/>
              <a:t>  Find </a:t>
            </a:r>
            <a:r>
              <a:rPr lang="en-US" sz="3000" b="1" i="1">
                <a:solidFill>
                  <a:srgbClr val="FB0528"/>
                </a:solidFill>
                <a:latin typeface="Times New Roman" pitchFamily="18" charset="0"/>
                <a:sym typeface="Symbol" pitchFamily="18" charset="2"/>
              </a:rPr>
              <a:t></a:t>
            </a:r>
            <a:r>
              <a:rPr lang="en-US" sz="3000" b="1" i="1" baseline="-25000">
                <a:solidFill>
                  <a:srgbClr val="FB0528"/>
                </a:solidFill>
                <a:latin typeface="Times New Roman" pitchFamily="18" charset="0"/>
              </a:rPr>
              <a:t>L</a:t>
            </a:r>
            <a:r>
              <a:rPr lang="en-US" sz="3200"/>
              <a:t> , </a:t>
            </a:r>
            <a:r>
              <a:rPr lang="en-US" sz="3000" b="1" i="1">
                <a:solidFill>
                  <a:srgbClr val="33CC33"/>
                </a:solidFill>
                <a:latin typeface="Times New Roman" pitchFamily="18" charset="0"/>
                <a:sym typeface="Symbol" pitchFamily="18" charset="2"/>
              </a:rPr>
              <a:t></a:t>
            </a:r>
            <a:r>
              <a:rPr lang="en-US" sz="3000" b="1" i="1" baseline="-25000">
                <a:solidFill>
                  <a:srgbClr val="33CC33"/>
                </a:solidFill>
                <a:latin typeface="Times New Roman" pitchFamily="18" charset="0"/>
              </a:rPr>
              <a:t>T</a:t>
            </a:r>
            <a:r>
              <a:rPr lang="en-US" sz="3200"/>
              <a:t> , and </a:t>
            </a:r>
            <a:r>
              <a:rPr lang="en-US" sz="3200" i="1"/>
              <a:t>N</a:t>
            </a:r>
            <a:r>
              <a:rPr lang="en-US" sz="3200" i="1" baseline="-25000"/>
              <a:t>max</a:t>
            </a:r>
            <a:r>
              <a:rPr lang="en-US" sz="3200" baseline="-25000"/>
              <a:t> </a:t>
            </a:r>
            <a:r>
              <a:rPr lang="en-US" sz="3200"/>
              <a:t>to satisfying the</a:t>
            </a:r>
          </a:p>
          <a:p>
            <a:pPr marL="342900" indent="-342900">
              <a:spcBef>
                <a:spcPct val="20000"/>
              </a:spcBef>
              <a:buClr>
                <a:schemeClr val="hlink"/>
              </a:buClr>
              <a:buSzPct val="55000"/>
              <a:buFont typeface="Wingdings" pitchFamily="2" charset="2"/>
              <a:buNone/>
            </a:pPr>
            <a:r>
              <a:rPr lang="en-US" sz="3200"/>
              <a:t>   constraint of type I and type II error rates</a:t>
            </a:r>
          </a:p>
          <a:p>
            <a:pPr marL="342900" indent="-342900">
              <a:spcBef>
                <a:spcPct val="20000"/>
              </a:spcBef>
              <a:buClr>
                <a:schemeClr val="hlink"/>
              </a:buClr>
              <a:buSzPct val="55000"/>
              <a:buFont typeface="Wingdings" pitchFamily="2" charset="2"/>
              <a:buNone/>
            </a:pPr>
            <a:endParaRPr lang="en-US" sz="1200"/>
          </a:p>
          <a:p>
            <a:pPr marL="342900" indent="-342900">
              <a:spcBef>
                <a:spcPct val="20000"/>
              </a:spcBef>
              <a:buClr>
                <a:schemeClr val="hlink"/>
              </a:buClr>
              <a:buSzPct val="55000"/>
              <a:buFont typeface="Wingdings" pitchFamily="2" charset="2"/>
              <a:buNone/>
            </a:pPr>
            <a:r>
              <a:rPr lang="en-US" sz="2800"/>
              <a:t>(NOTE: In a phase IIA trial, we typically don’t want to stop early due to efficacy; can treat more patients and learn more about the treatment’s efficacy and toxicity.)</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descr="Rectangle: Click to edit Master text styles&#10;Second level&#10;Third level&#10;Fourth level&#10;Fifth level"/>
          <p:cNvSpPr>
            <a:spLocks noGrp="1" noChangeArrowheads="1"/>
          </p:cNvSpPr>
          <p:nvPr>
            <p:ph type="body" idx="4294967295"/>
          </p:nvPr>
        </p:nvSpPr>
        <p:spPr>
          <a:xfrm>
            <a:off x="304800" y="304800"/>
            <a:ext cx="4419600" cy="1219200"/>
          </a:xfrm>
        </p:spPr>
        <p:txBody>
          <a:bodyPr/>
          <a:lstStyle/>
          <a:p>
            <a:r>
              <a:rPr lang="en-US"/>
              <a:t>Predictive Probability</a:t>
            </a:r>
          </a:p>
          <a:p>
            <a:pPr lvl="1"/>
            <a:r>
              <a:rPr lang="en-US"/>
              <a:t>Searching Process</a:t>
            </a:r>
          </a:p>
        </p:txBody>
      </p:sp>
      <p:sp>
        <p:nvSpPr>
          <p:cNvPr id="259075" name="Text Box 4"/>
          <p:cNvSpPr txBox="1">
            <a:spLocks noChangeArrowheads="1"/>
          </p:cNvSpPr>
          <p:nvPr/>
        </p:nvSpPr>
        <p:spPr bwMode="auto">
          <a:xfrm>
            <a:off x="990600" y="1524000"/>
            <a:ext cx="457200" cy="519113"/>
          </a:xfrm>
          <a:prstGeom prst="rect">
            <a:avLst/>
          </a:prstGeom>
          <a:noFill/>
          <a:ln w="9525">
            <a:noFill/>
            <a:miter lim="800000"/>
            <a:headEnd/>
            <a:tailEnd/>
          </a:ln>
        </p:spPr>
        <p:txBody>
          <a:bodyPr>
            <a:spAutoFit/>
          </a:bodyPr>
          <a:lstStyle/>
          <a:p>
            <a:pPr eaLnBrk="0" hangingPunct="0"/>
            <a:r>
              <a:rPr lang="en-US" sz="2800">
                <a:latin typeface="Times New Roman" pitchFamily="18" charset="0"/>
                <a:sym typeface="Symbol" pitchFamily="18" charset="2"/>
              </a:rPr>
              <a:t></a:t>
            </a:r>
            <a:endParaRPr lang="en-US" sz="2800">
              <a:latin typeface="Times New Roman" pitchFamily="18" charset="0"/>
            </a:endParaRPr>
          </a:p>
        </p:txBody>
      </p:sp>
      <p:sp>
        <p:nvSpPr>
          <p:cNvPr id="259076" name="Text Box 5"/>
          <p:cNvSpPr txBox="1">
            <a:spLocks noChangeArrowheads="1"/>
          </p:cNvSpPr>
          <p:nvPr/>
        </p:nvSpPr>
        <p:spPr bwMode="auto">
          <a:xfrm>
            <a:off x="6057900" y="1430338"/>
            <a:ext cx="3086100" cy="1463675"/>
          </a:xfrm>
          <a:prstGeom prst="rect">
            <a:avLst/>
          </a:prstGeom>
          <a:noFill/>
          <a:ln w="9525">
            <a:noFill/>
            <a:miter lim="800000"/>
            <a:headEnd/>
            <a:tailEnd/>
          </a:ln>
        </p:spPr>
        <p:txBody>
          <a:bodyPr>
            <a:spAutoFit/>
          </a:bodyPr>
          <a:lstStyle/>
          <a:p>
            <a:pPr eaLnBrk="0" hangingPunct="0"/>
            <a:r>
              <a:rPr lang="en-US" sz="2800" i="1">
                <a:latin typeface="Arial" charset="0"/>
              </a:rPr>
              <a:t>N</a:t>
            </a:r>
            <a:r>
              <a:rPr lang="en-US" sz="2800" i="1" baseline="-25000">
                <a:latin typeface="Arial" charset="0"/>
              </a:rPr>
              <a:t>max</a:t>
            </a:r>
            <a:r>
              <a:rPr lang="en-US" sz="2800">
                <a:latin typeface="Arial" charset="0"/>
              </a:rPr>
              <a:t> =36</a:t>
            </a:r>
          </a:p>
          <a:p>
            <a:pPr eaLnBrk="0" hangingPunct="0"/>
            <a:r>
              <a:rPr lang="en-US" sz="3000" b="1" i="1">
                <a:solidFill>
                  <a:srgbClr val="FB0528"/>
                </a:solidFill>
                <a:latin typeface="Times New Roman" pitchFamily="18" charset="0"/>
                <a:sym typeface="Symbol" pitchFamily="18" charset="2"/>
              </a:rPr>
              <a:t></a:t>
            </a:r>
            <a:r>
              <a:rPr lang="en-US" sz="3000" b="1" i="1" baseline="-25000">
                <a:solidFill>
                  <a:srgbClr val="FB0528"/>
                </a:solidFill>
                <a:latin typeface="Times New Roman" pitchFamily="18" charset="0"/>
              </a:rPr>
              <a:t>L</a:t>
            </a:r>
            <a:r>
              <a:rPr lang="en-US" sz="2800">
                <a:solidFill>
                  <a:srgbClr val="FB0528"/>
                </a:solidFill>
                <a:latin typeface="Times New Roman" pitchFamily="18" charset="0"/>
              </a:rPr>
              <a:t> </a:t>
            </a:r>
            <a:r>
              <a:rPr lang="en-US" sz="2800">
                <a:latin typeface="Times New Roman" pitchFamily="18" charset="0"/>
              </a:rPr>
              <a:t>= 0.001</a:t>
            </a:r>
          </a:p>
          <a:p>
            <a:pPr eaLnBrk="0" hangingPunct="0"/>
            <a:r>
              <a:rPr lang="en-US" sz="3000" b="1" i="1">
                <a:solidFill>
                  <a:srgbClr val="33CC33"/>
                </a:solidFill>
                <a:latin typeface="Times New Roman" pitchFamily="18" charset="0"/>
                <a:sym typeface="Symbol" pitchFamily="18" charset="2"/>
              </a:rPr>
              <a:t></a:t>
            </a:r>
            <a:r>
              <a:rPr lang="en-US" sz="3000" b="1" i="1" baseline="-25000">
                <a:solidFill>
                  <a:srgbClr val="33CC33"/>
                </a:solidFill>
                <a:latin typeface="Times New Roman" pitchFamily="18" charset="0"/>
              </a:rPr>
              <a:t>T</a:t>
            </a:r>
            <a:r>
              <a:rPr lang="en-US" sz="3200">
                <a:latin typeface="Arial" charset="0"/>
              </a:rPr>
              <a:t> </a:t>
            </a:r>
            <a:r>
              <a:rPr lang="en-US" sz="2800">
                <a:latin typeface="Times New Roman" pitchFamily="18" charset="0"/>
              </a:rPr>
              <a:t>= 0.852 ~ 0.922</a:t>
            </a:r>
          </a:p>
        </p:txBody>
      </p:sp>
      <p:pic>
        <p:nvPicPr>
          <p:cNvPr id="259077" name="Picture 6"/>
          <p:cNvPicPr>
            <a:picLocks noChangeAspect="1" noChangeArrowheads="1"/>
          </p:cNvPicPr>
          <p:nvPr/>
        </p:nvPicPr>
        <p:blipFill>
          <a:blip r:embed="rId3" cstate="print"/>
          <a:srcRect/>
          <a:stretch>
            <a:fillRect/>
          </a:stretch>
        </p:blipFill>
        <p:spPr bwMode="auto">
          <a:xfrm>
            <a:off x="-152400" y="1524000"/>
            <a:ext cx="6792913" cy="5181600"/>
          </a:xfrm>
          <a:prstGeom prst="rect">
            <a:avLst/>
          </a:prstGeom>
          <a:noFill/>
          <a:ln w="9525">
            <a:noFill/>
            <a:miter lim="800000"/>
            <a:headEnd/>
            <a:tailEnd/>
          </a:ln>
        </p:spPr>
      </p:pic>
      <p:sp>
        <p:nvSpPr>
          <p:cNvPr id="259078" name="Rectangle 6"/>
          <p:cNvSpPr>
            <a:spLocks noChangeArrowheads="1"/>
          </p:cNvSpPr>
          <p:nvPr/>
        </p:nvSpPr>
        <p:spPr bwMode="auto">
          <a:xfrm>
            <a:off x="5140325" y="5708650"/>
            <a:ext cx="738188" cy="271463"/>
          </a:xfrm>
          <a:prstGeom prst="rect">
            <a:avLst/>
          </a:prstGeom>
          <a:solidFill>
            <a:schemeClr val="bg1"/>
          </a:solidFill>
          <a:ln w="9525">
            <a:noFill/>
            <a:miter lim="800000"/>
            <a:headEnd/>
            <a:tailEnd/>
          </a:ln>
          <a:effectLst/>
        </p:spPr>
        <p:txBody>
          <a:bodyPr wrap="none" anchor="ctr"/>
          <a:lstStyle/>
          <a:p>
            <a:pPr algn="ctr" eaLnBrk="0" hangingPunct="0"/>
            <a:r>
              <a:rPr lang="en-US" sz="2200" b="1" i="1">
                <a:solidFill>
                  <a:srgbClr val="FB0528"/>
                </a:solidFill>
                <a:latin typeface="Times New Roman" pitchFamily="18" charset="0"/>
                <a:sym typeface="Symbol" pitchFamily="18" charset="2"/>
              </a:rPr>
              <a:t></a:t>
            </a:r>
            <a:r>
              <a:rPr lang="en-US" sz="2200" b="1" i="1" baseline="-25000">
                <a:solidFill>
                  <a:srgbClr val="FB0528"/>
                </a:solidFill>
                <a:latin typeface="Times New Roman" pitchFamily="18" charset="0"/>
              </a:rPr>
              <a:t>L</a:t>
            </a:r>
          </a:p>
        </p:txBody>
      </p:sp>
      <p:sp>
        <p:nvSpPr>
          <p:cNvPr id="259079" name="Rectangle 7"/>
          <p:cNvSpPr>
            <a:spLocks noChangeArrowheads="1"/>
          </p:cNvSpPr>
          <p:nvPr/>
        </p:nvSpPr>
        <p:spPr bwMode="auto">
          <a:xfrm>
            <a:off x="1533525" y="5843588"/>
            <a:ext cx="738188" cy="271462"/>
          </a:xfrm>
          <a:prstGeom prst="rect">
            <a:avLst/>
          </a:prstGeom>
          <a:solidFill>
            <a:schemeClr val="bg1"/>
          </a:solidFill>
          <a:ln w="9525">
            <a:noFill/>
            <a:miter lim="800000"/>
            <a:headEnd/>
            <a:tailEnd/>
          </a:ln>
          <a:effectLst/>
        </p:spPr>
        <p:txBody>
          <a:bodyPr wrap="none" anchor="ctr"/>
          <a:lstStyle/>
          <a:p>
            <a:pPr algn="ctr" eaLnBrk="0" hangingPunct="0"/>
            <a:r>
              <a:rPr lang="en-US" sz="2200" b="1" i="1">
                <a:solidFill>
                  <a:srgbClr val="33CC33"/>
                </a:solidFill>
                <a:latin typeface="Times New Roman" pitchFamily="18" charset="0"/>
                <a:sym typeface="Symbol" pitchFamily="18" charset="2"/>
              </a:rPr>
              <a:t></a:t>
            </a:r>
            <a:r>
              <a:rPr lang="en-US" sz="2200" b="1" i="1" baseline="-25000">
                <a:solidFill>
                  <a:srgbClr val="33CC33"/>
                </a:solidFill>
                <a:latin typeface="Times New Roman" pitchFamily="18" charset="0"/>
              </a:rPr>
              <a:t>T</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Text Box 7"/>
          <p:cNvSpPr txBox="1">
            <a:spLocks noChangeArrowheads="1"/>
          </p:cNvSpPr>
          <p:nvPr/>
        </p:nvSpPr>
        <p:spPr bwMode="auto">
          <a:xfrm>
            <a:off x="914400" y="457200"/>
            <a:ext cx="1093788" cy="519113"/>
          </a:xfrm>
          <a:prstGeom prst="rect">
            <a:avLst/>
          </a:prstGeom>
          <a:noFill/>
          <a:ln w="9525">
            <a:noFill/>
            <a:miter lim="800000"/>
            <a:headEnd/>
            <a:tailEnd/>
          </a:ln>
        </p:spPr>
        <p:txBody>
          <a:bodyPr wrap="none">
            <a:spAutoFit/>
          </a:bodyPr>
          <a:lstStyle/>
          <a:p>
            <a:pPr eaLnBrk="0" hangingPunct="0"/>
            <a:r>
              <a:rPr lang="en-US" sz="2800">
                <a:latin typeface="Times New Roman" pitchFamily="18" charset="0"/>
              </a:rPr>
              <a:t>Power</a:t>
            </a:r>
          </a:p>
        </p:txBody>
      </p:sp>
      <p:sp>
        <p:nvSpPr>
          <p:cNvPr id="261123" name="Text Box 5"/>
          <p:cNvSpPr txBox="1">
            <a:spLocks noChangeArrowheads="1"/>
          </p:cNvSpPr>
          <p:nvPr/>
        </p:nvSpPr>
        <p:spPr bwMode="auto">
          <a:xfrm>
            <a:off x="5911850" y="812800"/>
            <a:ext cx="3232150" cy="1463675"/>
          </a:xfrm>
          <a:prstGeom prst="rect">
            <a:avLst/>
          </a:prstGeom>
          <a:noFill/>
          <a:ln w="9525">
            <a:noFill/>
            <a:miter lim="800000"/>
            <a:headEnd/>
            <a:tailEnd/>
          </a:ln>
        </p:spPr>
        <p:txBody>
          <a:bodyPr>
            <a:spAutoFit/>
          </a:bodyPr>
          <a:lstStyle/>
          <a:p>
            <a:pPr eaLnBrk="0" hangingPunct="0"/>
            <a:r>
              <a:rPr lang="en-US" sz="2800" i="1">
                <a:latin typeface="Arial" charset="0"/>
              </a:rPr>
              <a:t>N</a:t>
            </a:r>
            <a:r>
              <a:rPr lang="en-US" sz="2800" i="1" baseline="-25000">
                <a:latin typeface="Arial" charset="0"/>
              </a:rPr>
              <a:t>max</a:t>
            </a:r>
            <a:r>
              <a:rPr lang="en-US" sz="2800">
                <a:latin typeface="Arial" charset="0"/>
              </a:rPr>
              <a:t> =36</a:t>
            </a:r>
          </a:p>
          <a:p>
            <a:pPr eaLnBrk="0" hangingPunct="0"/>
            <a:r>
              <a:rPr lang="en-US" sz="3000" b="1" i="1">
                <a:solidFill>
                  <a:srgbClr val="FB0528"/>
                </a:solidFill>
                <a:latin typeface="Times New Roman" pitchFamily="18" charset="0"/>
                <a:sym typeface="Symbol" pitchFamily="18" charset="2"/>
              </a:rPr>
              <a:t></a:t>
            </a:r>
            <a:r>
              <a:rPr lang="en-US" sz="3000" b="1" i="1" baseline="-25000">
                <a:solidFill>
                  <a:srgbClr val="FB0528"/>
                </a:solidFill>
                <a:latin typeface="Times New Roman" pitchFamily="18" charset="0"/>
              </a:rPr>
              <a:t>L</a:t>
            </a:r>
            <a:r>
              <a:rPr lang="en-US" sz="2800">
                <a:solidFill>
                  <a:srgbClr val="FB0528"/>
                </a:solidFill>
                <a:latin typeface="Times New Roman" pitchFamily="18" charset="0"/>
              </a:rPr>
              <a:t> </a:t>
            </a:r>
            <a:r>
              <a:rPr lang="en-US" sz="2800">
                <a:latin typeface="Times New Roman" pitchFamily="18" charset="0"/>
              </a:rPr>
              <a:t>= 0.001</a:t>
            </a:r>
          </a:p>
          <a:p>
            <a:pPr eaLnBrk="0" hangingPunct="0"/>
            <a:r>
              <a:rPr lang="en-US" sz="3000" b="1" i="1">
                <a:solidFill>
                  <a:srgbClr val="33CC33"/>
                </a:solidFill>
                <a:latin typeface="Times New Roman" pitchFamily="18" charset="0"/>
                <a:sym typeface="Symbol" pitchFamily="18" charset="2"/>
              </a:rPr>
              <a:t></a:t>
            </a:r>
            <a:r>
              <a:rPr lang="en-US" sz="3000" b="1" i="1" baseline="-25000">
                <a:solidFill>
                  <a:srgbClr val="33CC33"/>
                </a:solidFill>
                <a:latin typeface="Times New Roman" pitchFamily="18" charset="0"/>
              </a:rPr>
              <a:t>T</a:t>
            </a:r>
            <a:r>
              <a:rPr lang="en-US" sz="3200">
                <a:latin typeface="Arial" charset="0"/>
              </a:rPr>
              <a:t> </a:t>
            </a:r>
            <a:r>
              <a:rPr lang="en-US" sz="2800">
                <a:latin typeface="Times New Roman" pitchFamily="18" charset="0"/>
              </a:rPr>
              <a:t>= 0.852 ~ 0.922</a:t>
            </a:r>
          </a:p>
        </p:txBody>
      </p:sp>
      <p:pic>
        <p:nvPicPr>
          <p:cNvPr id="261124" name="Picture 4"/>
          <p:cNvPicPr>
            <a:picLocks noChangeAspect="1" noChangeArrowheads="1"/>
          </p:cNvPicPr>
          <p:nvPr/>
        </p:nvPicPr>
        <p:blipFill>
          <a:blip r:embed="rId3" cstate="print"/>
          <a:srcRect/>
          <a:stretch>
            <a:fillRect/>
          </a:stretch>
        </p:blipFill>
        <p:spPr bwMode="auto">
          <a:xfrm>
            <a:off x="-228600" y="1524000"/>
            <a:ext cx="6869113" cy="5060950"/>
          </a:xfrm>
          <a:prstGeom prst="rect">
            <a:avLst/>
          </a:prstGeom>
          <a:noFill/>
          <a:ln w="9525">
            <a:noFill/>
            <a:miter lim="800000"/>
            <a:headEnd/>
            <a:tailEnd/>
          </a:ln>
        </p:spPr>
      </p:pic>
      <p:sp>
        <p:nvSpPr>
          <p:cNvPr id="261125" name="Rectangle 5"/>
          <p:cNvSpPr>
            <a:spLocks noChangeArrowheads="1"/>
          </p:cNvSpPr>
          <p:nvPr/>
        </p:nvSpPr>
        <p:spPr bwMode="auto">
          <a:xfrm>
            <a:off x="5330825" y="5594350"/>
            <a:ext cx="738188" cy="271463"/>
          </a:xfrm>
          <a:prstGeom prst="rect">
            <a:avLst/>
          </a:prstGeom>
          <a:solidFill>
            <a:schemeClr val="bg1"/>
          </a:solidFill>
          <a:ln w="9525">
            <a:noFill/>
            <a:miter lim="800000"/>
            <a:headEnd/>
            <a:tailEnd/>
          </a:ln>
          <a:effectLst/>
        </p:spPr>
        <p:txBody>
          <a:bodyPr wrap="none" anchor="ctr"/>
          <a:lstStyle/>
          <a:p>
            <a:pPr algn="ctr" eaLnBrk="0" hangingPunct="0"/>
            <a:r>
              <a:rPr lang="en-US" sz="2200" b="1" i="1">
                <a:solidFill>
                  <a:srgbClr val="FB0528"/>
                </a:solidFill>
                <a:latin typeface="Times New Roman" pitchFamily="18" charset="0"/>
                <a:sym typeface="Symbol" pitchFamily="18" charset="2"/>
              </a:rPr>
              <a:t></a:t>
            </a:r>
            <a:r>
              <a:rPr lang="en-US" sz="2200" b="1" i="1" baseline="-25000">
                <a:solidFill>
                  <a:srgbClr val="FB0528"/>
                </a:solidFill>
                <a:latin typeface="Times New Roman" pitchFamily="18" charset="0"/>
              </a:rPr>
              <a:t>L</a:t>
            </a:r>
          </a:p>
        </p:txBody>
      </p:sp>
      <p:sp>
        <p:nvSpPr>
          <p:cNvPr id="261126" name="Rectangle 6"/>
          <p:cNvSpPr>
            <a:spLocks noChangeArrowheads="1"/>
          </p:cNvSpPr>
          <p:nvPr/>
        </p:nvSpPr>
        <p:spPr bwMode="auto">
          <a:xfrm>
            <a:off x="1581150" y="5738813"/>
            <a:ext cx="738188" cy="271462"/>
          </a:xfrm>
          <a:prstGeom prst="rect">
            <a:avLst/>
          </a:prstGeom>
          <a:solidFill>
            <a:schemeClr val="bg1"/>
          </a:solidFill>
          <a:ln w="9525">
            <a:noFill/>
            <a:miter lim="800000"/>
            <a:headEnd/>
            <a:tailEnd/>
          </a:ln>
          <a:effectLst/>
        </p:spPr>
        <p:txBody>
          <a:bodyPr wrap="none" anchor="ctr"/>
          <a:lstStyle/>
          <a:p>
            <a:pPr algn="ctr" eaLnBrk="0" hangingPunct="0"/>
            <a:r>
              <a:rPr lang="en-US" sz="2200" b="1" i="1">
                <a:solidFill>
                  <a:srgbClr val="33CC33"/>
                </a:solidFill>
                <a:latin typeface="Times New Roman" pitchFamily="18" charset="0"/>
                <a:sym typeface="Symbol" pitchFamily="18" charset="2"/>
              </a:rPr>
              <a:t></a:t>
            </a:r>
            <a:r>
              <a:rPr lang="en-US" sz="2200" b="1" i="1" baseline="-25000">
                <a:solidFill>
                  <a:srgbClr val="33CC33"/>
                </a:solidFill>
                <a:latin typeface="Times New Roman" pitchFamily="18" charset="0"/>
              </a:rPr>
              <a:t>T</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0" y="0"/>
            <a:ext cx="9144000" cy="838200"/>
          </a:xfrm>
        </p:spPr>
        <p:txBody>
          <a:bodyPr/>
          <a:lstStyle/>
          <a:p>
            <a:r>
              <a:rPr lang="en-US" sz="2400" b="1">
                <a:latin typeface="Times New Roman" pitchFamily="18" charset="0"/>
              </a:rPr>
              <a:t>Operating characteristics of designs with type I and type II error rates </a:t>
            </a:r>
            <a:r>
              <a:rPr lang="en-US" sz="2400" b="1">
                <a:latin typeface="Times New Roman" pitchFamily="18" charset="0"/>
                <a:sym typeface="Symbol" pitchFamily="18" charset="2"/>
              </a:rPr>
              <a:t></a:t>
            </a:r>
            <a:r>
              <a:rPr lang="en-US" sz="2400" b="1">
                <a:latin typeface="Times New Roman" pitchFamily="18" charset="0"/>
              </a:rPr>
              <a:t> 0.10, prior for </a:t>
            </a:r>
            <a:r>
              <a:rPr lang="en-US" sz="2400" b="1" i="1">
                <a:latin typeface="Times New Roman" pitchFamily="18" charset="0"/>
              </a:rPr>
              <a:t>p = beta(0.2,0.8), p</a:t>
            </a:r>
            <a:r>
              <a:rPr lang="en-US" sz="2400" b="1" i="1" baseline="-25000">
                <a:latin typeface="Times New Roman" pitchFamily="18" charset="0"/>
              </a:rPr>
              <a:t>0</a:t>
            </a:r>
            <a:r>
              <a:rPr lang="en-US" sz="2400" b="1" i="1">
                <a:latin typeface="Times New Roman" pitchFamily="18" charset="0"/>
              </a:rPr>
              <a:t>=0.2, p</a:t>
            </a:r>
            <a:r>
              <a:rPr lang="en-US" sz="2400" b="1" i="1" baseline="-25000">
                <a:latin typeface="Times New Roman" pitchFamily="18" charset="0"/>
              </a:rPr>
              <a:t>1</a:t>
            </a:r>
            <a:r>
              <a:rPr lang="en-US" sz="2400" b="1" i="1">
                <a:latin typeface="Times New Roman" pitchFamily="18" charset="0"/>
              </a:rPr>
              <a:t>=0.4</a:t>
            </a:r>
            <a:endParaRPr lang="en-US" sz="2400" b="1">
              <a:latin typeface="Times New Roman" pitchFamily="18" charset="0"/>
            </a:endParaRPr>
          </a:p>
        </p:txBody>
      </p:sp>
      <p:graphicFrame>
        <p:nvGraphicFramePr>
          <p:cNvPr id="263171" name="Group 3"/>
          <p:cNvGraphicFramePr>
            <a:graphicFrameLocks noGrp="1"/>
          </p:cNvGraphicFramePr>
          <p:nvPr>
            <p:ph idx="1"/>
          </p:nvPr>
        </p:nvGraphicFramePr>
        <p:xfrm>
          <a:off x="715963" y="803275"/>
          <a:ext cx="7399337" cy="6705600"/>
        </p:xfrm>
        <a:graphic>
          <a:graphicData uri="http://schemas.openxmlformats.org/drawingml/2006/table">
            <a:tbl>
              <a:tblPr/>
              <a:tblGrid>
                <a:gridCol w="1141412"/>
                <a:gridCol w="1649413"/>
                <a:gridCol w="1016000"/>
                <a:gridCol w="1081087"/>
                <a:gridCol w="1074738"/>
                <a:gridCol w="717550"/>
                <a:gridCol w="719137"/>
              </a:tblGrid>
              <a:tr h="160338">
                <a:tc gridSpan="7">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1" i="0" u="none" strike="noStrike" cap="none" normalizeH="0" baseline="0" smtClean="0">
                          <a:ln>
                            <a:noFill/>
                          </a:ln>
                          <a:solidFill>
                            <a:schemeClr val="tx1"/>
                          </a:solidFill>
                          <a:effectLst/>
                          <a:latin typeface="Tahoma" pitchFamily="34" charset="0"/>
                          <a:cs typeface="Times New Roman" pitchFamily="18" charset="0"/>
                        </a:rPr>
                        <a:t>Simon’s Minimax/Optimal 2-Satge</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4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1" i="1" u="none" strike="noStrike" cap="none" normalizeH="0" baseline="0" smtClean="0">
                          <a:ln>
                            <a:noFill/>
                          </a:ln>
                          <a:solidFill>
                            <a:schemeClr val="tx1"/>
                          </a:solidFill>
                          <a:effectLst/>
                          <a:latin typeface="Tahoma" pitchFamily="34" charset="0"/>
                          <a:cs typeface="Times New Roman" pitchFamily="18" charset="0"/>
                        </a:rPr>
                        <a:t>r1/n1</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1" i="1" u="none" strike="noStrike" cap="none" normalizeH="0" baseline="0" smtClean="0">
                          <a:ln>
                            <a:noFill/>
                          </a:ln>
                          <a:solidFill>
                            <a:schemeClr val="tx1"/>
                          </a:solidFill>
                          <a:effectLst/>
                          <a:latin typeface="Tahoma" pitchFamily="34" charset="0"/>
                          <a:cs typeface="Times New Roman" pitchFamily="18" charset="0"/>
                        </a:rPr>
                        <a:t>r/N</a:t>
                      </a:r>
                      <a:r>
                        <a:rPr kumimoji="0" lang="en-US" sz="1400" b="1" i="1" u="none" strike="noStrike" cap="none" normalizeH="0" baseline="-30000" smtClean="0">
                          <a:ln>
                            <a:noFill/>
                          </a:ln>
                          <a:solidFill>
                            <a:schemeClr val="tx1"/>
                          </a:solidFill>
                          <a:effectLst/>
                          <a:latin typeface="Tahoma" pitchFamily="34" charset="0"/>
                          <a:cs typeface="Times New Roman" pitchFamily="18" charset="0"/>
                        </a:rPr>
                        <a:t>max</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1" i="1" u="none" strike="noStrike" cap="none" normalizeH="0" baseline="0" smtClean="0">
                          <a:ln>
                            <a:noFill/>
                          </a:ln>
                          <a:solidFill>
                            <a:schemeClr val="tx1"/>
                          </a:solidFill>
                          <a:effectLst/>
                          <a:latin typeface="Tahoma" pitchFamily="34" charset="0"/>
                          <a:cs typeface="Times New Roman" pitchFamily="18" charset="0"/>
                        </a:rPr>
                        <a:t>PET(p</a:t>
                      </a:r>
                      <a:r>
                        <a:rPr kumimoji="0" lang="en-US" sz="1400" b="1" i="1" u="none" strike="noStrike" cap="none" normalizeH="0" baseline="-30000" smtClean="0">
                          <a:ln>
                            <a:noFill/>
                          </a:ln>
                          <a:solidFill>
                            <a:schemeClr val="tx1"/>
                          </a:solidFill>
                          <a:effectLst/>
                          <a:latin typeface="Tahoma" pitchFamily="34" charset="0"/>
                          <a:cs typeface="Times New Roman" pitchFamily="18" charset="0"/>
                        </a:rPr>
                        <a:t>0</a:t>
                      </a:r>
                      <a:r>
                        <a:rPr kumimoji="0" lang="en-US" sz="1400" b="1" i="1" u="none" strike="noStrike" cap="none" normalizeH="0" baseline="0" smtClean="0">
                          <a:ln>
                            <a:noFill/>
                          </a:ln>
                          <a:solidFill>
                            <a:schemeClr val="tx1"/>
                          </a:solidFill>
                          <a:effectLst/>
                          <a:latin typeface="Tahoma" pitchFamily="34" charset="0"/>
                          <a:cs typeface="Times New Roman" pitchFamily="18" charset="0"/>
                        </a:rPr>
                        <a:t>)</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1" i="1" u="none" strike="noStrike" cap="none" normalizeH="0" baseline="0" smtClean="0">
                          <a:ln>
                            <a:noFill/>
                          </a:ln>
                          <a:solidFill>
                            <a:schemeClr val="tx1"/>
                          </a:solidFill>
                          <a:effectLst/>
                          <a:latin typeface="Tahoma" pitchFamily="34" charset="0"/>
                          <a:cs typeface="Times New Roman" pitchFamily="18" charset="0"/>
                        </a:rPr>
                        <a:t>E(N| p</a:t>
                      </a:r>
                      <a:r>
                        <a:rPr kumimoji="0" lang="en-US" sz="1400" b="1" i="1" u="none" strike="noStrike" cap="none" normalizeH="0" baseline="-30000" smtClean="0">
                          <a:ln>
                            <a:noFill/>
                          </a:ln>
                          <a:solidFill>
                            <a:schemeClr val="tx1"/>
                          </a:solidFill>
                          <a:effectLst/>
                          <a:latin typeface="Tahoma" pitchFamily="34" charset="0"/>
                          <a:cs typeface="Times New Roman" pitchFamily="18" charset="0"/>
                        </a:rPr>
                        <a:t>0</a:t>
                      </a:r>
                      <a:r>
                        <a:rPr kumimoji="0" lang="en-US" sz="1400" b="1" i="1" u="none" strike="noStrike" cap="none" normalizeH="0" baseline="0" smtClean="0">
                          <a:ln>
                            <a:noFill/>
                          </a:ln>
                          <a:solidFill>
                            <a:schemeClr val="tx1"/>
                          </a:solidFill>
                          <a:effectLst/>
                          <a:latin typeface="Tahoma" pitchFamily="34" charset="0"/>
                          <a:cs typeface="Times New Roman" pitchFamily="18" charset="0"/>
                        </a:rPr>
                        <a:t>)</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1" i="1" u="none" strike="noStrike" cap="none" normalizeH="0" baseline="0" smtClean="0">
                          <a:ln>
                            <a:noFill/>
                          </a:ln>
                          <a:solidFill>
                            <a:schemeClr val="tx1"/>
                          </a:solidFill>
                          <a:effectLst/>
                          <a:latin typeface="Tahoma" pitchFamily="34" charset="0"/>
                          <a:cs typeface="Times New Roman" pitchFamily="18" charset="0"/>
                          <a:sym typeface="Symbol" pitchFamily="18" charset="2"/>
                        </a:rPr>
                        <a:t></a:t>
                      </a: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1" i="1" u="none" strike="noStrike" cap="none" normalizeH="0" baseline="0" smtClean="0">
                          <a:ln>
                            <a:noFill/>
                          </a:ln>
                          <a:solidFill>
                            <a:schemeClr val="tx1"/>
                          </a:solidFill>
                          <a:effectLst/>
                          <a:latin typeface="Tahoma" pitchFamily="34" charset="0"/>
                          <a:cs typeface="Times New Roman" pitchFamily="18" charset="0"/>
                          <a:sym typeface="Symbol" pitchFamily="18" charset="2"/>
                        </a:rPr>
                        <a:t></a:t>
                      </a:r>
                    </a:p>
                  </a:txBody>
                  <a:tcPr anchor="ct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113">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Minimax</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3/19</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10/36</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0.46</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28.26</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0.086</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0.098</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266700">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Optimal</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3/17</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10/37</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0.55</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26.02</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0.095</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0.097</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cap="flat">
                      <a:noFill/>
                    </a:lnR>
                    <a:lnT>
                      <a:noFill/>
                    </a:lnT>
                    <a:lnB>
                      <a:noFill/>
                    </a:lnB>
                    <a:lnTlToBr>
                      <a:noFill/>
                    </a:lnTlToBr>
                    <a:lnBlToTr>
                      <a:noFill/>
                    </a:lnBlToTr>
                    <a:noFill/>
                  </a:tcPr>
                </a:tc>
              </a:tr>
              <a:tr h="160338">
                <a:tc gridSpan="7">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1" i="0" u="none" strike="noStrike" cap="none" normalizeH="0" baseline="0" smtClean="0">
                          <a:ln>
                            <a:noFill/>
                          </a:ln>
                          <a:solidFill>
                            <a:schemeClr val="tx1"/>
                          </a:solidFill>
                          <a:effectLst/>
                          <a:latin typeface="Tahoma" pitchFamily="34" charset="0"/>
                          <a:cs typeface="Times New Roman" pitchFamily="18" charset="0"/>
                        </a:rPr>
                        <a:t>Predictive Probability</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cap="flat">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0338">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1" i="1" u="none" strike="noStrike" cap="none" normalizeH="0" baseline="0" smtClean="0">
                          <a:ln>
                            <a:noFill/>
                          </a:ln>
                          <a:solidFill>
                            <a:schemeClr val="tx1"/>
                          </a:solidFill>
                          <a:effectLst/>
                          <a:latin typeface="Tahoma" pitchFamily="34" charset="0"/>
                          <a:cs typeface="Times New Roman" pitchFamily="18" charset="0"/>
                          <a:sym typeface="Symbol" pitchFamily="18" charset="2"/>
                        </a:rPr>
                        <a:t></a:t>
                      </a:r>
                      <a:r>
                        <a:rPr kumimoji="0" lang="en-US" sz="1400" b="1" i="1" u="none" strike="noStrike" cap="none" normalizeH="0" baseline="-30000" smtClean="0">
                          <a:ln>
                            <a:noFill/>
                          </a:ln>
                          <a:solidFill>
                            <a:schemeClr val="tx1"/>
                          </a:solidFill>
                          <a:effectLst/>
                          <a:latin typeface="Tahoma" pitchFamily="34" charset="0"/>
                          <a:cs typeface="Times New Roman" pitchFamily="18" charset="0"/>
                        </a:rPr>
                        <a:t>L</a:t>
                      </a:r>
                      <a:endParaRPr kumimoji="0" lang="en-US" sz="1400" b="1" i="1" u="none" strike="noStrike" cap="none" normalizeH="0" baseline="0" smtClean="0">
                        <a:ln>
                          <a:noFill/>
                        </a:ln>
                        <a:solidFill>
                          <a:schemeClr val="tx1"/>
                        </a:solidFill>
                        <a:effectLst/>
                        <a:latin typeface="Tahoma" pitchFamily="34" charset="0"/>
                        <a:cs typeface="Times New Roman" pitchFamily="18" charset="0"/>
                        <a:sym typeface="Symbol" pitchFamily="18" charset="2"/>
                      </a:endParaRPr>
                    </a:p>
                  </a:txBody>
                  <a:tcPr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1" i="1" u="none" strike="noStrike" cap="none" normalizeH="0" baseline="0" smtClean="0">
                          <a:ln>
                            <a:noFill/>
                          </a:ln>
                          <a:solidFill>
                            <a:schemeClr val="tx1"/>
                          </a:solidFill>
                          <a:effectLst/>
                          <a:latin typeface="Tahoma" pitchFamily="34" charset="0"/>
                          <a:cs typeface="Times New Roman" pitchFamily="18" charset="0"/>
                          <a:sym typeface="Symbol" pitchFamily="18" charset="2"/>
                        </a:rPr>
                        <a:t></a:t>
                      </a:r>
                      <a:r>
                        <a:rPr kumimoji="0" lang="en-US" sz="1400" b="1" i="1" u="none" strike="noStrike" cap="none" normalizeH="0" baseline="-30000" smtClean="0">
                          <a:ln>
                            <a:noFill/>
                          </a:ln>
                          <a:solidFill>
                            <a:schemeClr val="tx1"/>
                          </a:solidFill>
                          <a:effectLst/>
                          <a:latin typeface="Tahoma" pitchFamily="34" charset="0"/>
                          <a:cs typeface="Times New Roman" pitchFamily="18" charset="0"/>
                        </a:rPr>
                        <a:t>T</a:t>
                      </a:r>
                      <a:endParaRPr kumimoji="0" lang="en-US" sz="1400" b="1" i="1" u="none" strike="noStrike" cap="none" normalizeH="0" baseline="0" smtClean="0">
                        <a:ln>
                          <a:noFill/>
                        </a:ln>
                        <a:solidFill>
                          <a:schemeClr val="tx1"/>
                        </a:solidFill>
                        <a:effectLst/>
                        <a:latin typeface="Tahoma" pitchFamily="34" charset="0"/>
                        <a:cs typeface="Times New Roman" pitchFamily="18" charset="0"/>
                        <a:sym typeface="Symbol" pitchFamily="18" charset="2"/>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1" i="1" u="none" strike="noStrike" cap="none" normalizeH="0" baseline="0" smtClean="0">
                          <a:ln>
                            <a:noFill/>
                          </a:ln>
                          <a:solidFill>
                            <a:schemeClr val="tx1"/>
                          </a:solidFill>
                          <a:effectLst/>
                          <a:latin typeface="Tahoma" pitchFamily="34" charset="0"/>
                          <a:cs typeface="Times New Roman" pitchFamily="18" charset="0"/>
                        </a:rPr>
                        <a:t>r/N</a:t>
                      </a:r>
                      <a:r>
                        <a:rPr kumimoji="0" lang="en-US" sz="1400" b="1" i="1" u="none" strike="noStrike" cap="none" normalizeH="0" baseline="-30000" smtClean="0">
                          <a:ln>
                            <a:noFill/>
                          </a:ln>
                          <a:solidFill>
                            <a:schemeClr val="tx1"/>
                          </a:solidFill>
                          <a:effectLst/>
                          <a:latin typeface="Tahoma" pitchFamily="34" charset="0"/>
                          <a:cs typeface="Times New Roman" pitchFamily="18" charset="0"/>
                        </a:rPr>
                        <a:t>max</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1" i="1" u="none" strike="noStrike" cap="none" normalizeH="0" baseline="0" smtClean="0">
                          <a:ln>
                            <a:noFill/>
                          </a:ln>
                          <a:solidFill>
                            <a:schemeClr val="tx1"/>
                          </a:solidFill>
                          <a:effectLst/>
                          <a:latin typeface="Tahoma" pitchFamily="34" charset="0"/>
                          <a:cs typeface="Times New Roman" pitchFamily="18" charset="0"/>
                        </a:rPr>
                        <a:t>PET(p</a:t>
                      </a:r>
                      <a:r>
                        <a:rPr kumimoji="0" lang="en-US" sz="1400" b="1" i="1" u="none" strike="noStrike" cap="none" normalizeH="0" baseline="-30000" smtClean="0">
                          <a:ln>
                            <a:noFill/>
                          </a:ln>
                          <a:solidFill>
                            <a:schemeClr val="tx1"/>
                          </a:solidFill>
                          <a:effectLst/>
                          <a:latin typeface="Tahoma" pitchFamily="34" charset="0"/>
                          <a:cs typeface="Times New Roman" pitchFamily="18" charset="0"/>
                        </a:rPr>
                        <a:t>0</a:t>
                      </a:r>
                      <a:r>
                        <a:rPr kumimoji="0" lang="en-US" sz="1400" b="1" i="1" u="none" strike="noStrike" cap="none" normalizeH="0" baseline="0" smtClean="0">
                          <a:ln>
                            <a:noFill/>
                          </a:ln>
                          <a:solidFill>
                            <a:schemeClr val="tx1"/>
                          </a:solidFill>
                          <a:effectLst/>
                          <a:latin typeface="Tahoma" pitchFamily="34" charset="0"/>
                          <a:cs typeface="Times New Roman" pitchFamily="18" charset="0"/>
                        </a:rPr>
                        <a:t>)</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1" i="1" u="none" strike="noStrike" cap="none" normalizeH="0" baseline="0" smtClean="0">
                          <a:ln>
                            <a:noFill/>
                          </a:ln>
                          <a:solidFill>
                            <a:schemeClr val="tx1"/>
                          </a:solidFill>
                          <a:effectLst/>
                          <a:latin typeface="Tahoma" pitchFamily="34" charset="0"/>
                          <a:cs typeface="Times New Roman" pitchFamily="18" charset="0"/>
                        </a:rPr>
                        <a:t>E(N| p</a:t>
                      </a:r>
                      <a:r>
                        <a:rPr kumimoji="0" lang="en-US" sz="1400" b="1" i="1" u="none" strike="noStrike" cap="none" normalizeH="0" baseline="-30000" smtClean="0">
                          <a:ln>
                            <a:noFill/>
                          </a:ln>
                          <a:solidFill>
                            <a:schemeClr val="tx1"/>
                          </a:solidFill>
                          <a:effectLst/>
                          <a:latin typeface="Tahoma" pitchFamily="34" charset="0"/>
                          <a:cs typeface="Times New Roman" pitchFamily="18" charset="0"/>
                        </a:rPr>
                        <a:t>0</a:t>
                      </a:r>
                      <a:r>
                        <a:rPr kumimoji="0" lang="en-US" sz="1400" b="1" i="1" u="none" strike="noStrike" cap="none" normalizeH="0" baseline="0" smtClean="0">
                          <a:ln>
                            <a:noFill/>
                          </a:ln>
                          <a:solidFill>
                            <a:schemeClr val="tx1"/>
                          </a:solidFill>
                          <a:effectLst/>
                          <a:latin typeface="Tahoma" pitchFamily="34" charset="0"/>
                          <a:cs typeface="Times New Roman" pitchFamily="18" charset="0"/>
                        </a:rPr>
                        <a:t>)</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1" i="1" u="none" strike="noStrike" cap="none" normalizeH="0" baseline="0" smtClean="0">
                          <a:ln>
                            <a:noFill/>
                          </a:ln>
                          <a:solidFill>
                            <a:schemeClr val="tx1"/>
                          </a:solidFill>
                          <a:effectLst/>
                          <a:latin typeface="Tahoma" pitchFamily="34" charset="0"/>
                          <a:cs typeface="Times New Roman" pitchFamily="18" charset="0"/>
                          <a:sym typeface="Symbol" pitchFamily="18" charset="2"/>
                        </a:rPr>
                        <a:t></a:t>
                      </a: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1" i="1" u="none" strike="noStrike" cap="none" normalizeH="0" baseline="0" smtClean="0">
                          <a:ln>
                            <a:noFill/>
                          </a:ln>
                          <a:solidFill>
                            <a:schemeClr val="tx1"/>
                          </a:solidFill>
                          <a:effectLst/>
                          <a:latin typeface="Tahoma" pitchFamily="34" charset="0"/>
                          <a:cs typeface="Times New Roman" pitchFamily="18" charset="0"/>
                          <a:sym typeface="Symbol" pitchFamily="18" charset="2"/>
                        </a:rPr>
                        <a:t></a:t>
                      </a:r>
                    </a:p>
                  </a:txBody>
                  <a:tcPr anchor="ct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113">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1" i="1" u="none" strike="noStrike" cap="none" normalizeH="0" baseline="0" smtClean="0">
                          <a:ln>
                            <a:noFill/>
                          </a:ln>
                          <a:solidFill>
                            <a:schemeClr val="tx1"/>
                          </a:solidFill>
                          <a:effectLst/>
                          <a:latin typeface="Tahoma" pitchFamily="34" charset="0"/>
                          <a:cs typeface="Times New Roman" pitchFamily="18" charset="0"/>
                        </a:rPr>
                        <a:t>---</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1" i="1" u="none" strike="noStrike" cap="none" normalizeH="0" baseline="0" smtClean="0">
                          <a:ln>
                            <a:noFill/>
                          </a:ln>
                          <a:solidFill>
                            <a:schemeClr val="tx1"/>
                          </a:solidFill>
                          <a:effectLst/>
                          <a:latin typeface="Tahoma" pitchFamily="34" charset="0"/>
                          <a:cs typeface="Times New Roman" pitchFamily="18" charset="0"/>
                        </a:rPr>
                        <a:t>---</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1" i="1" u="none" strike="noStrike" cap="none" normalizeH="0" baseline="0" smtClean="0">
                          <a:ln>
                            <a:noFill/>
                          </a:ln>
                          <a:solidFill>
                            <a:schemeClr val="tx1"/>
                          </a:solidFill>
                          <a:effectLst/>
                          <a:latin typeface="Tahoma" pitchFamily="34" charset="0"/>
                          <a:cs typeface="Times New Roman" pitchFamily="18" charset="0"/>
                        </a:rPr>
                        <a:t>na/35</a:t>
                      </a:r>
                      <a:r>
                        <a:rPr kumimoji="0" lang="en-US" sz="1400" b="1" i="1" u="none" strike="noStrike" cap="none" normalizeH="0" baseline="30000" smtClean="0">
                          <a:ln>
                            <a:noFill/>
                          </a:ln>
                          <a:solidFill>
                            <a:schemeClr val="tx1"/>
                          </a:solidFill>
                          <a:effectLst/>
                          <a:latin typeface="Tahoma" pitchFamily="34" charset="0"/>
                          <a:cs typeface="Times New Roman" pitchFamily="18" charset="0"/>
                        </a:rPr>
                        <a:t>+</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1" i="1" u="none" strike="noStrike" cap="none" normalizeH="0" baseline="0" smtClean="0">
                          <a:ln>
                            <a:noFill/>
                          </a:ln>
                          <a:solidFill>
                            <a:schemeClr val="tx1"/>
                          </a:solidFill>
                          <a:effectLst/>
                          <a:latin typeface="Tahoma" pitchFamily="34" charset="0"/>
                          <a:cs typeface="Times New Roman" pitchFamily="18" charset="0"/>
                        </a:rPr>
                        <a:t>---</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1" i="1" u="none" strike="noStrike" cap="none" normalizeH="0" baseline="0" smtClean="0">
                          <a:ln>
                            <a:noFill/>
                          </a:ln>
                          <a:solidFill>
                            <a:schemeClr val="tx1"/>
                          </a:solidFill>
                          <a:effectLst/>
                          <a:latin typeface="Tahoma" pitchFamily="34" charset="0"/>
                          <a:cs typeface="Times New Roman" pitchFamily="18" charset="0"/>
                        </a:rPr>
                        <a:t>---</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1" i="1" u="none" strike="noStrike" cap="none" normalizeH="0" baseline="0" smtClean="0">
                          <a:ln>
                            <a:noFill/>
                          </a:ln>
                          <a:solidFill>
                            <a:schemeClr val="tx1"/>
                          </a:solidFill>
                          <a:effectLst/>
                          <a:latin typeface="Tahoma" pitchFamily="34" charset="0"/>
                          <a:cs typeface="Times New Roman" pitchFamily="18" charset="0"/>
                        </a:rPr>
                        <a:t>0.126</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1" i="1" u="none" strike="noStrike" cap="none" normalizeH="0" baseline="0" smtClean="0">
                          <a:ln>
                            <a:noFill/>
                          </a:ln>
                          <a:solidFill>
                            <a:schemeClr val="tx1"/>
                          </a:solidFill>
                          <a:effectLst/>
                          <a:latin typeface="Tahoma" pitchFamily="34" charset="0"/>
                          <a:cs typeface="Times New Roman" pitchFamily="18" charset="0"/>
                        </a:rPr>
                        <a:t>0.093</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266700">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1" i="1" u="none" strike="noStrike" cap="none" normalizeH="0" baseline="0" smtClean="0">
                          <a:ln>
                            <a:noFill/>
                          </a:ln>
                          <a:solidFill>
                            <a:schemeClr val="tx1"/>
                          </a:solidFill>
                          <a:effectLst/>
                          <a:latin typeface="Tahoma" pitchFamily="34" charset="0"/>
                          <a:cs typeface="Times New Roman" pitchFamily="18" charset="0"/>
                        </a:rPr>
                        <a:t>---</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1" i="1" u="none" strike="noStrike" cap="none" normalizeH="0" baseline="0" smtClean="0">
                          <a:ln>
                            <a:noFill/>
                          </a:ln>
                          <a:solidFill>
                            <a:schemeClr val="tx1"/>
                          </a:solidFill>
                          <a:effectLst/>
                          <a:latin typeface="Tahoma" pitchFamily="34" charset="0"/>
                          <a:cs typeface="Times New Roman" pitchFamily="18" charset="0"/>
                        </a:rPr>
                        <a:t>---</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1" i="1" u="none" strike="noStrike" cap="none" normalizeH="0" baseline="0" smtClean="0">
                          <a:ln>
                            <a:noFill/>
                          </a:ln>
                          <a:solidFill>
                            <a:schemeClr val="tx1"/>
                          </a:solidFill>
                          <a:effectLst/>
                          <a:latin typeface="Tahoma" pitchFamily="34" charset="0"/>
                          <a:cs typeface="Times New Roman" pitchFamily="18" charset="0"/>
                        </a:rPr>
                        <a:t>na/35</a:t>
                      </a:r>
                      <a:r>
                        <a:rPr kumimoji="0" lang="en-US" sz="1400" b="1" i="1" u="none" strike="noStrike" cap="none" normalizeH="0" baseline="30000" smtClean="0">
                          <a:ln>
                            <a:noFill/>
                          </a:ln>
                          <a:solidFill>
                            <a:schemeClr val="tx1"/>
                          </a:solidFill>
                          <a:effectLst/>
                          <a:latin typeface="Tahoma" pitchFamily="34" charset="0"/>
                          <a:cs typeface="Times New Roman" pitchFamily="18" charset="0"/>
                        </a:rPr>
                        <a:t>++</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1" i="1" u="none" strike="noStrike" cap="none" normalizeH="0" baseline="0" smtClean="0">
                          <a:ln>
                            <a:noFill/>
                          </a:ln>
                          <a:solidFill>
                            <a:schemeClr val="tx1"/>
                          </a:solidFill>
                          <a:effectLst/>
                          <a:latin typeface="Tahoma" pitchFamily="34" charset="0"/>
                          <a:cs typeface="Times New Roman" pitchFamily="18" charset="0"/>
                        </a:rPr>
                        <a:t>---</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1" i="1" u="none" strike="noStrike" cap="none" normalizeH="0" baseline="0" smtClean="0">
                          <a:ln>
                            <a:noFill/>
                          </a:ln>
                          <a:solidFill>
                            <a:schemeClr val="tx1"/>
                          </a:solidFill>
                          <a:effectLst/>
                          <a:latin typeface="Tahoma" pitchFamily="34" charset="0"/>
                          <a:cs typeface="Times New Roman" pitchFamily="18" charset="0"/>
                        </a:rPr>
                        <a:t>---</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1" i="1" u="none" strike="noStrike" cap="none" normalizeH="0" baseline="0" smtClean="0">
                          <a:ln>
                            <a:noFill/>
                          </a:ln>
                          <a:solidFill>
                            <a:schemeClr val="tx1"/>
                          </a:solidFill>
                          <a:effectLst/>
                          <a:latin typeface="Tahoma" pitchFamily="34" charset="0"/>
                          <a:cs typeface="Times New Roman" pitchFamily="18" charset="0"/>
                        </a:rPr>
                        <a:t>0.074</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1" i="1" u="none" strike="noStrike" cap="none" normalizeH="0" baseline="0" smtClean="0">
                          <a:ln>
                            <a:noFill/>
                          </a:ln>
                          <a:solidFill>
                            <a:schemeClr val="tx1"/>
                          </a:solidFill>
                          <a:effectLst/>
                          <a:latin typeface="Tahoma" pitchFamily="34" charset="0"/>
                          <a:cs typeface="Times New Roman" pitchFamily="18" charset="0"/>
                        </a:rPr>
                        <a:t>0.116</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cap="flat">
                      <a:noFill/>
                    </a:lnR>
                    <a:lnT>
                      <a:noFill/>
                    </a:lnT>
                    <a:lnB>
                      <a:noFill/>
                    </a:lnB>
                    <a:lnTlToBr>
                      <a:noFill/>
                    </a:lnTlToBr>
                    <a:lnBlToTr>
                      <a:noFill/>
                    </a:lnBlToTr>
                    <a:noFill/>
                  </a:tcPr>
                </a:tc>
              </a:tr>
              <a:tr h="265113">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1" i="1" u="none" strike="noStrike" cap="none" normalizeH="0" baseline="0" smtClean="0">
                          <a:ln>
                            <a:noFill/>
                          </a:ln>
                          <a:solidFill>
                            <a:srgbClr val="FB0528"/>
                          </a:solidFill>
                          <a:effectLst/>
                          <a:latin typeface="Tahoma" pitchFamily="34" charset="0"/>
                          <a:cs typeface="Times New Roman" pitchFamily="18" charset="0"/>
                        </a:rPr>
                        <a:t>0.001</a:t>
                      </a:r>
                      <a:endParaRPr kumimoji="0" lang="en-US" sz="1400" b="0" i="0" u="none" strike="noStrike" cap="none" normalizeH="0" baseline="0" smtClean="0">
                        <a:ln>
                          <a:noFill/>
                        </a:ln>
                        <a:solidFill>
                          <a:srgbClr val="FB0528"/>
                        </a:solidFill>
                        <a:effectLst/>
                        <a:latin typeface="Tahoma"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1" i="1" u="none" strike="noStrike" cap="none" normalizeH="0" baseline="0" smtClean="0">
                          <a:ln>
                            <a:noFill/>
                          </a:ln>
                          <a:solidFill>
                            <a:srgbClr val="FB0528"/>
                          </a:solidFill>
                          <a:effectLst/>
                          <a:latin typeface="Tahoma" pitchFamily="34" charset="0"/>
                          <a:cs typeface="Times New Roman" pitchFamily="18" charset="0"/>
                        </a:rPr>
                        <a:t>[0.852,0.922]*</a:t>
                      </a:r>
                      <a:endParaRPr kumimoji="0" lang="en-US" sz="1400" b="0" i="0" u="none" strike="noStrike" cap="none" normalizeH="0" baseline="0" smtClean="0">
                        <a:ln>
                          <a:noFill/>
                        </a:ln>
                        <a:solidFill>
                          <a:srgbClr val="FB0528"/>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1" i="1" u="none" strike="noStrike" cap="none" normalizeH="0" baseline="0" smtClean="0">
                          <a:ln>
                            <a:noFill/>
                          </a:ln>
                          <a:solidFill>
                            <a:srgbClr val="FB0528"/>
                          </a:solidFill>
                          <a:effectLst/>
                          <a:latin typeface="Tahoma" pitchFamily="34" charset="0"/>
                          <a:cs typeface="Times New Roman" pitchFamily="18" charset="0"/>
                        </a:rPr>
                        <a:t>10/36</a:t>
                      </a:r>
                      <a:endParaRPr kumimoji="0" lang="en-US" sz="1400" b="0" i="0" u="none" strike="noStrike" cap="none" normalizeH="0" baseline="0" smtClean="0">
                        <a:ln>
                          <a:noFill/>
                        </a:ln>
                        <a:solidFill>
                          <a:srgbClr val="FB0528"/>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1" i="1" u="none" strike="noStrike" cap="none" normalizeH="0" baseline="0" smtClean="0">
                          <a:ln>
                            <a:noFill/>
                          </a:ln>
                          <a:solidFill>
                            <a:srgbClr val="FB0528"/>
                          </a:solidFill>
                          <a:effectLst/>
                          <a:latin typeface="Tahoma" pitchFamily="34" charset="0"/>
                          <a:cs typeface="Times New Roman" pitchFamily="18" charset="0"/>
                        </a:rPr>
                        <a:t>0.86</a:t>
                      </a:r>
                      <a:endParaRPr kumimoji="0" lang="en-US" sz="1400" b="0" i="0" u="none" strike="noStrike" cap="none" normalizeH="0" baseline="0" smtClean="0">
                        <a:ln>
                          <a:noFill/>
                        </a:ln>
                        <a:solidFill>
                          <a:srgbClr val="FB0528"/>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1" i="1" u="none" strike="noStrike" cap="none" normalizeH="0" baseline="0" smtClean="0">
                          <a:ln>
                            <a:noFill/>
                          </a:ln>
                          <a:solidFill>
                            <a:srgbClr val="FB0528"/>
                          </a:solidFill>
                          <a:effectLst/>
                          <a:latin typeface="Tahoma" pitchFamily="34" charset="0"/>
                          <a:cs typeface="Times New Roman" pitchFamily="18" charset="0"/>
                        </a:rPr>
                        <a:t>27.67</a:t>
                      </a:r>
                      <a:endParaRPr kumimoji="0" lang="en-US" sz="1400" b="0" i="0" u="none" strike="noStrike" cap="none" normalizeH="0" baseline="0" smtClean="0">
                        <a:ln>
                          <a:noFill/>
                        </a:ln>
                        <a:solidFill>
                          <a:srgbClr val="FB0528"/>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1" i="1" u="none" strike="noStrike" cap="none" normalizeH="0" baseline="0" smtClean="0">
                          <a:ln>
                            <a:noFill/>
                          </a:ln>
                          <a:solidFill>
                            <a:srgbClr val="FB0528"/>
                          </a:solidFill>
                          <a:effectLst/>
                          <a:latin typeface="Tahoma" pitchFamily="34" charset="0"/>
                          <a:cs typeface="Times New Roman" pitchFamily="18" charset="0"/>
                        </a:rPr>
                        <a:t>0.088</a:t>
                      </a:r>
                      <a:endParaRPr kumimoji="0" lang="en-US" sz="1400" b="0" i="0" u="none" strike="noStrike" cap="none" normalizeH="0" baseline="0" smtClean="0">
                        <a:ln>
                          <a:noFill/>
                        </a:ln>
                        <a:solidFill>
                          <a:srgbClr val="FB0528"/>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1" i="1" u="none" strike="noStrike" cap="none" normalizeH="0" baseline="0" smtClean="0">
                          <a:ln>
                            <a:noFill/>
                          </a:ln>
                          <a:solidFill>
                            <a:srgbClr val="FB0528"/>
                          </a:solidFill>
                          <a:effectLst/>
                          <a:latin typeface="Tahoma" pitchFamily="34" charset="0"/>
                          <a:cs typeface="Times New Roman" pitchFamily="18" charset="0"/>
                        </a:rPr>
                        <a:t>0.094</a:t>
                      </a:r>
                      <a:endParaRPr kumimoji="0" lang="en-US" sz="1400" b="0" i="0" u="none" strike="noStrike" cap="none" normalizeH="0" baseline="0" smtClean="0">
                        <a:ln>
                          <a:noFill/>
                        </a:ln>
                        <a:solidFill>
                          <a:srgbClr val="FB0528"/>
                        </a:solidFill>
                        <a:effectLst/>
                        <a:latin typeface="Tahoma" pitchFamily="34" charset="0"/>
                      </a:endParaRPr>
                    </a:p>
                  </a:txBody>
                  <a:tcPr anchor="ctr" horzOverflow="overflow">
                    <a:lnL>
                      <a:noFill/>
                    </a:lnL>
                    <a:lnR cap="flat">
                      <a:noFill/>
                    </a:lnR>
                    <a:lnT>
                      <a:noFill/>
                    </a:lnT>
                    <a:lnB>
                      <a:noFill/>
                    </a:lnB>
                    <a:lnTlToBr>
                      <a:noFill/>
                    </a:lnTlToBr>
                    <a:lnBlToTr>
                      <a:noFill/>
                    </a:lnBlToTr>
                    <a:noFill/>
                  </a:tcPr>
                </a:tc>
              </a:tr>
              <a:tr h="265113">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55000"/>
                        <a:buFont typeface="Wingdings" pitchFamily="2" charset="2"/>
                        <a:buNone/>
                        <a:tabLst>
                          <a:tab pos="457200" algn="r"/>
                          <a:tab pos="2743200" algn="ctr"/>
                          <a:tab pos="5486400" algn="r"/>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0.011</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[0.830,0.908]</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10/37</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0.85</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25.13</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0.099</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0.084</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cap="flat">
                      <a:noFill/>
                    </a:lnR>
                    <a:lnT>
                      <a:noFill/>
                    </a:lnT>
                    <a:lnB>
                      <a:noFill/>
                    </a:lnB>
                    <a:lnTlToBr>
                      <a:noFill/>
                    </a:lnTlToBr>
                    <a:lnBlToTr>
                      <a:noFill/>
                    </a:lnBlToTr>
                    <a:noFill/>
                  </a:tcPr>
                </a:tc>
              </a:tr>
              <a:tr h="266700">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0.001</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[0.876,0.935]</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11/39</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0.88</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29.24</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0.073</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0.092</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cap="flat">
                      <a:noFill/>
                    </a:lnR>
                    <a:lnT>
                      <a:noFill/>
                    </a:lnT>
                    <a:lnB>
                      <a:noFill/>
                    </a:lnB>
                    <a:lnTlToBr>
                      <a:noFill/>
                    </a:lnTlToBr>
                    <a:lnBlToTr>
                      <a:noFill/>
                    </a:lnBlToTr>
                    <a:noFill/>
                  </a:tcPr>
                </a:tc>
              </a:tr>
              <a:tr h="265113">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0.001</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[0.857,0.923]</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11/40</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0.86</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30.23</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0.086</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0.075</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cap="flat">
                      <a:noFill/>
                    </a:lnR>
                    <a:lnT>
                      <a:noFill/>
                    </a:lnT>
                    <a:lnB>
                      <a:noFill/>
                    </a:lnB>
                    <a:lnTlToBr>
                      <a:noFill/>
                    </a:lnTlToBr>
                    <a:lnBlToTr>
                      <a:noFill/>
                    </a:lnBlToTr>
                    <a:noFill/>
                  </a:tcPr>
                </a:tc>
              </a:tr>
              <a:tr h="265113">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0.003</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[0.837,0.910]</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11/41</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0.85</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30.27</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0.100</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0.062</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cap="flat">
                      <a:noFill/>
                    </a:lnR>
                    <a:lnT>
                      <a:noFill/>
                    </a:lnT>
                    <a:lnB>
                      <a:noFill/>
                    </a:lnB>
                    <a:lnTlToBr>
                      <a:noFill/>
                    </a:lnTlToBr>
                    <a:lnBlToTr>
                      <a:noFill/>
                    </a:lnBlToTr>
                    <a:noFill/>
                  </a:tcPr>
                </a:tc>
              </a:tr>
              <a:tr h="261938">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0.043</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[0.816,0.895]</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11/42</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0.86</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23.56</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0.099</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0.083</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cap="flat">
                      <a:noFill/>
                    </a:lnR>
                    <a:lnT>
                      <a:noFill/>
                    </a:lnT>
                    <a:lnB>
                      <a:noFill/>
                    </a:lnB>
                    <a:lnTlToBr>
                      <a:noFill/>
                    </a:lnTlToBr>
                    <a:lnBlToTr>
                      <a:noFill/>
                    </a:lnBlToTr>
                    <a:noFill/>
                  </a:tcPr>
                </a:tc>
              </a:tr>
              <a:tr h="265113">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0.001</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[0.880,0.935]</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12/43</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0.88</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32.13</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0.072</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0.074</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cap="flat">
                      <a:noFill/>
                    </a:lnR>
                    <a:lnT>
                      <a:noFill/>
                    </a:lnT>
                    <a:lnB>
                      <a:noFill/>
                    </a:lnB>
                    <a:lnTlToBr>
                      <a:noFill/>
                    </a:lnTlToBr>
                    <a:lnBlToTr>
                      <a:noFill/>
                    </a:lnBlToTr>
                    <a:noFill/>
                  </a:tcPr>
                </a:tc>
              </a:tr>
              <a:tr h="266700">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0.001</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[0.862,0.924]</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12/44</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0.87</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33.71</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0.085</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0.059</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cap="flat">
                      <a:noFill/>
                    </a:lnR>
                    <a:lnT>
                      <a:noFill/>
                    </a:lnT>
                    <a:lnB>
                      <a:noFill/>
                    </a:lnB>
                    <a:lnTlToBr>
                      <a:noFill/>
                    </a:lnTlToBr>
                    <a:lnBlToTr>
                      <a:noFill/>
                    </a:lnBlToTr>
                    <a:noFill/>
                  </a:tcPr>
                </a:tc>
              </a:tr>
              <a:tr h="265113">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0.001</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[0.844,0.912]</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12/45</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0.85</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34.69</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0.098</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0.048</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cap="flat">
                      <a:noFill/>
                    </a:lnR>
                    <a:lnT>
                      <a:noFill/>
                    </a:lnT>
                    <a:lnB>
                      <a:noFill/>
                    </a:lnB>
                    <a:lnTlToBr>
                      <a:noFill/>
                    </a:lnTlToBr>
                    <a:lnBlToTr>
                      <a:noFill/>
                    </a:lnBlToTr>
                    <a:noFill/>
                  </a:tcPr>
                </a:tc>
              </a:tr>
              <a:tr h="265113">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0.032</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[0.824,0.898]</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12/46</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0.86</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26.22</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0.098</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0.068</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cap="flat">
                      <a:noFill/>
                    </a:lnR>
                    <a:lnT>
                      <a:noFill/>
                    </a:lnT>
                    <a:lnB>
                      <a:noFill/>
                    </a:lnB>
                    <a:lnTlToBr>
                      <a:noFill/>
                    </a:lnTlToBr>
                    <a:lnBlToTr>
                      <a:noFill/>
                    </a:lnBlToTr>
                    <a:noFill/>
                  </a:tcPr>
                </a:tc>
              </a:tr>
              <a:tr h="266700">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0.001</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[0.884,0.936]</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13/47</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0.89</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35.25</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0.071</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0.058</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cap="flat">
                      <a:noFill/>
                    </a:lnR>
                    <a:lnT>
                      <a:noFill/>
                    </a:lnT>
                    <a:lnB>
                      <a:noFill/>
                    </a:lnB>
                    <a:lnTlToBr>
                      <a:noFill/>
                    </a:lnTlToBr>
                    <a:lnBlToTr>
                      <a:noFill/>
                    </a:lnBlToTr>
                    <a:noFill/>
                  </a:tcPr>
                </a:tc>
              </a:tr>
              <a:tr h="265113">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0.001</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[0.868,0.925]</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13/48</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0.87</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36.43</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0.083</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0.047</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cap="flat">
                      <a:noFill/>
                    </a:lnR>
                    <a:lnT>
                      <a:noFill/>
                    </a:lnT>
                    <a:lnB>
                      <a:noFill/>
                    </a:lnB>
                    <a:lnTlToBr>
                      <a:noFill/>
                    </a:lnTlToBr>
                    <a:lnBlToTr>
                      <a:noFill/>
                    </a:lnBlToTr>
                    <a:noFill/>
                  </a:tcPr>
                </a:tc>
              </a:tr>
              <a:tr h="266700">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0.001</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[0.850,0.914]</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13/49</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0.86</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37.86</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0.095</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0.038</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cap="flat">
                      <a:noFill/>
                    </a:lnR>
                    <a:lnT>
                      <a:noFill/>
                    </a:lnT>
                    <a:lnB>
                      <a:noFill/>
                    </a:lnB>
                    <a:lnTlToBr>
                      <a:noFill/>
                    </a:lnTlToBr>
                    <a:lnBlToTr>
                      <a:noFill/>
                    </a:lnBlToTr>
                    <a:noFill/>
                  </a:tcPr>
                </a:tc>
              </a:tr>
              <a:tr h="265113">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0.020</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[0.832,0.901]</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13/50</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0.86</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30.60</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0.100</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0.046</a:t>
                      </a:r>
                      <a:endParaRPr kumimoji="0" lang="en-US" sz="1400" b="0" i="0" u="none" strike="noStrike" cap="none" normalizeH="0" baseline="0" smtClean="0">
                        <a:ln>
                          <a:noFill/>
                        </a:ln>
                        <a:solidFill>
                          <a:schemeClr val="tx1"/>
                        </a:solidFill>
                        <a:effectLst/>
                        <a:latin typeface="Tahoma" pitchFamily="34" charset="0"/>
                      </a:endParaRPr>
                    </a:p>
                  </a:txBody>
                  <a:tcPr anchor="ct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n-US"/>
              <a:t>Key Elements of Phase II Trials</a:t>
            </a:r>
          </a:p>
        </p:txBody>
      </p:sp>
      <p:sp>
        <p:nvSpPr>
          <p:cNvPr id="217091" name="Rectangle 3" descr="Rectangle: Click to edit Master text styles&#10;Second level&#10;Third level&#10;Fourth level&#10;Fifth level"/>
          <p:cNvSpPr>
            <a:spLocks noGrp="1" noChangeArrowheads="1"/>
          </p:cNvSpPr>
          <p:nvPr>
            <p:ph type="body" idx="1"/>
          </p:nvPr>
        </p:nvSpPr>
        <p:spPr>
          <a:xfrm>
            <a:off x="685800" y="1219200"/>
            <a:ext cx="8458200" cy="5562600"/>
          </a:xfrm>
        </p:spPr>
        <p:txBody>
          <a:bodyPr/>
          <a:lstStyle/>
          <a:p>
            <a:r>
              <a:rPr lang="en-US" sz="2800"/>
              <a:t>Patient Population</a:t>
            </a:r>
          </a:p>
          <a:p>
            <a:pPr lvl="1"/>
            <a:r>
              <a:rPr lang="en-US" sz="2400"/>
              <a:t>More homogeneous group with specific disease site, histology, and stage</a:t>
            </a:r>
          </a:p>
          <a:p>
            <a:r>
              <a:rPr lang="en-US" sz="2800"/>
              <a:t>Dose Level</a:t>
            </a:r>
          </a:p>
          <a:p>
            <a:pPr lvl="1"/>
            <a:r>
              <a:rPr lang="en-US" sz="2400"/>
              <a:t>At MTD or RPTD from Phase I trials</a:t>
            </a:r>
          </a:p>
          <a:p>
            <a:pPr lvl="1"/>
            <a:r>
              <a:rPr lang="en-US" sz="2400"/>
              <a:t>Dose adjustment may be needed</a:t>
            </a:r>
          </a:p>
          <a:p>
            <a:r>
              <a:rPr lang="en-US" sz="2800"/>
              <a:t>Endpoints</a:t>
            </a:r>
          </a:p>
          <a:p>
            <a:pPr lvl="1"/>
            <a:r>
              <a:rPr lang="en-US" sz="2400"/>
              <a:t>Short term efficacy endpoint</a:t>
            </a:r>
          </a:p>
          <a:p>
            <a:pPr lvl="2"/>
            <a:r>
              <a:rPr lang="en-US" sz="2000"/>
              <a:t>Response categories: CR, PR, NC, PD at, say, 4 wks</a:t>
            </a:r>
          </a:p>
          <a:p>
            <a:pPr lvl="2"/>
            <a:r>
              <a:rPr lang="en-US" sz="2000"/>
              <a:t>Response rate: proportion in CR + PR</a:t>
            </a:r>
          </a:p>
          <a:p>
            <a:pPr lvl="2"/>
            <a:r>
              <a:rPr lang="en-US" sz="2000"/>
              <a:t>Disease control rate: proportion in CR + PR + SD</a:t>
            </a:r>
          </a:p>
          <a:p>
            <a:pPr lvl="2">
              <a:buFont typeface="Wingdings" pitchFamily="2" charset="2"/>
              <a:buNone/>
            </a:pPr>
            <a:r>
              <a:rPr lang="en-US" sz="2000"/>
              <a:t>	(for targeted agents)</a:t>
            </a:r>
          </a:p>
          <a:p>
            <a:pPr lvl="2"/>
            <a:r>
              <a:rPr lang="en-US" sz="2000"/>
              <a:t>Disease-free survival or progression-free survival</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3"/>
          <p:cNvSpPr>
            <a:spLocks noChangeArrowheads="1"/>
          </p:cNvSpPr>
          <p:nvPr/>
        </p:nvSpPr>
        <p:spPr bwMode="auto">
          <a:xfrm>
            <a:off x="6567488" y="757238"/>
            <a:ext cx="2862262" cy="822325"/>
          </a:xfrm>
          <a:prstGeom prst="rect">
            <a:avLst/>
          </a:prstGeom>
          <a:noFill/>
          <a:ln w="9525">
            <a:noFill/>
            <a:miter lim="800000"/>
            <a:headEnd/>
            <a:tailEnd/>
          </a:ln>
        </p:spPr>
        <p:txBody>
          <a:bodyPr>
            <a:spAutoFit/>
          </a:bodyPr>
          <a:lstStyle/>
          <a:p>
            <a:pPr eaLnBrk="0" hangingPunct="0"/>
            <a:r>
              <a:rPr lang="en-US" b="1">
                <a:solidFill>
                  <a:srgbClr val="0000FF"/>
                </a:solidFill>
                <a:latin typeface="Times New Roman" pitchFamily="18" charset="0"/>
              </a:rPr>
              <a:t>prior for </a:t>
            </a:r>
          </a:p>
          <a:p>
            <a:pPr eaLnBrk="0" hangingPunct="0"/>
            <a:r>
              <a:rPr lang="en-US" b="1" i="1">
                <a:solidFill>
                  <a:srgbClr val="0000FF"/>
                </a:solidFill>
                <a:latin typeface="Times New Roman" pitchFamily="18" charset="0"/>
              </a:rPr>
              <a:t>p = beta(0.2,0.8) </a:t>
            </a:r>
          </a:p>
        </p:txBody>
      </p:sp>
      <p:graphicFrame>
        <p:nvGraphicFramePr>
          <p:cNvPr id="264195" name="Group 3"/>
          <p:cNvGraphicFramePr>
            <a:graphicFrameLocks noGrp="1"/>
          </p:cNvGraphicFramePr>
          <p:nvPr/>
        </p:nvGraphicFramePr>
        <p:xfrm>
          <a:off x="304800" y="800100"/>
          <a:ext cx="5938838" cy="5963605"/>
        </p:xfrm>
        <a:graphic>
          <a:graphicData uri="http://schemas.openxmlformats.org/drawingml/2006/table">
            <a:tbl>
              <a:tblPr/>
              <a:tblGrid>
                <a:gridCol w="895350"/>
                <a:gridCol w="1100138"/>
                <a:gridCol w="1174750"/>
                <a:gridCol w="1314450"/>
                <a:gridCol w="1454150"/>
              </a:tblGrid>
              <a:tr h="7318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endParaRPr kumimoji="0" lang="en-US" sz="20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2000" b="1" i="0" u="none" strike="noStrike" cap="none" normalizeH="0" baseline="0" smtClean="0">
                          <a:ln>
                            <a:noFill/>
                          </a:ln>
                          <a:solidFill>
                            <a:srgbClr val="990033"/>
                          </a:solidFill>
                          <a:effectLst/>
                          <a:latin typeface="Tahoma" pitchFamily="34" charset="0"/>
                        </a:rPr>
                        <a:t>Simon’s Optimal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2000" b="1" i="0" u="none" strike="noStrike" cap="none" normalizeH="0" baseline="0" smtClean="0">
                          <a:ln>
                            <a:noFill/>
                          </a:ln>
                          <a:solidFill>
                            <a:srgbClr val="0000FF"/>
                          </a:solidFill>
                          <a:effectLst/>
                          <a:latin typeface="Tahoma" pitchFamily="34" charset="0"/>
                        </a:rPr>
                        <a:t>PP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7318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2000" b="1" i="0" u="none" strike="noStrike" cap="none" normalizeH="0" baseline="0" smtClean="0">
                          <a:ln>
                            <a:noFill/>
                          </a:ln>
                          <a:solidFill>
                            <a:schemeClr val="tx1"/>
                          </a:solidFill>
                          <a:effectLst/>
                          <a:latin typeface="Tahoma" pitchFamily="34" charset="0"/>
                        </a:rPr>
                        <a:t>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2000" b="1" i="0" u="none" strike="noStrike" cap="none" normalizeH="0" baseline="0" smtClean="0">
                          <a:ln>
                            <a:noFill/>
                          </a:ln>
                          <a:solidFill>
                            <a:srgbClr val="990033"/>
                          </a:solidFill>
                          <a:effectLst/>
                          <a:latin typeface="Tahoma" pitchFamily="34" charset="0"/>
                        </a:rPr>
                        <a:t>Rej Region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2000" b="1" i="0" u="none" strike="noStrike" cap="none" normalizeH="0" baseline="0" smtClean="0">
                          <a:ln>
                            <a:noFill/>
                          </a:ln>
                          <a:solidFill>
                            <a:srgbClr val="990033"/>
                          </a:solidFill>
                          <a:effectLst/>
                          <a:latin typeface="Tahoma" pitchFamily="34" charset="0"/>
                          <a:sym typeface="Symbol" pitchFamily="18" charset="2"/>
                        </a:rPr>
                        <a:t>PET(p</a:t>
                      </a:r>
                      <a:r>
                        <a:rPr kumimoji="0" lang="en-US" sz="2000" b="1" i="0" u="none" strike="noStrike" cap="none" normalizeH="0" baseline="-25000" smtClean="0">
                          <a:ln>
                            <a:noFill/>
                          </a:ln>
                          <a:solidFill>
                            <a:srgbClr val="990033"/>
                          </a:solidFill>
                          <a:effectLst/>
                          <a:latin typeface="Tahoma" pitchFamily="34" charset="0"/>
                          <a:sym typeface="Symbol" pitchFamily="18" charset="2"/>
                        </a:rPr>
                        <a:t>0</a:t>
                      </a:r>
                      <a:r>
                        <a:rPr kumimoji="0" lang="en-US" sz="2000" b="1" i="0" u="none" strike="noStrike" cap="none" normalizeH="0" baseline="0" smtClean="0">
                          <a:ln>
                            <a:noFill/>
                          </a:ln>
                          <a:solidFill>
                            <a:srgbClr val="990033"/>
                          </a:solidFill>
                          <a:effectLst/>
                          <a:latin typeface="Tahoma" pitchFamily="34" charset="0"/>
                          <a:sym typeface="Symbol" pitchFamily="18" charset="2"/>
                        </a:rPr>
                        <a:t>)</a:t>
                      </a:r>
                      <a:endParaRPr kumimoji="0" lang="en-US" sz="2000" b="1" i="0" u="none" strike="noStrike" cap="none" normalizeH="0" baseline="0" smtClean="0">
                        <a:ln>
                          <a:noFill/>
                        </a:ln>
                        <a:solidFill>
                          <a:srgbClr val="990033"/>
                        </a:solidFill>
                        <a:effectLst/>
                        <a:latin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2000" b="1" i="0" u="none" strike="noStrike" cap="none" normalizeH="0" baseline="0" smtClean="0">
                          <a:ln>
                            <a:noFill/>
                          </a:ln>
                          <a:solidFill>
                            <a:srgbClr val="0000FF"/>
                          </a:solidFill>
                          <a:effectLst/>
                          <a:latin typeface="Tahoma" pitchFamily="34" charset="0"/>
                        </a:rPr>
                        <a:t>Rej Region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2000" b="1" i="0" u="none" strike="noStrike" cap="none" normalizeH="0" baseline="0" smtClean="0">
                          <a:ln>
                            <a:noFill/>
                          </a:ln>
                          <a:solidFill>
                            <a:srgbClr val="0000FF"/>
                          </a:solidFill>
                          <a:effectLst/>
                          <a:latin typeface="Tahoma" pitchFamily="34" charset="0"/>
                          <a:sym typeface="Symbol" pitchFamily="18" charset="2"/>
                        </a:rPr>
                        <a:t>PET(p</a:t>
                      </a:r>
                      <a:r>
                        <a:rPr kumimoji="0" lang="en-US" sz="2000" b="1" i="0" u="none" strike="noStrike" cap="none" normalizeH="0" baseline="-25000" smtClean="0">
                          <a:ln>
                            <a:noFill/>
                          </a:ln>
                          <a:solidFill>
                            <a:srgbClr val="0000FF"/>
                          </a:solidFill>
                          <a:effectLst/>
                          <a:latin typeface="Tahoma" pitchFamily="34" charset="0"/>
                          <a:sym typeface="Symbol" pitchFamily="18" charset="2"/>
                        </a:rPr>
                        <a:t>0</a:t>
                      </a:r>
                      <a:r>
                        <a:rPr kumimoji="0" lang="en-US" sz="2000" b="1" i="0" u="none" strike="noStrike" cap="none" normalizeH="0" baseline="0" smtClean="0">
                          <a:ln>
                            <a:noFill/>
                          </a:ln>
                          <a:solidFill>
                            <a:srgbClr val="0000FF"/>
                          </a:solidFill>
                          <a:effectLst/>
                          <a:latin typeface="Tahoma" pitchFamily="34" charset="0"/>
                          <a:sym typeface="Symbol" pitchFamily="18"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78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endParaRPr kumimoji="0" lang="en-US" sz="20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endParaRPr kumimoji="0" lang="en-US" sz="20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2000" b="0" i="0" u="none" strike="noStrike" cap="none" normalizeH="0" baseline="0" smtClean="0">
                          <a:ln>
                            <a:noFill/>
                          </a:ln>
                          <a:solidFill>
                            <a:srgbClr val="0000FF"/>
                          </a:solidFill>
                          <a:effectLst/>
                          <a:latin typeface="Tahoma" pitchFamily="34" charset="0"/>
                        </a:rPr>
                        <a:t>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2000" b="0" i="0" u="none" strike="noStrike" cap="none" normalizeH="0" baseline="0" smtClean="0">
                          <a:ln>
                            <a:noFill/>
                          </a:ln>
                          <a:solidFill>
                            <a:srgbClr val="0000FF"/>
                          </a:solidFill>
                          <a:effectLst/>
                          <a:latin typeface="Tahoma" pitchFamily="34" charset="0"/>
                        </a:rPr>
                        <a:t>0.1074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78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2000" b="0" i="0" u="none" strike="noStrike" cap="none" normalizeH="0" baseline="0" smtClean="0">
                          <a:ln>
                            <a:noFill/>
                          </a:ln>
                          <a:solidFill>
                            <a:srgbClr val="990033"/>
                          </a:solidFill>
                          <a:effectLst/>
                          <a:latin typeface="Tahoma" pitchFamily="34"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2000" b="0" i="0" u="none" strike="noStrike" cap="none" normalizeH="0" baseline="0" smtClean="0">
                          <a:ln>
                            <a:noFill/>
                          </a:ln>
                          <a:solidFill>
                            <a:srgbClr val="990033"/>
                          </a:solidFill>
                          <a:effectLst/>
                          <a:latin typeface="Tahoma" pitchFamily="34" charset="0"/>
                        </a:rPr>
                        <a:t>0.55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2000" b="0" i="0" u="none" strike="noStrike" cap="none" normalizeH="0" baseline="0" smtClean="0">
                          <a:ln>
                            <a:noFill/>
                          </a:ln>
                          <a:solidFill>
                            <a:srgbClr val="0000FF"/>
                          </a:solidFill>
                          <a:effectLst/>
                          <a:latin typeface="Tahoma" pitchFamily="34"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2000" b="0" i="0" u="none" strike="noStrike" cap="none" normalizeH="0" baseline="0" smtClean="0">
                          <a:ln>
                            <a:noFill/>
                          </a:ln>
                          <a:solidFill>
                            <a:srgbClr val="0000FF"/>
                          </a:solidFill>
                          <a:effectLst/>
                          <a:latin typeface="Tahoma" pitchFamily="34" charset="0"/>
                        </a:rPr>
                        <a:t>0.0563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78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endParaRPr kumimoji="0" lang="en-US" sz="20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endParaRPr kumimoji="0" lang="en-US" sz="20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2000" b="0" i="0" u="none" strike="noStrike" cap="none" normalizeH="0" baseline="0" smtClean="0">
                          <a:ln>
                            <a:noFill/>
                          </a:ln>
                          <a:solidFill>
                            <a:srgbClr val="0000FF"/>
                          </a:solidFill>
                          <a:effectLst/>
                          <a:latin typeface="Tahoma" pitchFamily="34"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2000" b="0" i="0" u="none" strike="noStrike" cap="none" normalizeH="0" baseline="0" smtClean="0">
                          <a:ln>
                            <a:noFill/>
                          </a:ln>
                          <a:solidFill>
                            <a:srgbClr val="0000FF"/>
                          </a:solidFill>
                          <a:effectLst/>
                          <a:latin typeface="Tahoma" pitchFamily="34" charset="0"/>
                        </a:rPr>
                        <a:t>0.0663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78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24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endParaRPr kumimoji="0" lang="en-US" sz="20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endParaRPr kumimoji="0" lang="en-US" sz="20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2000" b="0" i="0" u="none" strike="noStrike" cap="none" normalizeH="0" baseline="0" smtClean="0">
                          <a:ln>
                            <a:noFill/>
                          </a:ln>
                          <a:solidFill>
                            <a:srgbClr val="0000FF"/>
                          </a:solidFill>
                          <a:effectLst/>
                          <a:latin typeface="Tahoma" pitchFamily="34"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2000" b="0" i="0" u="none" strike="noStrike" cap="none" normalizeH="0" baseline="0" smtClean="0">
                          <a:ln>
                            <a:noFill/>
                          </a:ln>
                          <a:solidFill>
                            <a:srgbClr val="0000FF"/>
                          </a:solidFill>
                          <a:effectLst/>
                          <a:latin typeface="Tahoma" pitchFamily="34" charset="0"/>
                        </a:rPr>
                        <a:t>0.0815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78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27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endParaRPr kumimoji="0" lang="en-US" sz="20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endParaRPr kumimoji="0" lang="en-US" sz="20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2000" b="0" i="0" u="none" strike="noStrike" cap="none" normalizeH="0" baseline="0" smtClean="0">
                          <a:ln>
                            <a:noFill/>
                          </a:ln>
                          <a:solidFill>
                            <a:srgbClr val="0000FF"/>
                          </a:solidFill>
                          <a:effectLst/>
                          <a:latin typeface="Tahoma" pitchFamily="34"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2000" b="0" i="0" u="none" strike="noStrike" cap="none" normalizeH="0" baseline="0" smtClean="0">
                          <a:ln>
                            <a:noFill/>
                          </a:ln>
                          <a:solidFill>
                            <a:srgbClr val="0000FF"/>
                          </a:solidFill>
                          <a:effectLst/>
                          <a:latin typeface="Tahoma" pitchFamily="34" charset="0"/>
                        </a:rPr>
                        <a:t>0.0843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78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29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endParaRPr kumimoji="0" lang="en-US" sz="20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endParaRPr kumimoji="0" lang="en-US" sz="20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2000" b="0" i="0" u="none" strike="noStrike" cap="none" normalizeH="0" baseline="0" smtClean="0">
                          <a:ln>
                            <a:noFill/>
                          </a:ln>
                          <a:solidFill>
                            <a:srgbClr val="0000FF"/>
                          </a:solidFill>
                          <a:effectLst/>
                          <a:latin typeface="Tahoma" pitchFamily="34"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2000" b="0" i="0" u="none" strike="noStrike" cap="none" normalizeH="0" baseline="0" smtClean="0">
                          <a:ln>
                            <a:noFill/>
                          </a:ln>
                          <a:solidFill>
                            <a:srgbClr val="0000FF"/>
                          </a:solidFill>
                          <a:effectLst/>
                          <a:latin typeface="Tahoma" pitchFamily="34" charset="0"/>
                        </a:rPr>
                        <a:t>0.1010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31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endParaRPr kumimoji="0" lang="en-US" sz="20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endParaRPr kumimoji="0" lang="en-US" sz="20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2000" b="0" i="0" u="none" strike="noStrike" cap="none" normalizeH="0" baseline="0" smtClean="0">
                          <a:ln>
                            <a:noFill/>
                          </a:ln>
                          <a:solidFill>
                            <a:srgbClr val="0000FF"/>
                          </a:solidFill>
                          <a:effectLst/>
                          <a:latin typeface="Tahoma" pitchFamily="34"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2000" b="0" i="0" u="none" strike="noStrike" cap="none" normalizeH="0" baseline="0" smtClean="0">
                          <a:ln>
                            <a:noFill/>
                          </a:ln>
                          <a:solidFill>
                            <a:srgbClr val="0000FF"/>
                          </a:solidFill>
                          <a:effectLst/>
                          <a:latin typeface="Tahoma" pitchFamily="34" charset="0"/>
                        </a:rPr>
                        <a:t>0.0996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33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endParaRPr kumimoji="0" lang="en-US" sz="20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endParaRPr kumimoji="0" lang="en-US" sz="20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2000" b="0" i="0" u="none" strike="noStrike" cap="none" normalizeH="0" baseline="0" smtClean="0">
                          <a:ln>
                            <a:noFill/>
                          </a:ln>
                          <a:solidFill>
                            <a:srgbClr val="0000FF"/>
                          </a:solidFill>
                          <a:effectLst/>
                          <a:latin typeface="Tahoma" pitchFamily="34" charset="0"/>
                        </a:rPr>
                        <a:t>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2000" b="0" i="0" u="none" strike="noStrike" cap="none" normalizeH="0" baseline="0" smtClean="0">
                          <a:ln>
                            <a:noFill/>
                          </a:ln>
                          <a:solidFill>
                            <a:srgbClr val="0000FF"/>
                          </a:solidFill>
                          <a:effectLst/>
                          <a:latin typeface="Tahoma" pitchFamily="34" charset="0"/>
                        </a:rPr>
                        <a:t>0.0895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34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endParaRPr kumimoji="0" lang="en-US" sz="20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endParaRPr kumimoji="0" lang="en-US" sz="20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2000" b="0" i="0" u="none" strike="noStrike" cap="none" normalizeH="0" baseline="0" smtClean="0">
                          <a:ln>
                            <a:noFill/>
                          </a:ln>
                          <a:solidFill>
                            <a:srgbClr val="0000FF"/>
                          </a:solidFill>
                          <a:effectLst/>
                          <a:latin typeface="Tahoma" pitchFamily="34" charset="0"/>
                        </a:rPr>
                        <a:t>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2000" b="0" i="0" u="none" strike="noStrike" cap="none" normalizeH="0" baseline="0" smtClean="0">
                          <a:ln>
                            <a:noFill/>
                          </a:ln>
                          <a:solidFill>
                            <a:srgbClr val="0000FF"/>
                          </a:solidFill>
                          <a:effectLst/>
                          <a:latin typeface="Tahoma" pitchFamily="34" charset="0"/>
                        </a:rPr>
                        <a:t>0.0946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35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endParaRPr kumimoji="0" lang="en-US" sz="20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endParaRPr kumimoji="0" lang="en-US" sz="20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2000" b="0" i="0" u="none" strike="noStrike" cap="none" normalizeH="0" baseline="0" smtClean="0">
                          <a:ln>
                            <a:noFill/>
                          </a:ln>
                          <a:solidFill>
                            <a:srgbClr val="0000FF"/>
                          </a:solidFill>
                          <a:effectLst/>
                          <a:latin typeface="Tahoma" pitchFamily="34" charset="0"/>
                        </a:rPr>
                        <a:t>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2000" b="0" i="0" u="none" strike="noStrike" cap="none" normalizeH="0" baseline="0" smtClean="0">
                          <a:ln>
                            <a:noFill/>
                          </a:ln>
                          <a:solidFill>
                            <a:srgbClr val="0000FF"/>
                          </a:solidFill>
                          <a:effectLst/>
                          <a:latin typeface="Tahoma" pitchFamily="34" charset="0"/>
                        </a:rPr>
                        <a:t>0.0767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36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2000" b="0" i="0" u="none" strike="noStrike" cap="none" normalizeH="0" baseline="0" smtClean="0">
                          <a:ln>
                            <a:noFill/>
                          </a:ln>
                          <a:solidFill>
                            <a:srgbClr val="990033"/>
                          </a:solidFill>
                          <a:effectLst/>
                          <a:latin typeface="Tahoma" pitchFamily="34"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2000" b="0" i="0" u="none" strike="noStrike" cap="none" normalizeH="0" baseline="0" smtClean="0">
                          <a:ln>
                            <a:noFill/>
                          </a:ln>
                          <a:solidFill>
                            <a:srgbClr val="990033"/>
                          </a:solidFill>
                          <a:effectLst/>
                          <a:latin typeface="Tahoma" pitchFamily="34" charset="0"/>
                        </a:rPr>
                        <a:t>0.55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2000" b="0" i="0" u="none" strike="noStrike" cap="none" normalizeH="0" baseline="0" smtClean="0">
                          <a:ln>
                            <a:noFill/>
                          </a:ln>
                          <a:solidFill>
                            <a:srgbClr val="0000FF"/>
                          </a:solidFill>
                          <a:effectLst/>
                          <a:latin typeface="Tahoma" pitchFamily="34"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2000" b="0" i="0" u="none" strike="noStrike" cap="none" normalizeH="0" baseline="0" smtClean="0">
                          <a:ln>
                            <a:noFill/>
                          </a:ln>
                          <a:solidFill>
                            <a:srgbClr val="0000FF"/>
                          </a:solidFill>
                          <a:effectLst/>
                          <a:latin typeface="Tahoma" pitchFamily="34" charset="0"/>
                        </a:rPr>
                        <a:t>0.86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4279" name="Rectangle 129"/>
          <p:cNvSpPr>
            <a:spLocks noChangeArrowheads="1"/>
          </p:cNvSpPr>
          <p:nvPr/>
        </p:nvSpPr>
        <p:spPr bwMode="auto">
          <a:xfrm>
            <a:off x="6548438" y="1470025"/>
            <a:ext cx="2667000" cy="1552575"/>
          </a:xfrm>
          <a:prstGeom prst="rect">
            <a:avLst/>
          </a:prstGeom>
          <a:noFill/>
          <a:ln w="9525">
            <a:noFill/>
            <a:miter lim="800000"/>
            <a:headEnd/>
            <a:tailEnd/>
          </a:ln>
        </p:spPr>
        <p:txBody>
          <a:bodyPr>
            <a:spAutoFit/>
          </a:bodyPr>
          <a:lstStyle/>
          <a:p>
            <a:pPr eaLnBrk="0" hangingPunct="0"/>
            <a:r>
              <a:rPr lang="en-US" b="1">
                <a:solidFill>
                  <a:srgbClr val="0000FF"/>
                </a:solidFill>
                <a:latin typeface="Times New Roman" pitchFamily="18" charset="0"/>
                <a:sym typeface="Symbol" pitchFamily="18" charset="2"/>
              </a:rPr>
              <a:t> = 0.088 </a:t>
            </a:r>
          </a:p>
          <a:p>
            <a:pPr eaLnBrk="0" hangingPunct="0">
              <a:buFont typeface="Symbol" pitchFamily="18" charset="2"/>
              <a:buChar char="b"/>
            </a:pPr>
            <a:r>
              <a:rPr lang="en-US" b="1">
                <a:solidFill>
                  <a:srgbClr val="0000FF"/>
                </a:solidFill>
                <a:latin typeface="Times New Roman" pitchFamily="18" charset="0"/>
                <a:sym typeface="Symbol" pitchFamily="18" charset="2"/>
              </a:rPr>
              <a:t> = 0.094</a:t>
            </a:r>
          </a:p>
          <a:p>
            <a:pPr eaLnBrk="0" hangingPunct="0">
              <a:buFont typeface="Symbol" pitchFamily="18" charset="2"/>
              <a:buNone/>
            </a:pPr>
            <a:r>
              <a:rPr lang="en-US" b="1">
                <a:solidFill>
                  <a:srgbClr val="0000FF"/>
                </a:solidFill>
                <a:latin typeface="Times New Roman" pitchFamily="18" charset="0"/>
                <a:sym typeface="Symbol" pitchFamily="18" charset="2"/>
              </a:rPr>
              <a:t>E(N | p</a:t>
            </a:r>
            <a:r>
              <a:rPr lang="en-US" b="1" baseline="-25000">
                <a:solidFill>
                  <a:srgbClr val="0000FF"/>
                </a:solidFill>
                <a:latin typeface="Times New Roman" pitchFamily="18" charset="0"/>
                <a:sym typeface="Symbol" pitchFamily="18" charset="2"/>
              </a:rPr>
              <a:t>0</a:t>
            </a:r>
            <a:r>
              <a:rPr lang="en-US" b="1">
                <a:solidFill>
                  <a:srgbClr val="0000FF"/>
                </a:solidFill>
                <a:latin typeface="Times New Roman" pitchFamily="18" charset="0"/>
                <a:sym typeface="Symbol" pitchFamily="18" charset="2"/>
              </a:rPr>
              <a:t>) = 27.67</a:t>
            </a:r>
          </a:p>
          <a:p>
            <a:pPr eaLnBrk="0" hangingPunct="0">
              <a:buFont typeface="Symbol" pitchFamily="18" charset="2"/>
              <a:buNone/>
            </a:pPr>
            <a:r>
              <a:rPr lang="en-US" b="1">
                <a:solidFill>
                  <a:srgbClr val="0000FF"/>
                </a:solidFill>
                <a:latin typeface="Times New Roman" pitchFamily="18" charset="0"/>
                <a:sym typeface="Symbol" pitchFamily="18" charset="2"/>
              </a:rPr>
              <a:t>PET(p</a:t>
            </a:r>
            <a:r>
              <a:rPr lang="en-US" b="1" baseline="-25000">
                <a:solidFill>
                  <a:srgbClr val="0000FF"/>
                </a:solidFill>
                <a:latin typeface="Times New Roman" pitchFamily="18" charset="0"/>
                <a:sym typeface="Symbol" pitchFamily="18" charset="2"/>
              </a:rPr>
              <a:t>0</a:t>
            </a:r>
            <a:r>
              <a:rPr lang="en-US" b="1">
                <a:solidFill>
                  <a:srgbClr val="0000FF"/>
                </a:solidFill>
                <a:latin typeface="Times New Roman" pitchFamily="18" charset="0"/>
                <a:sym typeface="Symbol" pitchFamily="18" charset="2"/>
              </a:rPr>
              <a:t>) = 0.86</a:t>
            </a:r>
          </a:p>
        </p:txBody>
      </p:sp>
      <p:sp>
        <p:nvSpPr>
          <p:cNvPr id="38030" name="Rectangle 142"/>
          <p:cNvSpPr>
            <a:spLocks noChangeArrowheads="1"/>
          </p:cNvSpPr>
          <p:nvPr/>
        </p:nvSpPr>
        <p:spPr bwMode="auto">
          <a:xfrm>
            <a:off x="6810375" y="5121275"/>
            <a:ext cx="2362200" cy="1616075"/>
          </a:xfrm>
          <a:prstGeom prst="rect">
            <a:avLst/>
          </a:prstGeom>
          <a:noFill/>
          <a:ln w="9525">
            <a:noFill/>
            <a:miter lim="800000"/>
            <a:headEnd/>
            <a:tailEnd/>
          </a:ln>
        </p:spPr>
        <p:txBody>
          <a:bodyPr>
            <a:spAutoFit/>
          </a:bodyPr>
          <a:lstStyle/>
          <a:p>
            <a:pPr eaLnBrk="0" hangingPunct="0"/>
            <a:r>
              <a:rPr lang="en-US" sz="2000" b="1">
                <a:solidFill>
                  <a:srgbClr val="990033"/>
                </a:solidFill>
                <a:latin typeface="Times New Roman" pitchFamily="18" charset="0"/>
                <a:sym typeface="Symbol" pitchFamily="18" charset="2"/>
              </a:rPr>
              <a:t>Simon’s Optimal: </a:t>
            </a:r>
          </a:p>
          <a:p>
            <a:pPr eaLnBrk="0" hangingPunct="0"/>
            <a:r>
              <a:rPr lang="en-US" sz="2000" b="1">
                <a:solidFill>
                  <a:srgbClr val="990033"/>
                </a:solidFill>
                <a:latin typeface="Times New Roman" pitchFamily="18" charset="0"/>
                <a:sym typeface="Symbol" pitchFamily="18" charset="2"/>
              </a:rPr>
              <a:t>      = 0.095 </a:t>
            </a:r>
          </a:p>
          <a:p>
            <a:pPr eaLnBrk="0" hangingPunct="0">
              <a:buFont typeface="Symbol" pitchFamily="18" charset="2"/>
              <a:buNone/>
            </a:pPr>
            <a:r>
              <a:rPr lang="en-US" sz="2000" b="1">
                <a:solidFill>
                  <a:srgbClr val="990033"/>
                </a:solidFill>
                <a:latin typeface="Times New Roman" pitchFamily="18" charset="0"/>
                <a:sym typeface="Symbol" pitchFamily="18" charset="2"/>
              </a:rPr>
              <a:t>      = 0.097</a:t>
            </a:r>
          </a:p>
          <a:p>
            <a:pPr eaLnBrk="0" hangingPunct="0"/>
            <a:r>
              <a:rPr lang="en-US" sz="2000" b="1">
                <a:solidFill>
                  <a:srgbClr val="990033"/>
                </a:solidFill>
                <a:latin typeface="Times New Roman" pitchFamily="18" charset="0"/>
                <a:sym typeface="Symbol" pitchFamily="18" charset="2"/>
              </a:rPr>
              <a:t>     E(N | p</a:t>
            </a:r>
            <a:r>
              <a:rPr lang="en-US" sz="2000" b="1" baseline="-25000">
                <a:solidFill>
                  <a:srgbClr val="990033"/>
                </a:solidFill>
                <a:latin typeface="Times New Roman" pitchFamily="18" charset="0"/>
                <a:sym typeface="Symbol" pitchFamily="18" charset="2"/>
              </a:rPr>
              <a:t>0</a:t>
            </a:r>
            <a:r>
              <a:rPr lang="en-US" sz="2000" b="1">
                <a:solidFill>
                  <a:srgbClr val="990033"/>
                </a:solidFill>
                <a:latin typeface="Times New Roman" pitchFamily="18" charset="0"/>
                <a:sym typeface="Symbol" pitchFamily="18" charset="2"/>
              </a:rPr>
              <a:t>) = 26.02</a:t>
            </a:r>
          </a:p>
          <a:p>
            <a:pPr eaLnBrk="0" hangingPunct="0"/>
            <a:r>
              <a:rPr lang="en-US" sz="2000" b="1">
                <a:solidFill>
                  <a:srgbClr val="990033"/>
                </a:solidFill>
                <a:latin typeface="Times New Roman" pitchFamily="18" charset="0"/>
                <a:sym typeface="Symbol" pitchFamily="18" charset="2"/>
              </a:rPr>
              <a:t>     PET(p</a:t>
            </a:r>
            <a:r>
              <a:rPr lang="en-US" sz="2000" b="1" baseline="-25000">
                <a:solidFill>
                  <a:srgbClr val="990033"/>
                </a:solidFill>
                <a:latin typeface="Times New Roman" pitchFamily="18" charset="0"/>
                <a:sym typeface="Symbol" pitchFamily="18" charset="2"/>
              </a:rPr>
              <a:t>0</a:t>
            </a:r>
            <a:r>
              <a:rPr lang="en-US" sz="2000" b="1">
                <a:solidFill>
                  <a:srgbClr val="990033"/>
                </a:solidFill>
                <a:latin typeface="Times New Roman" pitchFamily="18" charset="0"/>
                <a:sym typeface="Symbol" pitchFamily="18" charset="2"/>
              </a:rPr>
              <a:t>) = 0.55</a:t>
            </a:r>
          </a:p>
        </p:txBody>
      </p:sp>
      <p:sp>
        <p:nvSpPr>
          <p:cNvPr id="264281" name="Rectangle 18"/>
          <p:cNvSpPr>
            <a:spLocks noChangeArrowheads="1"/>
          </p:cNvSpPr>
          <p:nvPr/>
        </p:nvSpPr>
        <p:spPr bwMode="auto">
          <a:xfrm>
            <a:off x="6548438" y="3235325"/>
            <a:ext cx="2782887" cy="1616075"/>
          </a:xfrm>
          <a:prstGeom prst="rect">
            <a:avLst/>
          </a:prstGeom>
          <a:noFill/>
          <a:ln w="9525">
            <a:noFill/>
            <a:miter lim="800000"/>
            <a:headEnd/>
            <a:tailEnd/>
          </a:ln>
        </p:spPr>
        <p:txBody>
          <a:bodyPr>
            <a:spAutoFit/>
          </a:bodyPr>
          <a:lstStyle/>
          <a:p>
            <a:pPr eaLnBrk="0" hangingPunct="0"/>
            <a:r>
              <a:rPr lang="en-US" sz="2000" b="1">
                <a:solidFill>
                  <a:srgbClr val="00CC00"/>
                </a:solidFill>
                <a:latin typeface="Times New Roman" pitchFamily="18" charset="0"/>
                <a:sym typeface="Symbol" pitchFamily="18" charset="2"/>
              </a:rPr>
              <a:t>Simon’s MiniMax:</a:t>
            </a:r>
          </a:p>
          <a:p>
            <a:pPr eaLnBrk="0" hangingPunct="0"/>
            <a:r>
              <a:rPr lang="en-US" sz="2000" b="1">
                <a:solidFill>
                  <a:srgbClr val="00CC00"/>
                </a:solidFill>
                <a:latin typeface="Times New Roman" pitchFamily="18" charset="0"/>
                <a:sym typeface="Symbol" pitchFamily="18" charset="2"/>
              </a:rPr>
              <a:t> = 0.086</a:t>
            </a:r>
          </a:p>
          <a:p>
            <a:pPr eaLnBrk="0" hangingPunct="0"/>
            <a:r>
              <a:rPr lang="en-US" sz="2000" b="1">
                <a:solidFill>
                  <a:srgbClr val="00CC00"/>
                </a:solidFill>
                <a:latin typeface="Times New Roman" pitchFamily="18" charset="0"/>
                <a:sym typeface="Symbol" pitchFamily="18" charset="2"/>
              </a:rPr>
              <a:t> = 0.098</a:t>
            </a:r>
          </a:p>
          <a:p>
            <a:pPr eaLnBrk="0" hangingPunct="0"/>
            <a:r>
              <a:rPr lang="en-US" sz="2000" b="1">
                <a:solidFill>
                  <a:srgbClr val="00CC00"/>
                </a:solidFill>
                <a:latin typeface="Times New Roman" pitchFamily="18" charset="0"/>
                <a:sym typeface="Symbol" pitchFamily="18" charset="2"/>
              </a:rPr>
              <a:t>E(N | p</a:t>
            </a:r>
            <a:r>
              <a:rPr lang="en-US" sz="2000" b="1" baseline="-25000">
                <a:solidFill>
                  <a:srgbClr val="00CC00"/>
                </a:solidFill>
                <a:latin typeface="Times New Roman" pitchFamily="18" charset="0"/>
                <a:sym typeface="Symbol" pitchFamily="18" charset="2"/>
              </a:rPr>
              <a:t>0</a:t>
            </a:r>
            <a:r>
              <a:rPr lang="en-US" sz="2000" b="1">
                <a:solidFill>
                  <a:srgbClr val="00CC00"/>
                </a:solidFill>
                <a:latin typeface="Times New Roman" pitchFamily="18" charset="0"/>
                <a:sym typeface="Symbol" pitchFamily="18" charset="2"/>
              </a:rPr>
              <a:t>) = 28.26</a:t>
            </a:r>
          </a:p>
          <a:p>
            <a:pPr eaLnBrk="0" hangingPunct="0"/>
            <a:r>
              <a:rPr lang="en-US" sz="2000" b="1">
                <a:solidFill>
                  <a:srgbClr val="00CC00"/>
                </a:solidFill>
                <a:latin typeface="Times New Roman" pitchFamily="18" charset="0"/>
                <a:sym typeface="Symbol" pitchFamily="18" charset="2"/>
              </a:rPr>
              <a:t>PET(p</a:t>
            </a:r>
            <a:r>
              <a:rPr lang="en-US" sz="2000" b="1" baseline="-25000">
                <a:solidFill>
                  <a:srgbClr val="00CC00"/>
                </a:solidFill>
                <a:latin typeface="Times New Roman" pitchFamily="18" charset="0"/>
                <a:sym typeface="Symbol" pitchFamily="18" charset="2"/>
              </a:rPr>
              <a:t>0</a:t>
            </a:r>
            <a:r>
              <a:rPr lang="en-US" sz="2000" b="1">
                <a:solidFill>
                  <a:srgbClr val="00CC00"/>
                </a:solidFill>
                <a:latin typeface="Times New Roman" pitchFamily="18" charset="0"/>
                <a:sym typeface="Symbol" pitchFamily="18" charset="2"/>
              </a:rPr>
              <a:t>) = 0.46</a:t>
            </a:r>
          </a:p>
        </p:txBody>
      </p:sp>
      <p:sp>
        <p:nvSpPr>
          <p:cNvPr id="264282" name="Rectangle 90"/>
          <p:cNvSpPr>
            <a:spLocks noChangeArrowheads="1"/>
          </p:cNvSpPr>
          <p:nvPr/>
        </p:nvSpPr>
        <p:spPr bwMode="auto">
          <a:xfrm>
            <a:off x="123825" y="0"/>
            <a:ext cx="8991600" cy="519113"/>
          </a:xfrm>
          <a:prstGeom prst="rect">
            <a:avLst/>
          </a:prstGeom>
          <a:noFill/>
          <a:ln w="9525">
            <a:noFill/>
            <a:miter lim="800000"/>
            <a:headEnd/>
            <a:tailEnd/>
          </a:ln>
          <a:effectLst/>
        </p:spPr>
        <p:txBody>
          <a:bodyPr>
            <a:spAutoFit/>
          </a:bodyPr>
          <a:lstStyle/>
          <a:p>
            <a:pPr eaLnBrk="0" hangingPunct="0"/>
            <a:r>
              <a:rPr lang="en-US" sz="2800">
                <a:solidFill>
                  <a:srgbClr val="FB0528"/>
                </a:solidFill>
              </a:rPr>
              <a:t>Stopping Boundaries for p</a:t>
            </a:r>
            <a:r>
              <a:rPr lang="en-US" sz="2800" baseline="-25000">
                <a:solidFill>
                  <a:srgbClr val="FB0528"/>
                </a:solidFill>
              </a:rPr>
              <a:t>0</a:t>
            </a:r>
            <a:r>
              <a:rPr lang="en-US" sz="2800">
                <a:solidFill>
                  <a:srgbClr val="FB0528"/>
                </a:solidFill>
              </a:rPr>
              <a:t>=0.20, p</a:t>
            </a:r>
            <a:r>
              <a:rPr lang="en-US" sz="2800" baseline="-25000">
                <a:solidFill>
                  <a:srgbClr val="FB0528"/>
                </a:solidFill>
              </a:rPr>
              <a:t>1</a:t>
            </a:r>
            <a:r>
              <a:rPr lang="en-US" sz="2800">
                <a:solidFill>
                  <a:srgbClr val="FB0528"/>
                </a:solidFill>
              </a:rPr>
              <a:t>=0.40, </a:t>
            </a:r>
            <a:r>
              <a:rPr lang="en-US" sz="2800">
                <a:solidFill>
                  <a:srgbClr val="FB0528"/>
                </a:solidFill>
                <a:sym typeface="Symbol" pitchFamily="18" charset="2"/>
              </a:rPr>
              <a:t></a:t>
            </a:r>
            <a:r>
              <a:rPr lang="en-US" sz="2800">
                <a:solidFill>
                  <a:srgbClr val="FB0528"/>
                </a:solidFill>
              </a:rPr>
              <a:t>= </a:t>
            </a:r>
            <a:r>
              <a:rPr lang="en-US" sz="2800">
                <a:solidFill>
                  <a:srgbClr val="FB0528"/>
                </a:solidFill>
                <a:latin typeface="Symbol" pitchFamily="18" charset="2"/>
              </a:rPr>
              <a:t>b</a:t>
            </a:r>
            <a:r>
              <a:rPr lang="en-US" sz="2800">
                <a:solidFill>
                  <a:srgbClr val="FB0528"/>
                </a:solidFill>
              </a:rPr>
              <a:t>= 0.10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42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30" grpId="0" autoUpdateAnimBg="0"/>
      <p:bldP spid="26428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3"/>
          <p:cNvSpPr>
            <a:spLocks noChangeArrowheads="1"/>
          </p:cNvSpPr>
          <p:nvPr/>
        </p:nvSpPr>
        <p:spPr bwMode="auto">
          <a:xfrm>
            <a:off x="387350" y="0"/>
            <a:ext cx="7353300" cy="579438"/>
          </a:xfrm>
          <a:prstGeom prst="rect">
            <a:avLst/>
          </a:prstGeom>
          <a:noFill/>
          <a:ln w="9525">
            <a:noFill/>
            <a:miter lim="800000"/>
            <a:headEnd/>
            <a:tailEnd/>
          </a:ln>
        </p:spPr>
        <p:txBody>
          <a:bodyPr>
            <a:spAutoFit/>
          </a:bodyPr>
          <a:lstStyle/>
          <a:p>
            <a:pPr eaLnBrk="0" hangingPunct="0"/>
            <a:r>
              <a:rPr lang="en-US" sz="3200">
                <a:solidFill>
                  <a:srgbClr val="FB0528"/>
                </a:solidFill>
                <a:latin typeface="Times New Roman" pitchFamily="18" charset="0"/>
              </a:rPr>
              <a:t>PP Boundaries by varying the prior for </a:t>
            </a:r>
            <a:r>
              <a:rPr lang="en-US" sz="3200" i="1">
                <a:solidFill>
                  <a:srgbClr val="FB0528"/>
                </a:solidFill>
                <a:latin typeface="Times New Roman" pitchFamily="18" charset="0"/>
              </a:rPr>
              <a:t>p</a:t>
            </a:r>
            <a:endParaRPr lang="en-US" sz="2800" b="1" i="1">
              <a:solidFill>
                <a:srgbClr val="FB0528"/>
              </a:solidFill>
              <a:latin typeface="Times New Roman" pitchFamily="18" charset="0"/>
            </a:endParaRPr>
          </a:p>
        </p:txBody>
      </p:sp>
      <p:sp>
        <p:nvSpPr>
          <p:cNvPr id="266243" name="Rectangle 129"/>
          <p:cNvSpPr>
            <a:spLocks noChangeArrowheads="1"/>
          </p:cNvSpPr>
          <p:nvPr/>
        </p:nvSpPr>
        <p:spPr bwMode="auto">
          <a:xfrm>
            <a:off x="63500" y="6126163"/>
            <a:ext cx="3187700" cy="731837"/>
          </a:xfrm>
          <a:prstGeom prst="rect">
            <a:avLst/>
          </a:prstGeom>
          <a:noFill/>
          <a:ln w="9525">
            <a:noFill/>
            <a:miter lim="800000"/>
            <a:headEnd/>
            <a:tailEnd/>
          </a:ln>
        </p:spPr>
        <p:txBody>
          <a:bodyPr>
            <a:spAutoFit/>
          </a:bodyPr>
          <a:lstStyle/>
          <a:p>
            <a:pPr eaLnBrk="0" hangingPunct="0"/>
            <a:r>
              <a:rPr lang="en-US" sz="1800" b="1">
                <a:latin typeface="Times New Roman" pitchFamily="18" charset="0"/>
                <a:sym typeface="Symbol" pitchFamily="18" charset="2"/>
              </a:rPr>
              <a:t> = 0.088, </a:t>
            </a:r>
            <a:r>
              <a:rPr lang="en-US" b="1">
                <a:latin typeface="Times New Roman" pitchFamily="18" charset="0"/>
                <a:sym typeface="Symbol" pitchFamily="18" charset="2"/>
              </a:rPr>
              <a:t> </a:t>
            </a:r>
            <a:r>
              <a:rPr lang="en-US" sz="1800" b="1">
                <a:latin typeface="Times New Roman" pitchFamily="18" charset="0"/>
                <a:sym typeface="Symbol" pitchFamily="18" charset="2"/>
              </a:rPr>
              <a:t> = 0.094</a:t>
            </a:r>
          </a:p>
          <a:p>
            <a:pPr eaLnBrk="0" hangingPunct="0">
              <a:buFont typeface="Symbol" pitchFamily="18" charset="2"/>
              <a:buNone/>
            </a:pPr>
            <a:r>
              <a:rPr lang="en-US" sz="1800" b="1">
                <a:latin typeface="Times New Roman" pitchFamily="18" charset="0"/>
                <a:sym typeface="Symbol" pitchFamily="18" charset="2"/>
              </a:rPr>
              <a:t>E(N|p</a:t>
            </a:r>
            <a:r>
              <a:rPr lang="en-US" sz="1800" b="1" baseline="-25000">
                <a:latin typeface="Times New Roman" pitchFamily="18" charset="0"/>
                <a:sym typeface="Symbol" pitchFamily="18" charset="2"/>
              </a:rPr>
              <a:t>0</a:t>
            </a:r>
            <a:r>
              <a:rPr lang="en-US" sz="1800" b="1">
                <a:latin typeface="Times New Roman" pitchFamily="18" charset="0"/>
                <a:sym typeface="Symbol" pitchFamily="18" charset="2"/>
              </a:rPr>
              <a:t>)=27.7, PET(p</a:t>
            </a:r>
            <a:r>
              <a:rPr lang="en-US" sz="1800" b="1" baseline="-25000">
                <a:latin typeface="Times New Roman" pitchFamily="18" charset="0"/>
                <a:sym typeface="Symbol" pitchFamily="18" charset="2"/>
              </a:rPr>
              <a:t>0</a:t>
            </a:r>
            <a:r>
              <a:rPr lang="en-US" sz="1800" b="1">
                <a:latin typeface="Times New Roman" pitchFamily="18" charset="0"/>
                <a:sym typeface="Symbol" pitchFamily="18" charset="2"/>
              </a:rPr>
              <a:t>) = 0.86</a:t>
            </a:r>
          </a:p>
        </p:txBody>
      </p:sp>
      <p:sp>
        <p:nvSpPr>
          <p:cNvPr id="266244" name="Text Box 4"/>
          <p:cNvSpPr txBox="1">
            <a:spLocks noChangeArrowheads="1"/>
          </p:cNvSpPr>
          <p:nvPr/>
        </p:nvSpPr>
        <p:spPr bwMode="auto">
          <a:xfrm>
            <a:off x="330200" y="508000"/>
            <a:ext cx="2806700" cy="366713"/>
          </a:xfrm>
          <a:prstGeom prst="rect">
            <a:avLst/>
          </a:prstGeom>
          <a:noFill/>
          <a:ln w="9525">
            <a:noFill/>
            <a:miter lim="800000"/>
            <a:headEnd/>
            <a:tailEnd/>
          </a:ln>
          <a:effectLst/>
        </p:spPr>
        <p:txBody>
          <a:bodyPr>
            <a:spAutoFit/>
          </a:bodyPr>
          <a:lstStyle/>
          <a:p>
            <a:pPr eaLnBrk="0" hangingPunct="0"/>
            <a:endParaRPr lang="en-US" sz="1800" b="1">
              <a:latin typeface="Times New Roman" pitchFamily="18" charset="0"/>
            </a:endParaRPr>
          </a:p>
        </p:txBody>
      </p:sp>
      <p:graphicFrame>
        <p:nvGraphicFramePr>
          <p:cNvPr id="266245" name="Group 5"/>
          <p:cNvGraphicFramePr>
            <a:graphicFrameLocks noGrp="1"/>
          </p:cNvGraphicFramePr>
          <p:nvPr/>
        </p:nvGraphicFramePr>
        <p:xfrm>
          <a:off x="498475" y="590550"/>
          <a:ext cx="7181850" cy="5598161"/>
        </p:xfrm>
        <a:graphic>
          <a:graphicData uri="http://schemas.openxmlformats.org/drawingml/2006/table">
            <a:tbl>
              <a:tblPr/>
              <a:tblGrid>
                <a:gridCol w="1200150"/>
                <a:gridCol w="889000"/>
                <a:gridCol w="1193800"/>
                <a:gridCol w="901700"/>
                <a:gridCol w="1100138"/>
                <a:gridCol w="841375"/>
                <a:gridCol w="1055687"/>
              </a:tblGrid>
              <a:tr h="4079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endParaRPr kumimoji="0" lang="en-US" sz="18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6">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1" i="0" u="none" strike="noStrike" cap="none" normalizeH="0" baseline="0" smtClean="0">
                          <a:ln>
                            <a:noFill/>
                          </a:ln>
                          <a:solidFill>
                            <a:srgbClr val="0000FF"/>
                          </a:solidFill>
                          <a:effectLst/>
                          <a:latin typeface="Times New Roman" pitchFamily="18" charset="0"/>
                        </a:rPr>
                        <a:t>prior(</a:t>
                      </a:r>
                      <a:r>
                        <a:rPr kumimoji="0" lang="en-US" sz="1800" b="1" i="1" u="none" strike="noStrike" cap="none" normalizeH="0" baseline="0" smtClean="0">
                          <a:ln>
                            <a:noFill/>
                          </a:ln>
                          <a:solidFill>
                            <a:srgbClr val="0000FF"/>
                          </a:solidFill>
                          <a:effectLst/>
                          <a:latin typeface="Times New Roman" pitchFamily="18"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730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endParaRPr kumimoji="0" lang="en-US" sz="18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1" i="1" u="none" strike="noStrike" cap="none" normalizeH="0" baseline="0" smtClean="0">
                          <a:ln>
                            <a:noFill/>
                          </a:ln>
                          <a:solidFill>
                            <a:srgbClr val="0000FF"/>
                          </a:solidFill>
                          <a:effectLst/>
                          <a:latin typeface="Times New Roman" pitchFamily="18" charset="0"/>
                        </a:rPr>
                        <a:t>beta(0.2,0.8)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1" i="1" u="none" strike="noStrike" cap="none" normalizeH="0" baseline="0" smtClean="0">
                          <a:ln>
                            <a:noFill/>
                          </a:ln>
                          <a:solidFill>
                            <a:srgbClr val="0000FF"/>
                          </a:solidFill>
                          <a:effectLst/>
                          <a:latin typeface="Times New Roman" pitchFamily="18" charset="0"/>
                        </a:rPr>
                        <a:t>beta(2, 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1" i="1" u="none" strike="noStrike" cap="none" normalizeH="0" baseline="0" smtClean="0">
                          <a:ln>
                            <a:noFill/>
                          </a:ln>
                          <a:solidFill>
                            <a:srgbClr val="0000FF"/>
                          </a:solidFill>
                          <a:effectLst/>
                          <a:latin typeface="Times New Roman" pitchFamily="18" charset="0"/>
                        </a:rPr>
                        <a:t>beta(4, 6)</a:t>
                      </a:r>
                      <a:endParaRPr kumimoji="0" lang="en-US" sz="1800" b="1" i="0" u="none" strike="noStrike" cap="none" normalizeH="0" baseline="0" smtClean="0">
                        <a:ln>
                          <a:noFill/>
                        </a:ln>
                        <a:solidFill>
                          <a:srgbClr val="0000FF"/>
                        </a:solidFill>
                        <a:effectLst/>
                        <a:latin typeface="Tahoma" pitchFamily="34" charset="0"/>
                        <a:sym typeface="Symbol" pitchFamily="18" charset="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6937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Rej in # of Resp.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sym typeface="Symbol" pitchFamily="18" charset="2"/>
                        </a:rPr>
                        <a:t>PET(p</a:t>
                      </a:r>
                      <a:r>
                        <a:rPr kumimoji="0" lang="en-US" sz="1800" b="1" i="0" u="none" strike="noStrike" cap="none" normalizeH="0" baseline="-25000" smtClean="0">
                          <a:ln>
                            <a:noFill/>
                          </a:ln>
                          <a:solidFill>
                            <a:schemeClr val="tx1"/>
                          </a:solidFill>
                          <a:effectLst/>
                          <a:latin typeface="Tahoma" pitchFamily="34" charset="0"/>
                          <a:sym typeface="Symbol" pitchFamily="18" charset="2"/>
                        </a:rPr>
                        <a:t>0</a:t>
                      </a:r>
                      <a:r>
                        <a:rPr kumimoji="0" lang="en-US" sz="1800" b="1" i="0" u="none" strike="noStrike" cap="none" normalizeH="0" baseline="0" smtClean="0">
                          <a:ln>
                            <a:noFill/>
                          </a:ln>
                          <a:solidFill>
                            <a:schemeClr val="tx1"/>
                          </a:solidFill>
                          <a:effectLst/>
                          <a:latin typeface="Tahoma" pitchFamily="34" charset="0"/>
                          <a:sym typeface="Symbol" pitchFamily="18"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sym typeface="Symbol" pitchFamily="18" charset="2"/>
                        </a:rPr>
                        <a:t>PET(p</a:t>
                      </a:r>
                      <a:r>
                        <a:rPr kumimoji="0" lang="en-US" sz="1800" b="1" i="0" u="none" strike="noStrike" cap="none" normalizeH="0" baseline="-25000" smtClean="0">
                          <a:ln>
                            <a:noFill/>
                          </a:ln>
                          <a:solidFill>
                            <a:schemeClr val="tx1"/>
                          </a:solidFill>
                          <a:effectLst/>
                          <a:latin typeface="Tahoma" pitchFamily="34" charset="0"/>
                          <a:sym typeface="Symbol" pitchFamily="18" charset="2"/>
                        </a:rPr>
                        <a:t>0</a:t>
                      </a:r>
                      <a:r>
                        <a:rPr kumimoji="0" lang="en-US" sz="1800" b="1" i="0" u="none" strike="noStrike" cap="none" normalizeH="0" baseline="0" smtClean="0">
                          <a:ln>
                            <a:noFill/>
                          </a:ln>
                          <a:solidFill>
                            <a:schemeClr val="tx1"/>
                          </a:solidFill>
                          <a:effectLst/>
                          <a:latin typeface="Tahoma" pitchFamily="34" charset="0"/>
                          <a:sym typeface="Symbol" pitchFamily="18"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n</a:t>
                      </a:r>
                      <a:endParaRPr kumimoji="0" lang="en-US" sz="1800" b="1" i="0" u="none" strike="noStrike" cap="none" normalizeH="0" baseline="0" smtClean="0">
                        <a:ln>
                          <a:noFill/>
                        </a:ln>
                        <a:solidFill>
                          <a:schemeClr val="tx1"/>
                        </a:solidFill>
                        <a:effectLst/>
                        <a:latin typeface="Tahoma" pitchFamily="34" charset="0"/>
                        <a:sym typeface="Symbol" pitchFamily="18" charset="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sym typeface="Symbol" pitchFamily="18" charset="2"/>
                        </a:rPr>
                        <a:t>PET(p</a:t>
                      </a:r>
                      <a:r>
                        <a:rPr kumimoji="0" lang="en-US" sz="1800" b="1" i="0" u="none" strike="noStrike" cap="none" normalizeH="0" baseline="-25000" smtClean="0">
                          <a:ln>
                            <a:noFill/>
                          </a:ln>
                          <a:solidFill>
                            <a:schemeClr val="tx1"/>
                          </a:solidFill>
                          <a:effectLst/>
                          <a:latin typeface="Tahoma" pitchFamily="34" charset="0"/>
                          <a:sym typeface="Symbol" pitchFamily="18" charset="2"/>
                        </a:rPr>
                        <a:t>0</a:t>
                      </a:r>
                      <a:r>
                        <a:rPr kumimoji="0" lang="en-US" sz="1800" b="1" i="0" u="none" strike="noStrike" cap="none" normalizeH="0" baseline="0" smtClean="0">
                          <a:ln>
                            <a:noFill/>
                          </a:ln>
                          <a:solidFill>
                            <a:schemeClr val="tx1"/>
                          </a:solidFill>
                          <a:effectLst/>
                          <a:latin typeface="Tahoma" pitchFamily="34" charset="0"/>
                          <a:sym typeface="Symbol" pitchFamily="18"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0.1074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0.0440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0.0180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0.0563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0.0631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0.0415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0.0663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0.0847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23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0.0764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24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0.0815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24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0.0925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26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0.0823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27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0.0843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27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0.0916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28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0.1064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29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0.1010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29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0.1073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0.1131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31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0.0996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31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0.1042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32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0.1088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33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0.0895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33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0.0927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33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0.1219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34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0.0946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34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0.0972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34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0.1054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35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0.0767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35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0.0783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35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0.0807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36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0.0551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36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0.0560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36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0.0567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6359" name="Rectangle 129"/>
          <p:cNvSpPr>
            <a:spLocks noChangeArrowheads="1"/>
          </p:cNvSpPr>
          <p:nvPr/>
        </p:nvSpPr>
        <p:spPr bwMode="auto">
          <a:xfrm>
            <a:off x="6157913" y="6126163"/>
            <a:ext cx="3187700" cy="731837"/>
          </a:xfrm>
          <a:prstGeom prst="rect">
            <a:avLst/>
          </a:prstGeom>
          <a:noFill/>
          <a:ln w="9525">
            <a:noFill/>
            <a:miter lim="800000"/>
            <a:headEnd/>
            <a:tailEnd/>
          </a:ln>
        </p:spPr>
        <p:txBody>
          <a:bodyPr>
            <a:spAutoFit/>
          </a:bodyPr>
          <a:lstStyle/>
          <a:p>
            <a:pPr eaLnBrk="0" hangingPunct="0"/>
            <a:r>
              <a:rPr lang="en-US" sz="1800" b="1">
                <a:latin typeface="Times New Roman" pitchFamily="18" charset="0"/>
                <a:sym typeface="Symbol" pitchFamily="18" charset="2"/>
              </a:rPr>
              <a:t> = 0.089, </a:t>
            </a:r>
            <a:r>
              <a:rPr lang="en-US" b="1">
                <a:latin typeface="Times New Roman" pitchFamily="18" charset="0"/>
                <a:sym typeface="Symbol" pitchFamily="18" charset="2"/>
              </a:rPr>
              <a:t> </a:t>
            </a:r>
            <a:r>
              <a:rPr lang="en-US" sz="1800" b="1">
                <a:latin typeface="Times New Roman" pitchFamily="18" charset="0"/>
                <a:sym typeface="Symbol" pitchFamily="18" charset="2"/>
              </a:rPr>
              <a:t> = 0.091</a:t>
            </a:r>
          </a:p>
          <a:p>
            <a:pPr eaLnBrk="0" hangingPunct="0">
              <a:buFont typeface="Symbol" pitchFamily="18" charset="2"/>
              <a:buNone/>
            </a:pPr>
            <a:r>
              <a:rPr lang="en-US" sz="1800" b="1">
                <a:latin typeface="Times New Roman" pitchFamily="18" charset="0"/>
                <a:sym typeface="Symbol" pitchFamily="18" charset="2"/>
              </a:rPr>
              <a:t>E(N|p</a:t>
            </a:r>
            <a:r>
              <a:rPr lang="en-US" sz="1800" b="1" baseline="-25000">
                <a:latin typeface="Times New Roman" pitchFamily="18" charset="0"/>
                <a:sym typeface="Symbol" pitchFamily="18" charset="2"/>
              </a:rPr>
              <a:t>0</a:t>
            </a:r>
            <a:r>
              <a:rPr lang="en-US" sz="1800" b="1">
                <a:latin typeface="Times New Roman" pitchFamily="18" charset="0"/>
                <a:sym typeface="Symbol" pitchFamily="18" charset="2"/>
              </a:rPr>
              <a:t>)=30.6, PET(p</a:t>
            </a:r>
            <a:r>
              <a:rPr lang="en-US" sz="1800" b="1" baseline="-25000">
                <a:latin typeface="Times New Roman" pitchFamily="18" charset="0"/>
                <a:sym typeface="Symbol" pitchFamily="18" charset="2"/>
              </a:rPr>
              <a:t>0</a:t>
            </a:r>
            <a:r>
              <a:rPr lang="en-US" sz="1800" b="1">
                <a:latin typeface="Times New Roman" pitchFamily="18" charset="0"/>
                <a:sym typeface="Symbol" pitchFamily="18" charset="2"/>
              </a:rPr>
              <a:t>) = 0.85</a:t>
            </a:r>
          </a:p>
        </p:txBody>
      </p:sp>
      <p:sp>
        <p:nvSpPr>
          <p:cNvPr id="266360" name="Rectangle 129"/>
          <p:cNvSpPr>
            <a:spLocks noChangeArrowheads="1"/>
          </p:cNvSpPr>
          <p:nvPr/>
        </p:nvSpPr>
        <p:spPr bwMode="auto">
          <a:xfrm>
            <a:off x="3168650" y="6126163"/>
            <a:ext cx="3187700" cy="731837"/>
          </a:xfrm>
          <a:prstGeom prst="rect">
            <a:avLst/>
          </a:prstGeom>
          <a:noFill/>
          <a:ln w="9525">
            <a:noFill/>
            <a:miter lim="800000"/>
            <a:headEnd/>
            <a:tailEnd/>
          </a:ln>
        </p:spPr>
        <p:txBody>
          <a:bodyPr>
            <a:spAutoFit/>
          </a:bodyPr>
          <a:lstStyle/>
          <a:p>
            <a:pPr eaLnBrk="0" hangingPunct="0"/>
            <a:r>
              <a:rPr lang="en-US" sz="1800" b="1">
                <a:solidFill>
                  <a:srgbClr val="0000FF"/>
                </a:solidFill>
                <a:latin typeface="Times New Roman" pitchFamily="18" charset="0"/>
                <a:sym typeface="Symbol" pitchFamily="18" charset="2"/>
              </a:rPr>
              <a:t> = 0.089, </a:t>
            </a:r>
            <a:r>
              <a:rPr lang="en-US" b="1">
                <a:solidFill>
                  <a:srgbClr val="0000FF"/>
                </a:solidFill>
                <a:latin typeface="Times New Roman" pitchFamily="18" charset="0"/>
                <a:sym typeface="Symbol" pitchFamily="18" charset="2"/>
              </a:rPr>
              <a:t> </a:t>
            </a:r>
            <a:r>
              <a:rPr lang="en-US" sz="1800" b="1">
                <a:solidFill>
                  <a:srgbClr val="0000FF"/>
                </a:solidFill>
                <a:latin typeface="Times New Roman" pitchFamily="18" charset="0"/>
                <a:sym typeface="Symbol" pitchFamily="18" charset="2"/>
              </a:rPr>
              <a:t> = 0.091</a:t>
            </a:r>
          </a:p>
          <a:p>
            <a:pPr eaLnBrk="0" hangingPunct="0">
              <a:buFont typeface="Symbol" pitchFamily="18" charset="2"/>
              <a:buNone/>
            </a:pPr>
            <a:r>
              <a:rPr lang="en-US" sz="1800" b="1">
                <a:solidFill>
                  <a:srgbClr val="0000FF"/>
                </a:solidFill>
                <a:latin typeface="Times New Roman" pitchFamily="18" charset="0"/>
                <a:sym typeface="Symbol" pitchFamily="18" charset="2"/>
              </a:rPr>
              <a:t>E(N|p</a:t>
            </a:r>
            <a:r>
              <a:rPr lang="en-US" sz="1800" b="1" baseline="-25000">
                <a:solidFill>
                  <a:srgbClr val="0000FF"/>
                </a:solidFill>
                <a:latin typeface="Times New Roman" pitchFamily="18" charset="0"/>
                <a:sym typeface="Symbol" pitchFamily="18" charset="2"/>
              </a:rPr>
              <a:t>0</a:t>
            </a:r>
            <a:r>
              <a:rPr lang="en-US" sz="1800" b="1">
                <a:solidFill>
                  <a:srgbClr val="0000FF"/>
                </a:solidFill>
                <a:latin typeface="Times New Roman" pitchFamily="18" charset="0"/>
                <a:sym typeface="Symbol" pitchFamily="18" charset="2"/>
              </a:rPr>
              <a:t>)=28.9, PET(p</a:t>
            </a:r>
            <a:r>
              <a:rPr lang="en-US" sz="1800" b="1" baseline="-25000">
                <a:solidFill>
                  <a:srgbClr val="0000FF"/>
                </a:solidFill>
                <a:latin typeface="Times New Roman" pitchFamily="18" charset="0"/>
                <a:sym typeface="Symbol" pitchFamily="18" charset="2"/>
              </a:rPr>
              <a:t>0</a:t>
            </a:r>
            <a:r>
              <a:rPr lang="en-US" sz="1800" b="1">
                <a:solidFill>
                  <a:srgbClr val="0000FF"/>
                </a:solidFill>
                <a:latin typeface="Times New Roman" pitchFamily="18" charset="0"/>
                <a:sym typeface="Symbol" pitchFamily="18" charset="2"/>
              </a:rPr>
              <a:t>) = 0.86</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8290" name="Object 2"/>
          <p:cNvGraphicFramePr>
            <a:graphicFrameLocks noChangeAspect="1"/>
          </p:cNvGraphicFramePr>
          <p:nvPr>
            <p:ph/>
          </p:nvPr>
        </p:nvGraphicFramePr>
        <p:xfrm>
          <a:off x="601663" y="0"/>
          <a:ext cx="7881937" cy="6684963"/>
        </p:xfrm>
        <a:graphic>
          <a:graphicData uri="http://schemas.openxmlformats.org/presentationml/2006/ole">
            <p:oleObj spid="_x0000_s268290" name="Graph Sheet" r:id="rId3" imgW="3352680" imgH="2590560" progId="SPLUSGraphSheetFileType">
              <p:embed/>
            </p:oleObj>
          </a:graphicData>
        </a:graphic>
      </p:graphicFrame>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9314" name="Object 2"/>
          <p:cNvGraphicFramePr>
            <a:graphicFrameLocks noChangeAspect="1"/>
          </p:cNvGraphicFramePr>
          <p:nvPr>
            <p:ph/>
          </p:nvPr>
        </p:nvGraphicFramePr>
        <p:xfrm>
          <a:off x="0" y="0"/>
          <a:ext cx="8937625" cy="6907213"/>
        </p:xfrm>
        <a:graphic>
          <a:graphicData uri="http://schemas.openxmlformats.org/presentationml/2006/ole">
            <p:oleObj spid="_x0000_s269314" name="Graph Sheet" r:id="rId3" imgW="3352680" imgH="2590560" progId="SPLUSGraphSheetFileType">
              <p:embed/>
            </p:oleObj>
          </a:graphicData>
        </a:graphic>
      </p:graphicFrame>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0338" name="Object 2"/>
          <p:cNvGraphicFramePr>
            <a:graphicFrameLocks noChangeAspect="1"/>
          </p:cNvGraphicFramePr>
          <p:nvPr>
            <p:ph/>
          </p:nvPr>
        </p:nvGraphicFramePr>
        <p:xfrm>
          <a:off x="0" y="0"/>
          <a:ext cx="8955088" cy="6919913"/>
        </p:xfrm>
        <a:graphic>
          <a:graphicData uri="http://schemas.openxmlformats.org/presentationml/2006/ole">
            <p:oleObj spid="_x0000_s270338" name="Graph Sheet" r:id="rId3" imgW="3352680" imgH="2590560" progId="SPLUSGraphSheetFileType">
              <p:embed/>
            </p:oleObj>
          </a:graphicData>
        </a:graphic>
      </p:graphicFrame>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1362" name="Object 2"/>
          <p:cNvGraphicFramePr>
            <a:graphicFrameLocks noChangeAspect="1"/>
          </p:cNvGraphicFramePr>
          <p:nvPr>
            <p:ph/>
          </p:nvPr>
        </p:nvGraphicFramePr>
        <p:xfrm>
          <a:off x="0" y="0"/>
          <a:ext cx="8967788" cy="6929438"/>
        </p:xfrm>
        <a:graphic>
          <a:graphicData uri="http://schemas.openxmlformats.org/presentationml/2006/ole">
            <p:oleObj spid="_x0000_s271362" name="Graph Sheet" r:id="rId3" imgW="3352680" imgH="2590560" progId="SPLUSGraphSheetFileType">
              <p:embed/>
            </p:oleObj>
          </a:graphicData>
        </a:graphic>
      </p:graphicFrame>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2386" name="Object 2"/>
          <p:cNvGraphicFramePr>
            <a:graphicFrameLocks noChangeAspect="1"/>
          </p:cNvGraphicFramePr>
          <p:nvPr/>
        </p:nvGraphicFramePr>
        <p:xfrm>
          <a:off x="0" y="0"/>
          <a:ext cx="8923338" cy="6896100"/>
        </p:xfrm>
        <a:graphic>
          <a:graphicData uri="http://schemas.openxmlformats.org/presentationml/2006/ole">
            <p:oleObj spid="_x0000_s272386" name="Graph Sheet" r:id="rId3" imgW="3352680" imgH="2590560" progId="SPLUSGraphSheetFileType">
              <p:embed/>
            </p:oleObj>
          </a:graphicData>
        </a:graphic>
      </p:graphicFrame>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3410" name="Object 2"/>
          <p:cNvGraphicFramePr>
            <a:graphicFrameLocks noChangeAspect="1"/>
          </p:cNvGraphicFramePr>
          <p:nvPr/>
        </p:nvGraphicFramePr>
        <p:xfrm>
          <a:off x="0" y="0"/>
          <a:ext cx="8951913" cy="6916738"/>
        </p:xfrm>
        <a:graphic>
          <a:graphicData uri="http://schemas.openxmlformats.org/presentationml/2006/ole">
            <p:oleObj spid="_x0000_s273410" name="Graph Sheet" r:id="rId3" imgW="3352680" imgH="2590560" progId="SPLUSGraphSheetFileType">
              <p:embed/>
            </p:oleObj>
          </a:graphicData>
        </a:graphic>
      </p:graphicFrame>
      <p:sp>
        <p:nvSpPr>
          <p:cNvPr id="273411" name="Text Box 3"/>
          <p:cNvSpPr txBox="1">
            <a:spLocks noChangeArrowheads="1"/>
          </p:cNvSpPr>
          <p:nvPr/>
        </p:nvSpPr>
        <p:spPr bwMode="auto">
          <a:xfrm>
            <a:off x="6057900" y="109538"/>
            <a:ext cx="2863850" cy="427037"/>
          </a:xfrm>
          <a:prstGeom prst="rect">
            <a:avLst/>
          </a:prstGeom>
          <a:noFill/>
          <a:ln w="9525">
            <a:noFill/>
            <a:miter lim="800000"/>
            <a:headEnd/>
            <a:tailEnd/>
          </a:ln>
          <a:effectLst/>
        </p:spPr>
        <p:txBody>
          <a:bodyPr>
            <a:spAutoFit/>
          </a:bodyPr>
          <a:lstStyle/>
          <a:p>
            <a:pPr eaLnBrk="0" hangingPunct="0">
              <a:spcBef>
                <a:spcPct val="50000"/>
              </a:spcBef>
            </a:pPr>
            <a:r>
              <a:rPr lang="en-US" sz="2200">
                <a:latin typeface="Arial" charset="0"/>
              </a:rPr>
              <a:t>for Different Priors</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4434" name="Object 2"/>
          <p:cNvGraphicFramePr>
            <a:graphicFrameLocks noChangeAspect="1"/>
          </p:cNvGraphicFramePr>
          <p:nvPr/>
        </p:nvGraphicFramePr>
        <p:xfrm>
          <a:off x="0" y="0"/>
          <a:ext cx="9144000" cy="7065963"/>
        </p:xfrm>
        <a:graphic>
          <a:graphicData uri="http://schemas.openxmlformats.org/presentationml/2006/ole">
            <p:oleObj spid="_x0000_s274434" name="Graph Sheet" r:id="rId3" imgW="3352680" imgH="2590560" progId="SPLUSGraphSheetFileType">
              <p:embed/>
            </p:oleObj>
          </a:graphicData>
        </a:graphic>
      </p:graphicFrame>
      <p:sp>
        <p:nvSpPr>
          <p:cNvPr id="274435" name="Text Box 3"/>
          <p:cNvSpPr txBox="1">
            <a:spLocks noChangeArrowheads="1"/>
          </p:cNvSpPr>
          <p:nvPr/>
        </p:nvSpPr>
        <p:spPr bwMode="auto">
          <a:xfrm>
            <a:off x="6169025" y="109538"/>
            <a:ext cx="2863850" cy="427037"/>
          </a:xfrm>
          <a:prstGeom prst="rect">
            <a:avLst/>
          </a:prstGeom>
          <a:noFill/>
          <a:ln w="9525">
            <a:noFill/>
            <a:miter lim="800000"/>
            <a:headEnd/>
            <a:tailEnd/>
          </a:ln>
          <a:effectLst/>
        </p:spPr>
        <p:txBody>
          <a:bodyPr>
            <a:spAutoFit/>
          </a:bodyPr>
          <a:lstStyle/>
          <a:p>
            <a:pPr eaLnBrk="0" hangingPunct="0">
              <a:spcBef>
                <a:spcPct val="50000"/>
              </a:spcBef>
            </a:pPr>
            <a:r>
              <a:rPr lang="en-US" sz="2200">
                <a:latin typeface="Arial" charset="0"/>
              </a:rPr>
              <a:t>for Different Priors</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0" y="-384175"/>
            <a:ext cx="9144000" cy="1222375"/>
          </a:xfrm>
        </p:spPr>
        <p:txBody>
          <a:bodyPr/>
          <a:lstStyle/>
          <a:p>
            <a:r>
              <a:rPr lang="en-US" sz="2800"/>
              <a:t>Case 1: 1</a:t>
            </a:r>
            <a:r>
              <a:rPr lang="en-US" sz="2800" baseline="30000"/>
              <a:t>st</a:t>
            </a:r>
            <a:r>
              <a:rPr lang="en-US" sz="2800"/>
              <a:t> stage: 0 of 10 responses, </a:t>
            </a:r>
            <a:br>
              <a:rPr lang="en-US" sz="2800"/>
            </a:br>
            <a:r>
              <a:rPr lang="en-US" sz="2800" i="1"/>
              <a:t>N</a:t>
            </a:r>
            <a:r>
              <a:rPr lang="en-US" sz="2800" i="1" baseline="-25000"/>
              <a:t>max</a:t>
            </a:r>
            <a:r>
              <a:rPr lang="en-US" sz="2800"/>
              <a:t>=36, prior of </a:t>
            </a:r>
            <a:r>
              <a:rPr lang="en-US" sz="2800" i="1"/>
              <a:t>p</a:t>
            </a:r>
            <a:r>
              <a:rPr lang="en-US" sz="2800"/>
              <a:t>=beta(0.2, 0.8), </a:t>
            </a:r>
            <a:r>
              <a:rPr lang="en-US" sz="2800" i="1">
                <a:sym typeface="Symbol" pitchFamily="18" charset="2"/>
              </a:rPr>
              <a:t></a:t>
            </a:r>
            <a:r>
              <a:rPr lang="en-US" sz="2800" i="1" baseline="-25000"/>
              <a:t>L</a:t>
            </a:r>
            <a:r>
              <a:rPr lang="en-US" sz="2800"/>
              <a:t>=0.001, </a:t>
            </a:r>
            <a:r>
              <a:rPr lang="en-US" sz="2800" i="1">
                <a:sym typeface="Symbol" pitchFamily="18" charset="2"/>
              </a:rPr>
              <a:t></a:t>
            </a:r>
            <a:r>
              <a:rPr lang="en-US" sz="2800" i="1" baseline="-25000"/>
              <a:t>T</a:t>
            </a:r>
            <a:r>
              <a:rPr lang="en-US" sz="2800"/>
              <a:t> =0.900</a:t>
            </a:r>
          </a:p>
        </p:txBody>
      </p:sp>
      <p:sp>
        <p:nvSpPr>
          <p:cNvPr id="275459" name="Rectangle 3"/>
          <p:cNvSpPr>
            <a:spLocks noChangeArrowheads="1"/>
          </p:cNvSpPr>
          <p:nvPr/>
        </p:nvSpPr>
        <p:spPr bwMode="auto">
          <a:xfrm>
            <a:off x="0" y="1081088"/>
            <a:ext cx="9144000" cy="0"/>
          </a:xfrm>
          <a:prstGeom prst="rect">
            <a:avLst/>
          </a:prstGeom>
          <a:noFill/>
          <a:ln w="9525">
            <a:noFill/>
            <a:miter lim="800000"/>
            <a:headEnd/>
            <a:tailEnd/>
          </a:ln>
          <a:effectLst/>
        </p:spPr>
        <p:txBody>
          <a:bodyPr wrap="none" anchor="ctr">
            <a:spAutoFit/>
          </a:bodyPr>
          <a:lstStyle/>
          <a:p>
            <a:pPr eaLnBrk="0" hangingPunct="0"/>
            <a:endParaRPr lang="en-US">
              <a:latin typeface="Times New Roman" pitchFamily="18" charset="0"/>
            </a:endParaRPr>
          </a:p>
        </p:txBody>
      </p:sp>
      <p:graphicFrame>
        <p:nvGraphicFramePr>
          <p:cNvPr id="275610" name="Group 154"/>
          <p:cNvGraphicFramePr>
            <a:graphicFrameLocks noGrp="1"/>
          </p:cNvGraphicFramePr>
          <p:nvPr/>
        </p:nvGraphicFramePr>
        <p:xfrm>
          <a:off x="592138" y="1066800"/>
          <a:ext cx="8551862" cy="5338763"/>
        </p:xfrm>
        <a:graphic>
          <a:graphicData uri="http://schemas.openxmlformats.org/drawingml/2006/table">
            <a:tbl>
              <a:tblPr/>
              <a:tblGrid>
                <a:gridCol w="560387"/>
                <a:gridCol w="1130300"/>
                <a:gridCol w="1476375"/>
                <a:gridCol w="1057275"/>
                <a:gridCol w="582613"/>
                <a:gridCol w="1130300"/>
                <a:gridCol w="1446212"/>
                <a:gridCol w="1168400"/>
              </a:tblGrid>
              <a:tr h="636588">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1" i="1" u="none" strike="noStrike" cap="none" normalizeH="0" baseline="0" smtClean="0">
                          <a:ln>
                            <a:noFill/>
                          </a:ln>
                          <a:solidFill>
                            <a:schemeClr val="tx1"/>
                          </a:solidFill>
                          <a:effectLst/>
                          <a:latin typeface="Tahoma" pitchFamily="34" charset="0"/>
                          <a:cs typeface="Times New Roman" pitchFamily="18" charset="0"/>
                        </a:rPr>
                        <a:t>Y=i</a:t>
                      </a:r>
                      <a:endParaRPr kumimoji="0" lang="en-US" sz="2800" b="0" i="0" u="none" strike="noStrike" cap="none" normalizeH="0" baseline="0" smtClean="0">
                        <a:ln>
                          <a:noFill/>
                        </a:ln>
                        <a:solidFill>
                          <a:schemeClr val="tx1"/>
                        </a:solidFill>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1" i="1" u="none" strike="noStrike" cap="none" normalizeH="0" baseline="0" smtClean="0">
                          <a:ln>
                            <a:noFill/>
                          </a:ln>
                          <a:solidFill>
                            <a:schemeClr val="tx1"/>
                          </a:solidFill>
                          <a:effectLst/>
                          <a:latin typeface="Tahoma" pitchFamily="34" charset="0"/>
                          <a:cs typeface="Times New Roman" pitchFamily="18" charset="0"/>
                        </a:rPr>
                        <a:t>P(Y=i | x)</a:t>
                      </a:r>
                      <a:endParaRPr kumimoji="0" lang="en-US" sz="2800" b="0" i="0" u="none" strike="noStrike" cap="none" normalizeH="0" baseline="0" smtClean="0">
                        <a:ln>
                          <a:noFill/>
                        </a:ln>
                        <a:solidFill>
                          <a:schemeClr val="tx1"/>
                        </a:solidFill>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1" i="1" u="none" strike="noStrike" cap="none" normalizeH="0" baseline="0" smtClean="0">
                          <a:ln>
                            <a:noFill/>
                          </a:ln>
                          <a:solidFill>
                            <a:schemeClr val="tx1"/>
                          </a:solidFill>
                          <a:effectLst/>
                          <a:latin typeface="Tahoma" pitchFamily="34" charset="0"/>
                          <a:cs typeface="Times New Roman" pitchFamily="18" charset="0"/>
                        </a:rPr>
                        <a:t>B</a:t>
                      </a:r>
                      <a:r>
                        <a:rPr kumimoji="0" lang="en-US" sz="1400" b="1" i="1" u="none" strike="noStrike" cap="none" normalizeH="0" baseline="-30000" smtClean="0">
                          <a:ln>
                            <a:noFill/>
                          </a:ln>
                          <a:solidFill>
                            <a:schemeClr val="tx1"/>
                          </a:solidFill>
                          <a:effectLst/>
                          <a:latin typeface="Tahoma" pitchFamily="34" charset="0"/>
                          <a:cs typeface="Times New Roman" pitchFamily="18" charset="0"/>
                        </a:rPr>
                        <a:t>i</a:t>
                      </a:r>
                      <a:r>
                        <a:rPr kumimoji="0" lang="en-US" sz="1400" b="1" i="1" u="none" strike="noStrike" cap="none" normalizeH="0" baseline="0" smtClean="0">
                          <a:ln>
                            <a:noFill/>
                          </a:ln>
                          <a:solidFill>
                            <a:schemeClr val="tx1"/>
                          </a:solidFill>
                          <a:effectLst/>
                          <a:latin typeface="Tahoma" pitchFamily="34" charset="0"/>
                          <a:cs typeface="Times New Roman" pitchFamily="18" charset="0"/>
                        </a:rPr>
                        <a:t>=P(p&gt;20% | x, Y=i)</a:t>
                      </a:r>
                      <a:endParaRPr kumimoji="0" lang="en-US" sz="2800" b="0" i="0" u="none" strike="noStrike" cap="none" normalizeH="0" baseline="0" smtClean="0">
                        <a:ln>
                          <a:noFill/>
                        </a:ln>
                        <a:solidFill>
                          <a:schemeClr val="tx1"/>
                        </a:solidFill>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1" i="1" u="none" strike="noStrike" cap="none" normalizeH="0" baseline="0" smtClean="0">
                          <a:ln>
                            <a:noFill/>
                          </a:ln>
                          <a:solidFill>
                            <a:schemeClr val="tx1"/>
                          </a:solidFill>
                          <a:effectLst/>
                          <a:latin typeface="Tahoma" pitchFamily="34" charset="0"/>
                          <a:cs typeface="Times New Roman" pitchFamily="18" charset="0"/>
                        </a:rPr>
                        <a:t>I</a:t>
                      </a:r>
                      <a:r>
                        <a:rPr kumimoji="0" lang="en-US" sz="1400" b="1" i="1" u="none" strike="noStrike" cap="none" normalizeH="0" baseline="-30000" smtClean="0">
                          <a:ln>
                            <a:noFill/>
                          </a:ln>
                          <a:solidFill>
                            <a:schemeClr val="tx1"/>
                          </a:solidFill>
                          <a:effectLst/>
                          <a:latin typeface="Tahoma" pitchFamily="34" charset="0"/>
                          <a:cs typeface="Times New Roman" pitchFamily="18" charset="0"/>
                        </a:rPr>
                        <a:t>i</a:t>
                      </a:r>
                      <a:r>
                        <a:rPr kumimoji="0" lang="en-US" sz="1400" b="1" i="1" u="none" strike="noStrike" cap="none" normalizeH="0" baseline="0" smtClean="0">
                          <a:ln>
                            <a:noFill/>
                          </a:ln>
                          <a:solidFill>
                            <a:schemeClr val="tx1"/>
                          </a:solidFill>
                          <a:effectLst/>
                          <a:latin typeface="Tahoma" pitchFamily="34" charset="0"/>
                          <a:cs typeface="Times New Roman" pitchFamily="18" charset="0"/>
                        </a:rPr>
                        <a:t>(B</a:t>
                      </a:r>
                      <a:r>
                        <a:rPr kumimoji="0" lang="en-US" sz="1400" b="1" i="1" u="none" strike="noStrike" cap="none" normalizeH="0" baseline="-30000" smtClean="0">
                          <a:ln>
                            <a:noFill/>
                          </a:ln>
                          <a:solidFill>
                            <a:schemeClr val="tx1"/>
                          </a:solidFill>
                          <a:effectLst/>
                          <a:latin typeface="Tahoma" pitchFamily="34" charset="0"/>
                          <a:cs typeface="Times New Roman" pitchFamily="18" charset="0"/>
                        </a:rPr>
                        <a:t>i</a:t>
                      </a:r>
                      <a:r>
                        <a:rPr kumimoji="0" lang="en-US" sz="1400" b="1" i="1" u="none" strike="noStrike" cap="none" normalizeH="0" baseline="0" smtClean="0">
                          <a:ln>
                            <a:noFill/>
                          </a:ln>
                          <a:solidFill>
                            <a:schemeClr val="tx1"/>
                          </a:solidFill>
                          <a:effectLst/>
                          <a:latin typeface="Tahoma" pitchFamily="34" charset="0"/>
                          <a:cs typeface="Times New Roman" pitchFamily="18" charset="0"/>
                        </a:rPr>
                        <a:t>&gt;0.9)</a:t>
                      </a:r>
                      <a:endParaRPr kumimoji="0" lang="en-US" sz="28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1" i="1" u="none" strike="noStrike" cap="none" normalizeH="0" baseline="0" smtClean="0">
                          <a:ln>
                            <a:noFill/>
                          </a:ln>
                          <a:solidFill>
                            <a:schemeClr val="tx1"/>
                          </a:solidFill>
                          <a:effectLst/>
                          <a:latin typeface="Tahoma" pitchFamily="34" charset="0"/>
                          <a:cs typeface="Times New Roman" pitchFamily="18" charset="0"/>
                        </a:rPr>
                        <a:t>Y=i</a:t>
                      </a:r>
                      <a:endParaRPr kumimoji="0" lang="en-US" sz="28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1" i="1" u="none" strike="noStrike" cap="none" normalizeH="0" baseline="0" smtClean="0">
                          <a:ln>
                            <a:noFill/>
                          </a:ln>
                          <a:solidFill>
                            <a:schemeClr val="tx1"/>
                          </a:solidFill>
                          <a:effectLst/>
                          <a:latin typeface="Tahoma" pitchFamily="34" charset="0"/>
                          <a:cs typeface="Times New Roman" pitchFamily="18" charset="0"/>
                        </a:rPr>
                        <a:t>P(Y=i | x)</a:t>
                      </a:r>
                      <a:endParaRPr kumimoji="0" lang="en-US" sz="2800" b="0" i="0" u="none" strike="noStrike" cap="none" normalizeH="0" baseline="0" smtClean="0">
                        <a:ln>
                          <a:noFill/>
                        </a:ln>
                        <a:solidFill>
                          <a:schemeClr val="tx1"/>
                        </a:solidFill>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1" i="1" u="none" strike="noStrike" cap="none" normalizeH="0" baseline="0" smtClean="0">
                          <a:ln>
                            <a:noFill/>
                          </a:ln>
                          <a:solidFill>
                            <a:schemeClr val="tx1"/>
                          </a:solidFill>
                          <a:effectLst/>
                          <a:latin typeface="Tahoma" pitchFamily="34" charset="0"/>
                          <a:cs typeface="Times New Roman" pitchFamily="18" charset="0"/>
                        </a:rPr>
                        <a:t>B</a:t>
                      </a:r>
                      <a:r>
                        <a:rPr kumimoji="0" lang="en-US" sz="1400" b="1" i="1" u="none" strike="noStrike" cap="none" normalizeH="0" baseline="-30000" smtClean="0">
                          <a:ln>
                            <a:noFill/>
                          </a:ln>
                          <a:solidFill>
                            <a:schemeClr val="tx1"/>
                          </a:solidFill>
                          <a:effectLst/>
                          <a:latin typeface="Tahoma" pitchFamily="34" charset="0"/>
                          <a:cs typeface="Times New Roman" pitchFamily="18" charset="0"/>
                        </a:rPr>
                        <a:t>i</a:t>
                      </a:r>
                      <a:r>
                        <a:rPr kumimoji="0" lang="en-US" sz="1400" b="1" i="1" u="none" strike="noStrike" cap="none" normalizeH="0" baseline="0" smtClean="0">
                          <a:ln>
                            <a:noFill/>
                          </a:ln>
                          <a:solidFill>
                            <a:schemeClr val="tx1"/>
                          </a:solidFill>
                          <a:effectLst/>
                          <a:latin typeface="Tahoma" pitchFamily="34" charset="0"/>
                          <a:cs typeface="Times New Roman" pitchFamily="18" charset="0"/>
                        </a:rPr>
                        <a:t>=P(p&gt;20% | x, Y=i)</a:t>
                      </a:r>
                      <a:endParaRPr kumimoji="0" lang="en-US" sz="2800" b="0" i="0" u="none" strike="noStrike" cap="none" normalizeH="0" baseline="0" smtClean="0">
                        <a:ln>
                          <a:noFill/>
                        </a:ln>
                        <a:solidFill>
                          <a:schemeClr val="tx1"/>
                        </a:solidFill>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1" i="1" u="none" strike="noStrike" cap="none" normalizeH="0" baseline="0" smtClean="0">
                          <a:ln>
                            <a:noFill/>
                          </a:ln>
                          <a:solidFill>
                            <a:schemeClr val="tx1"/>
                          </a:solidFill>
                          <a:effectLst/>
                          <a:latin typeface="Tahoma" pitchFamily="34" charset="0"/>
                          <a:cs typeface="Times New Roman" pitchFamily="18" charset="0"/>
                        </a:rPr>
                        <a:t>I</a:t>
                      </a:r>
                      <a:r>
                        <a:rPr kumimoji="0" lang="en-US" sz="1400" b="1" i="1" u="none" strike="noStrike" cap="none" normalizeH="0" baseline="-30000" smtClean="0">
                          <a:ln>
                            <a:noFill/>
                          </a:ln>
                          <a:solidFill>
                            <a:schemeClr val="tx1"/>
                          </a:solidFill>
                          <a:effectLst/>
                          <a:latin typeface="Tahoma" pitchFamily="34" charset="0"/>
                          <a:cs typeface="Times New Roman" pitchFamily="18" charset="0"/>
                        </a:rPr>
                        <a:t>i</a:t>
                      </a:r>
                      <a:r>
                        <a:rPr kumimoji="0" lang="en-US" sz="1400" b="1" i="1" u="none" strike="noStrike" cap="none" normalizeH="0" baseline="0" smtClean="0">
                          <a:ln>
                            <a:noFill/>
                          </a:ln>
                          <a:solidFill>
                            <a:schemeClr val="tx1"/>
                          </a:solidFill>
                          <a:effectLst/>
                          <a:latin typeface="Tahoma" pitchFamily="34" charset="0"/>
                          <a:cs typeface="Times New Roman" pitchFamily="18" charset="0"/>
                        </a:rPr>
                        <a:t>(B</a:t>
                      </a:r>
                      <a:r>
                        <a:rPr kumimoji="0" lang="en-US" sz="1400" b="1" i="1" u="none" strike="noStrike" cap="none" normalizeH="0" baseline="-30000" smtClean="0">
                          <a:ln>
                            <a:noFill/>
                          </a:ln>
                          <a:solidFill>
                            <a:schemeClr val="tx1"/>
                          </a:solidFill>
                          <a:effectLst/>
                          <a:latin typeface="Tahoma" pitchFamily="34" charset="0"/>
                          <a:cs typeface="Times New Roman" pitchFamily="18" charset="0"/>
                        </a:rPr>
                        <a:t>i</a:t>
                      </a:r>
                      <a:r>
                        <a:rPr kumimoji="0" lang="en-US" sz="1400" b="1" i="1" u="none" strike="noStrike" cap="none" normalizeH="0" baseline="0" smtClean="0">
                          <a:ln>
                            <a:noFill/>
                          </a:ln>
                          <a:solidFill>
                            <a:schemeClr val="tx1"/>
                          </a:solidFill>
                          <a:effectLst/>
                          <a:latin typeface="Tahoma" pitchFamily="34" charset="0"/>
                          <a:cs typeface="Times New Roman" pitchFamily="18" charset="0"/>
                        </a:rPr>
                        <a:t>&gt;0.90)</a:t>
                      </a:r>
                      <a:endParaRPr kumimoji="0" lang="en-US" sz="2800" b="0" i="0" u="none" strike="noStrike" cap="none" normalizeH="0" baseline="0" smtClean="0">
                        <a:ln>
                          <a:noFill/>
                        </a:ln>
                        <a:solidFill>
                          <a:schemeClr val="tx1"/>
                        </a:solidFill>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5750">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0</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0.7784</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0.0000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14</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0.0001</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0.9942</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1</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85750">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1</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0.1131</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0.0006</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15</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0.0000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0.9980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1</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85750">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2</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0.0487</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0.0047</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16</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0.0000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0.9994</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1</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85750">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3</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0.0254</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0.0209</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17</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0.0000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0.9998</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1</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85750">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4</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0.0142</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0.0637</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18</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0.0000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1.0000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1</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85750">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5</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0.0083</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0.1473</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19</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0.0000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1.0000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1</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85750">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6</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0.0049</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0.2751</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20</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0.0000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1.0000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1</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85750">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7</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0.0029</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0.4338</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21</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0.0000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1.0000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1</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85750">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8</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0.0017</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0.5980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22</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0.0000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1.0000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1</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87338">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9</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0.0010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0.7422</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23</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0.0000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1.0000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1</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58775">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10</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0.0006</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0.8511</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24</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0.0000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1.0000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1</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85750">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11</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0.0003</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0.9227</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1</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25</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0.0000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1.0000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1</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85750">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12</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0.0002</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0.9639</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1</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26</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0.0000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1.0000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1</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95275">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chemeClr val="tx1"/>
                          </a:solidFill>
                          <a:effectLst/>
                          <a:latin typeface="Tahoma" pitchFamily="34" charset="0"/>
                          <a:cs typeface="Times New Roman" pitchFamily="18" charset="0"/>
                        </a:rPr>
                        <a:t>13</a:t>
                      </a:r>
                      <a:endParaRPr kumimoji="0" lang="en-US" sz="1500" b="0" i="0" u="none" strike="noStrike" cap="none" normalizeH="0" baseline="0" smtClean="0">
                        <a:ln>
                          <a:noFill/>
                        </a:ln>
                        <a:solidFill>
                          <a:schemeClr val="tx1"/>
                        </a:solidFill>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0.0001</a:t>
                      </a:r>
                      <a:endParaRPr kumimoji="0" lang="en-US" sz="15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0.9848</a:t>
                      </a:r>
                      <a:endParaRPr kumimoji="0" lang="en-US" sz="15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1</a:t>
                      </a:r>
                      <a:endParaRPr kumimoji="0" lang="en-US" sz="15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endParaRPr kumimoji="0" lang="en-US" sz="15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endParaRPr kumimoji="0" lang="en-US" sz="1500" b="0" i="0" u="none" strike="noStrike" cap="none" normalizeH="0" baseline="0" smtClean="0">
                        <a:ln>
                          <a:noFill/>
                        </a:ln>
                        <a:solidFill>
                          <a:schemeClr val="tx1"/>
                        </a:solidFill>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endParaRPr kumimoji="0" lang="en-US" sz="1500" b="0" i="0" u="none" strike="noStrike" cap="none" normalizeH="0" baseline="0" smtClean="0">
                        <a:ln>
                          <a:noFill/>
                        </a:ln>
                        <a:solidFill>
                          <a:schemeClr val="tx1"/>
                        </a:solidFill>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endParaRPr kumimoji="0" lang="en-US" sz="1500" b="0" i="0" u="none" strike="noStrike" cap="none" normalizeH="0" baseline="0" smtClean="0">
                        <a:ln>
                          <a:noFill/>
                        </a:ln>
                        <a:solidFill>
                          <a:schemeClr val="tx1"/>
                        </a:solidFill>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75607" name="Rectangle 151"/>
          <p:cNvSpPr>
            <a:spLocks noChangeArrowheads="1"/>
          </p:cNvSpPr>
          <p:nvPr/>
        </p:nvSpPr>
        <p:spPr bwMode="auto">
          <a:xfrm>
            <a:off x="0" y="5775325"/>
            <a:ext cx="9144000" cy="0"/>
          </a:xfrm>
          <a:prstGeom prst="rect">
            <a:avLst/>
          </a:prstGeom>
          <a:noFill/>
          <a:ln w="9525">
            <a:noFill/>
            <a:miter lim="800000"/>
            <a:headEnd/>
            <a:tailEnd/>
          </a:ln>
          <a:effectLst/>
        </p:spPr>
        <p:txBody>
          <a:bodyPr wrap="none" anchor="ctr">
            <a:spAutoFit/>
          </a:bodyPr>
          <a:lstStyle/>
          <a:p>
            <a:pPr eaLnBrk="0" hangingPunct="0"/>
            <a:endParaRPr lang="en-US">
              <a:latin typeface="Times New Roman" pitchFamily="18" charset="0"/>
            </a:endParaRPr>
          </a:p>
        </p:txBody>
      </p:sp>
      <p:sp>
        <p:nvSpPr>
          <p:cNvPr id="275608" name="Text Box 152"/>
          <p:cNvSpPr txBox="1">
            <a:spLocks noChangeArrowheads="1"/>
          </p:cNvSpPr>
          <p:nvPr/>
        </p:nvSpPr>
        <p:spPr bwMode="auto">
          <a:xfrm>
            <a:off x="4279900" y="6400800"/>
            <a:ext cx="4217988" cy="457200"/>
          </a:xfrm>
          <a:prstGeom prst="rect">
            <a:avLst/>
          </a:prstGeom>
          <a:noFill/>
          <a:ln w="9525">
            <a:noFill/>
            <a:miter lim="800000"/>
            <a:headEnd/>
            <a:tailEnd/>
          </a:ln>
          <a:effectLst/>
        </p:spPr>
        <p:txBody>
          <a:bodyPr>
            <a:spAutoFit/>
          </a:bodyPr>
          <a:lstStyle/>
          <a:p>
            <a:pPr eaLnBrk="0" hangingPunct="0">
              <a:spcBef>
                <a:spcPct val="50000"/>
              </a:spcBef>
            </a:pPr>
            <a:r>
              <a:rPr lang="en-US" b="1" i="1">
                <a:solidFill>
                  <a:srgbClr val="0033CC"/>
                </a:solidFill>
                <a:latin typeface="Times New Roman" pitchFamily="18" charset="0"/>
              </a:rPr>
              <a:t>PP=0.0008 &lt; </a:t>
            </a:r>
            <a:r>
              <a:rPr lang="en-US" b="1" i="1">
                <a:solidFill>
                  <a:srgbClr val="0033CC"/>
                </a:solidFill>
                <a:latin typeface="Times New Roman" pitchFamily="18" charset="0"/>
                <a:sym typeface="Symbol" pitchFamily="18" charset="2"/>
              </a:rPr>
              <a:t></a:t>
            </a:r>
            <a:r>
              <a:rPr lang="en-US" b="1" i="1" baseline="-25000">
                <a:solidFill>
                  <a:srgbClr val="0033CC"/>
                </a:solidFill>
                <a:latin typeface="Times New Roman" pitchFamily="18" charset="0"/>
              </a:rPr>
              <a:t>L</a:t>
            </a:r>
            <a:r>
              <a:rPr lang="en-US" b="1" i="1">
                <a:solidFill>
                  <a:srgbClr val="0033CC"/>
                </a:solidFill>
                <a:latin typeface="Times New Roman" pitchFamily="18" charset="0"/>
              </a:rPr>
              <a:t> ,  Stop the trial</a:t>
            </a:r>
            <a:endParaRPr lang="en-US" b="1">
              <a:solidFill>
                <a:srgbClr val="0033CC"/>
              </a:solidFill>
              <a:latin typeface="Times New Roman" pitchFamily="18" charset="0"/>
            </a:endParaRPr>
          </a:p>
        </p:txBody>
      </p:sp>
      <p:sp>
        <p:nvSpPr>
          <p:cNvPr id="275609" name="Text Box 153"/>
          <p:cNvSpPr txBox="1">
            <a:spLocks noChangeArrowheads="1"/>
          </p:cNvSpPr>
          <p:nvPr/>
        </p:nvSpPr>
        <p:spPr bwMode="auto">
          <a:xfrm>
            <a:off x="557213" y="6400800"/>
            <a:ext cx="3286125" cy="457200"/>
          </a:xfrm>
          <a:prstGeom prst="rect">
            <a:avLst/>
          </a:prstGeom>
          <a:noFill/>
          <a:ln w="9525">
            <a:noFill/>
            <a:miter lim="800000"/>
            <a:headEnd/>
            <a:tailEnd/>
          </a:ln>
          <a:effectLst/>
        </p:spPr>
        <p:txBody>
          <a:bodyPr>
            <a:spAutoFit/>
          </a:bodyPr>
          <a:lstStyle/>
          <a:p>
            <a:pPr eaLnBrk="0" hangingPunct="0">
              <a:spcBef>
                <a:spcPct val="50000"/>
              </a:spcBef>
            </a:pPr>
            <a:r>
              <a:rPr lang="en-US" b="1" i="1">
                <a:solidFill>
                  <a:srgbClr val="FB0528"/>
                </a:solidFill>
                <a:latin typeface="Times New Roman" pitchFamily="18" charset="0"/>
              </a:rPr>
              <a:t>Will you stop the trial? </a:t>
            </a:r>
            <a:endParaRPr lang="en-US" b="1">
              <a:solidFill>
                <a:srgbClr val="FB0528"/>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56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56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608" grpId="0"/>
      <p:bldP spid="27560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r>
              <a:rPr lang="en-US"/>
              <a:t>Available Phase II Designs</a:t>
            </a:r>
          </a:p>
        </p:txBody>
      </p:sp>
      <p:sp>
        <p:nvSpPr>
          <p:cNvPr id="218115" name="Rectangle 3" descr="Rectangle: Click to edit Master text styles&#10;Second level&#10;Third level&#10;Fourth level&#10;Fifth level"/>
          <p:cNvSpPr>
            <a:spLocks noGrp="1" noChangeArrowheads="1"/>
          </p:cNvSpPr>
          <p:nvPr>
            <p:ph type="body" idx="1"/>
          </p:nvPr>
        </p:nvSpPr>
        <p:spPr/>
        <p:txBody>
          <a:bodyPr/>
          <a:lstStyle/>
          <a:p>
            <a:pPr>
              <a:lnSpc>
                <a:spcPct val="90000"/>
              </a:lnSpc>
            </a:pPr>
            <a:r>
              <a:rPr lang="en-US"/>
              <a:t>Phase IIA Trials</a:t>
            </a:r>
          </a:p>
          <a:p>
            <a:pPr lvl="1">
              <a:lnSpc>
                <a:spcPct val="90000"/>
              </a:lnSpc>
            </a:pPr>
            <a:r>
              <a:rPr lang="en-US"/>
              <a:t>Gehan’s design (J. Chron. Dis. 1961)</a:t>
            </a:r>
          </a:p>
          <a:p>
            <a:pPr lvl="1">
              <a:lnSpc>
                <a:spcPct val="90000"/>
              </a:lnSpc>
            </a:pPr>
            <a:r>
              <a:rPr lang="en-US"/>
              <a:t>Simon’s two-stage designs (Contr. Clin. Trials, 1989)</a:t>
            </a:r>
          </a:p>
          <a:p>
            <a:pPr lvl="1">
              <a:lnSpc>
                <a:spcPct val="90000"/>
              </a:lnSpc>
            </a:pPr>
            <a:r>
              <a:rPr lang="en-US"/>
              <a:t>Other multi-stage designs</a:t>
            </a:r>
          </a:p>
          <a:p>
            <a:pPr lvl="1">
              <a:lnSpc>
                <a:spcPct val="90000"/>
              </a:lnSpc>
            </a:pPr>
            <a:r>
              <a:rPr lang="en-US"/>
              <a:t>Predictive probability design</a:t>
            </a:r>
          </a:p>
          <a:p>
            <a:pPr>
              <a:lnSpc>
                <a:spcPct val="90000"/>
              </a:lnSpc>
            </a:pPr>
            <a:r>
              <a:rPr lang="en-US"/>
              <a:t>Phase IIB Trials</a:t>
            </a:r>
          </a:p>
          <a:p>
            <a:pPr lvl="1">
              <a:lnSpc>
                <a:spcPct val="90000"/>
              </a:lnSpc>
            </a:pPr>
            <a:r>
              <a:rPr lang="en-US"/>
              <a:t>Simon et al.’s ranking and selection randomized phase II design (Cancer Treat. Rep. 1985)</a:t>
            </a:r>
          </a:p>
          <a:p>
            <a:pPr lvl="1">
              <a:lnSpc>
                <a:spcPct val="90000"/>
              </a:lnSpc>
            </a:pPr>
            <a:r>
              <a:rPr lang="en-US"/>
              <a:t>Thall and Simon’s Bayesian phase IIB design (Biometrics, 1994)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482" name="Object 2"/>
          <p:cNvGraphicFramePr>
            <a:graphicFrameLocks noChangeAspect="1"/>
          </p:cNvGraphicFramePr>
          <p:nvPr/>
        </p:nvGraphicFramePr>
        <p:xfrm>
          <a:off x="0" y="717550"/>
          <a:ext cx="9144000" cy="5922963"/>
        </p:xfrm>
        <a:graphic>
          <a:graphicData uri="http://schemas.openxmlformats.org/presentationml/2006/ole">
            <p:oleObj spid="_x0000_s276482" name="Graph Sheet" r:id="rId3" imgW="3352680" imgH="2590560" progId="SPLUSGraphSheetFileType">
              <p:embed/>
            </p:oleObj>
          </a:graphicData>
        </a:graphic>
      </p:graphicFrame>
      <p:sp>
        <p:nvSpPr>
          <p:cNvPr id="276483" name="Text Box 3"/>
          <p:cNvSpPr txBox="1">
            <a:spLocks noChangeArrowheads="1"/>
          </p:cNvSpPr>
          <p:nvPr/>
        </p:nvSpPr>
        <p:spPr bwMode="auto">
          <a:xfrm>
            <a:off x="658813" y="215900"/>
            <a:ext cx="1506537" cy="457200"/>
          </a:xfrm>
          <a:prstGeom prst="rect">
            <a:avLst/>
          </a:prstGeom>
          <a:noFill/>
          <a:ln w="9525">
            <a:noFill/>
            <a:miter lim="800000"/>
            <a:headEnd/>
            <a:tailEnd/>
          </a:ln>
          <a:effectLst/>
        </p:spPr>
        <p:txBody>
          <a:bodyPr>
            <a:spAutoFit/>
          </a:bodyPr>
          <a:lstStyle/>
          <a:p>
            <a:pPr eaLnBrk="0" hangingPunct="0">
              <a:spcBef>
                <a:spcPct val="50000"/>
              </a:spcBef>
            </a:pPr>
            <a:r>
              <a:rPr lang="en-US" b="1">
                <a:latin typeface="Times New Roman" pitchFamily="18" charset="0"/>
              </a:rPr>
              <a:t>Case 1</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7506" name="Object 2"/>
          <p:cNvGraphicFramePr>
            <a:graphicFrameLocks noChangeAspect="1"/>
          </p:cNvGraphicFramePr>
          <p:nvPr/>
        </p:nvGraphicFramePr>
        <p:xfrm>
          <a:off x="0" y="712788"/>
          <a:ext cx="9144000" cy="5773737"/>
        </p:xfrm>
        <a:graphic>
          <a:graphicData uri="http://schemas.openxmlformats.org/presentationml/2006/ole">
            <p:oleObj spid="_x0000_s277506" name="Graph Sheet" r:id="rId3" imgW="3352680" imgH="2590560" progId="SPLUSGraphSheetFileType">
              <p:embed/>
            </p:oleObj>
          </a:graphicData>
        </a:graphic>
      </p:graphicFrame>
      <p:grpSp>
        <p:nvGrpSpPr>
          <p:cNvPr id="277507" name="Group 3"/>
          <p:cNvGrpSpPr>
            <a:grpSpLocks/>
          </p:cNvGrpSpPr>
          <p:nvPr/>
        </p:nvGrpSpPr>
        <p:grpSpPr bwMode="auto">
          <a:xfrm>
            <a:off x="3249613" y="144463"/>
            <a:ext cx="2865437" cy="698500"/>
            <a:chOff x="1999" y="195"/>
            <a:chExt cx="1805" cy="440"/>
          </a:xfrm>
        </p:grpSpPr>
        <p:sp>
          <p:nvSpPr>
            <p:cNvPr id="277508" name="AutoShape 4"/>
            <p:cNvSpPr>
              <a:spLocks noChangeArrowheads="1"/>
            </p:cNvSpPr>
            <p:nvPr/>
          </p:nvSpPr>
          <p:spPr bwMode="auto">
            <a:xfrm>
              <a:off x="1999" y="195"/>
              <a:ext cx="1805" cy="440"/>
            </a:xfrm>
            <a:prstGeom prst="homePlate">
              <a:avLst>
                <a:gd name="adj" fmla="val 102557"/>
              </a:avLst>
            </a:prstGeom>
            <a:solidFill>
              <a:srgbClr val="FFFF99">
                <a:alpha val="63000"/>
              </a:srgbClr>
            </a:solidFill>
            <a:ln w="25400">
              <a:solidFill>
                <a:schemeClr val="tx1"/>
              </a:solidFill>
              <a:miter lim="800000"/>
              <a:headEnd/>
              <a:tailEnd/>
            </a:ln>
            <a:effectLst/>
          </p:spPr>
          <p:txBody>
            <a:bodyPr wrap="none" anchor="ctr"/>
            <a:lstStyle/>
            <a:p>
              <a:endParaRPr lang="en-US"/>
            </a:p>
          </p:txBody>
        </p:sp>
        <p:sp>
          <p:nvSpPr>
            <p:cNvPr id="277509" name="Text Box 5"/>
            <p:cNvSpPr txBox="1">
              <a:spLocks noChangeArrowheads="1"/>
            </p:cNvSpPr>
            <p:nvPr/>
          </p:nvSpPr>
          <p:spPr bwMode="auto">
            <a:xfrm>
              <a:off x="2096" y="265"/>
              <a:ext cx="1423" cy="288"/>
            </a:xfrm>
            <a:prstGeom prst="rect">
              <a:avLst/>
            </a:prstGeom>
            <a:noFill/>
            <a:ln w="9525">
              <a:noFill/>
              <a:miter lim="800000"/>
              <a:headEnd/>
              <a:tailEnd/>
            </a:ln>
            <a:effectLst/>
          </p:spPr>
          <p:txBody>
            <a:bodyPr>
              <a:spAutoFit/>
            </a:bodyPr>
            <a:lstStyle/>
            <a:p>
              <a:pPr eaLnBrk="0" hangingPunct="0">
                <a:spcBef>
                  <a:spcPct val="50000"/>
                </a:spcBef>
              </a:pPr>
              <a:r>
                <a:rPr lang="en-US" b="1">
                  <a:latin typeface="Times New Roman" pitchFamily="18" charset="0"/>
                </a:rPr>
                <a:t>0/10 responses</a:t>
              </a:r>
            </a:p>
          </p:txBody>
        </p:sp>
      </p:grpSp>
      <p:sp>
        <p:nvSpPr>
          <p:cNvPr id="277510" name="Text Box 6"/>
          <p:cNvSpPr txBox="1">
            <a:spLocks noChangeArrowheads="1"/>
          </p:cNvSpPr>
          <p:nvPr/>
        </p:nvSpPr>
        <p:spPr bwMode="auto">
          <a:xfrm>
            <a:off x="658813" y="215900"/>
            <a:ext cx="1506537" cy="457200"/>
          </a:xfrm>
          <a:prstGeom prst="rect">
            <a:avLst/>
          </a:prstGeom>
          <a:noFill/>
          <a:ln w="9525">
            <a:noFill/>
            <a:miter lim="800000"/>
            <a:headEnd/>
            <a:tailEnd/>
          </a:ln>
          <a:effectLst/>
        </p:spPr>
        <p:txBody>
          <a:bodyPr>
            <a:spAutoFit/>
          </a:bodyPr>
          <a:lstStyle/>
          <a:p>
            <a:pPr eaLnBrk="0" hangingPunct="0">
              <a:spcBef>
                <a:spcPct val="50000"/>
              </a:spcBef>
            </a:pPr>
            <a:r>
              <a:rPr lang="en-US" b="1">
                <a:latin typeface="Times New Roman" pitchFamily="18" charset="0"/>
              </a:rPr>
              <a:t>Case 1</a:t>
            </a:r>
          </a:p>
        </p:txBody>
      </p:sp>
      <p:sp>
        <p:nvSpPr>
          <p:cNvPr id="277511" name="Text Box 7"/>
          <p:cNvSpPr txBox="1">
            <a:spLocks noChangeArrowheads="1"/>
          </p:cNvSpPr>
          <p:nvPr/>
        </p:nvSpPr>
        <p:spPr bwMode="auto">
          <a:xfrm>
            <a:off x="5445125" y="1774825"/>
            <a:ext cx="3416300" cy="366713"/>
          </a:xfrm>
          <a:prstGeom prst="rect">
            <a:avLst/>
          </a:prstGeom>
          <a:noFill/>
          <a:ln w="9525">
            <a:noFill/>
            <a:miter lim="800000"/>
            <a:headEnd/>
            <a:tailEnd/>
          </a:ln>
          <a:effectLst/>
        </p:spPr>
        <p:txBody>
          <a:bodyPr>
            <a:spAutoFit/>
          </a:bodyPr>
          <a:lstStyle/>
          <a:p>
            <a:pPr eaLnBrk="0" hangingPunct="0">
              <a:spcBef>
                <a:spcPct val="50000"/>
              </a:spcBef>
            </a:pPr>
            <a:r>
              <a:rPr lang="en-US" sz="1800" b="1" i="1">
                <a:solidFill>
                  <a:srgbClr val="0033CC"/>
                </a:solidFill>
                <a:latin typeface="Times New Roman" pitchFamily="18" charset="0"/>
              </a:rPr>
              <a:t>PP=0.0008 &lt; </a:t>
            </a:r>
            <a:r>
              <a:rPr lang="en-US" sz="1800" b="1" i="1">
                <a:solidFill>
                  <a:srgbClr val="0033CC"/>
                </a:solidFill>
                <a:latin typeface="Times New Roman" pitchFamily="18" charset="0"/>
                <a:sym typeface="Symbol" pitchFamily="18" charset="2"/>
              </a:rPr>
              <a:t></a:t>
            </a:r>
            <a:r>
              <a:rPr lang="en-US" sz="1800" b="1" i="1" baseline="-25000">
                <a:solidFill>
                  <a:srgbClr val="0033CC"/>
                </a:solidFill>
                <a:latin typeface="Times New Roman" pitchFamily="18" charset="0"/>
              </a:rPr>
              <a:t>L</a:t>
            </a:r>
            <a:r>
              <a:rPr lang="en-US" sz="1800" b="1" i="1">
                <a:solidFill>
                  <a:srgbClr val="0033CC"/>
                </a:solidFill>
                <a:latin typeface="Times New Roman" pitchFamily="18" charset="0"/>
              </a:rPr>
              <a:t> ,  Stop the trial</a:t>
            </a:r>
            <a:endParaRPr lang="en-US" sz="1800" b="1">
              <a:solidFill>
                <a:srgbClr val="0033CC"/>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75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8530" name="Object 2"/>
          <p:cNvGraphicFramePr>
            <a:graphicFrameLocks noChangeAspect="1"/>
          </p:cNvGraphicFramePr>
          <p:nvPr/>
        </p:nvGraphicFramePr>
        <p:xfrm>
          <a:off x="0" y="898525"/>
          <a:ext cx="9144000" cy="5694363"/>
        </p:xfrm>
        <a:graphic>
          <a:graphicData uri="http://schemas.openxmlformats.org/presentationml/2006/ole">
            <p:oleObj spid="_x0000_s278530" name="Graph Sheet" r:id="rId3" imgW="3352680" imgH="2590560" progId="SPLUSGraphSheetFileType">
              <p:embed/>
            </p:oleObj>
          </a:graphicData>
        </a:graphic>
      </p:graphicFrame>
      <p:sp>
        <p:nvSpPr>
          <p:cNvPr id="278531" name="Text Box 3"/>
          <p:cNvSpPr txBox="1">
            <a:spLocks noChangeArrowheads="1"/>
          </p:cNvSpPr>
          <p:nvPr/>
        </p:nvSpPr>
        <p:spPr bwMode="auto">
          <a:xfrm>
            <a:off x="6134100" y="4762500"/>
            <a:ext cx="2593975" cy="366713"/>
          </a:xfrm>
          <a:prstGeom prst="rect">
            <a:avLst/>
          </a:prstGeom>
          <a:noFill/>
          <a:ln w="9525">
            <a:noFill/>
            <a:miter lim="800000"/>
            <a:headEnd/>
            <a:tailEnd/>
          </a:ln>
          <a:effectLst/>
        </p:spPr>
        <p:txBody>
          <a:bodyPr>
            <a:spAutoFit/>
          </a:bodyPr>
          <a:lstStyle/>
          <a:p>
            <a:pPr eaLnBrk="0" hangingPunct="0"/>
            <a:r>
              <a:rPr lang="en-US" sz="1800" b="1">
                <a:latin typeface="Times New Roman" pitchFamily="18" charset="0"/>
              </a:rPr>
              <a:t>Prob(</a:t>
            </a:r>
            <a:r>
              <a:rPr lang="en-US" sz="1800" b="1" i="1">
                <a:latin typeface="Times New Roman" pitchFamily="18" charset="0"/>
              </a:rPr>
              <a:t>p</a:t>
            </a:r>
            <a:r>
              <a:rPr lang="en-US" sz="1800" b="1">
                <a:latin typeface="Times New Roman" pitchFamily="18" charset="0"/>
              </a:rPr>
              <a:t> &gt; 0.2) = 0.0086</a:t>
            </a:r>
          </a:p>
        </p:txBody>
      </p:sp>
      <p:grpSp>
        <p:nvGrpSpPr>
          <p:cNvPr id="278532" name="Group 4"/>
          <p:cNvGrpSpPr>
            <a:grpSpLocks/>
          </p:cNvGrpSpPr>
          <p:nvPr/>
        </p:nvGrpSpPr>
        <p:grpSpPr bwMode="auto">
          <a:xfrm>
            <a:off x="3249613" y="144463"/>
            <a:ext cx="2865437" cy="698500"/>
            <a:chOff x="1999" y="195"/>
            <a:chExt cx="1805" cy="440"/>
          </a:xfrm>
        </p:grpSpPr>
        <p:sp>
          <p:nvSpPr>
            <p:cNvPr id="278533" name="AutoShape 5"/>
            <p:cNvSpPr>
              <a:spLocks noChangeArrowheads="1"/>
            </p:cNvSpPr>
            <p:nvPr/>
          </p:nvSpPr>
          <p:spPr bwMode="auto">
            <a:xfrm>
              <a:off x="1999" y="195"/>
              <a:ext cx="1805" cy="440"/>
            </a:xfrm>
            <a:prstGeom prst="homePlate">
              <a:avLst>
                <a:gd name="adj" fmla="val 102557"/>
              </a:avLst>
            </a:prstGeom>
            <a:solidFill>
              <a:srgbClr val="FFFF99">
                <a:alpha val="63000"/>
              </a:srgbClr>
            </a:solidFill>
            <a:ln w="25400">
              <a:solidFill>
                <a:schemeClr val="tx1"/>
              </a:solidFill>
              <a:miter lim="800000"/>
              <a:headEnd/>
              <a:tailEnd/>
            </a:ln>
            <a:effectLst/>
          </p:spPr>
          <p:txBody>
            <a:bodyPr wrap="none" anchor="ctr"/>
            <a:lstStyle/>
            <a:p>
              <a:endParaRPr lang="en-US"/>
            </a:p>
          </p:txBody>
        </p:sp>
        <p:sp>
          <p:nvSpPr>
            <p:cNvPr id="278534" name="Text Box 6"/>
            <p:cNvSpPr txBox="1">
              <a:spLocks noChangeArrowheads="1"/>
            </p:cNvSpPr>
            <p:nvPr/>
          </p:nvSpPr>
          <p:spPr bwMode="auto">
            <a:xfrm>
              <a:off x="2096" y="265"/>
              <a:ext cx="1423" cy="288"/>
            </a:xfrm>
            <a:prstGeom prst="rect">
              <a:avLst/>
            </a:prstGeom>
            <a:noFill/>
            <a:ln w="9525">
              <a:noFill/>
              <a:miter lim="800000"/>
              <a:headEnd/>
              <a:tailEnd/>
            </a:ln>
            <a:effectLst/>
          </p:spPr>
          <p:txBody>
            <a:bodyPr>
              <a:spAutoFit/>
            </a:bodyPr>
            <a:lstStyle/>
            <a:p>
              <a:pPr eaLnBrk="0" hangingPunct="0">
                <a:spcBef>
                  <a:spcPct val="50000"/>
                </a:spcBef>
              </a:pPr>
              <a:r>
                <a:rPr lang="en-US" b="1">
                  <a:latin typeface="Times New Roman" pitchFamily="18" charset="0"/>
                </a:rPr>
                <a:t>0/10 responses</a:t>
              </a:r>
            </a:p>
          </p:txBody>
        </p:sp>
      </p:grpSp>
      <p:sp>
        <p:nvSpPr>
          <p:cNvPr id="278535" name="Text Box 7"/>
          <p:cNvSpPr txBox="1">
            <a:spLocks noChangeArrowheads="1"/>
          </p:cNvSpPr>
          <p:nvPr/>
        </p:nvSpPr>
        <p:spPr bwMode="auto">
          <a:xfrm>
            <a:off x="658813" y="215900"/>
            <a:ext cx="1506537" cy="457200"/>
          </a:xfrm>
          <a:prstGeom prst="rect">
            <a:avLst/>
          </a:prstGeom>
          <a:noFill/>
          <a:ln w="9525">
            <a:noFill/>
            <a:miter lim="800000"/>
            <a:headEnd/>
            <a:tailEnd/>
          </a:ln>
          <a:effectLst/>
        </p:spPr>
        <p:txBody>
          <a:bodyPr>
            <a:spAutoFit/>
          </a:bodyPr>
          <a:lstStyle/>
          <a:p>
            <a:pPr eaLnBrk="0" hangingPunct="0">
              <a:spcBef>
                <a:spcPct val="50000"/>
              </a:spcBef>
            </a:pPr>
            <a:r>
              <a:rPr lang="en-US" b="1">
                <a:latin typeface="Times New Roman" pitchFamily="18" charset="0"/>
              </a:rPr>
              <a:t>Case 1</a:t>
            </a:r>
          </a:p>
        </p:txBody>
      </p:sp>
      <p:grpSp>
        <p:nvGrpSpPr>
          <p:cNvPr id="278536" name="Group 8"/>
          <p:cNvGrpSpPr>
            <a:grpSpLocks/>
          </p:cNvGrpSpPr>
          <p:nvPr/>
        </p:nvGrpSpPr>
        <p:grpSpPr bwMode="auto">
          <a:xfrm>
            <a:off x="6653213" y="2847975"/>
            <a:ext cx="1695450" cy="1647825"/>
            <a:chOff x="4191" y="1794"/>
            <a:chExt cx="1068" cy="1038"/>
          </a:xfrm>
        </p:grpSpPr>
        <p:grpSp>
          <p:nvGrpSpPr>
            <p:cNvPr id="278537" name="Group 9"/>
            <p:cNvGrpSpPr>
              <a:grpSpLocks/>
            </p:cNvGrpSpPr>
            <p:nvPr/>
          </p:nvGrpSpPr>
          <p:grpSpPr bwMode="auto">
            <a:xfrm>
              <a:off x="4362" y="1794"/>
              <a:ext cx="792" cy="517"/>
              <a:chOff x="4698" y="1778"/>
              <a:chExt cx="792" cy="517"/>
            </a:xfrm>
          </p:grpSpPr>
          <p:sp>
            <p:nvSpPr>
              <p:cNvPr id="278538" name="AutoShape 10"/>
              <p:cNvSpPr>
                <a:spLocks noChangeArrowheads="1"/>
              </p:cNvSpPr>
              <p:nvPr/>
            </p:nvSpPr>
            <p:spPr bwMode="auto">
              <a:xfrm>
                <a:off x="4698" y="1778"/>
                <a:ext cx="627" cy="517"/>
              </a:xfrm>
              <a:prstGeom prst="hexagon">
                <a:avLst>
                  <a:gd name="adj" fmla="val 30319"/>
                  <a:gd name="vf" fmla="val 115470"/>
                </a:avLst>
              </a:prstGeom>
              <a:solidFill>
                <a:srgbClr val="CC0000"/>
              </a:solidFill>
              <a:ln w="9525">
                <a:solidFill>
                  <a:schemeClr val="tx1"/>
                </a:solidFill>
                <a:miter lim="800000"/>
                <a:headEnd/>
                <a:tailEnd/>
              </a:ln>
              <a:effectLst/>
            </p:spPr>
            <p:txBody>
              <a:bodyPr wrap="none" anchor="ctr"/>
              <a:lstStyle/>
              <a:p>
                <a:endParaRPr lang="en-US"/>
              </a:p>
            </p:txBody>
          </p:sp>
          <p:sp>
            <p:nvSpPr>
              <p:cNvPr id="278539" name="Text Box 11"/>
              <p:cNvSpPr txBox="1">
                <a:spLocks noChangeArrowheads="1"/>
              </p:cNvSpPr>
              <p:nvPr/>
            </p:nvSpPr>
            <p:spPr bwMode="auto">
              <a:xfrm>
                <a:off x="4744" y="1898"/>
                <a:ext cx="746" cy="250"/>
              </a:xfrm>
              <a:prstGeom prst="rect">
                <a:avLst/>
              </a:prstGeom>
              <a:noFill/>
              <a:ln w="9525">
                <a:noFill/>
                <a:miter lim="800000"/>
                <a:headEnd/>
                <a:tailEnd/>
              </a:ln>
              <a:effectLst/>
            </p:spPr>
            <p:txBody>
              <a:bodyPr>
                <a:spAutoFit/>
              </a:bodyPr>
              <a:lstStyle/>
              <a:p>
                <a:pPr eaLnBrk="0" hangingPunct="0">
                  <a:spcBef>
                    <a:spcPct val="50000"/>
                  </a:spcBef>
                </a:pPr>
                <a:r>
                  <a:rPr lang="en-US" sz="2000" b="1">
                    <a:solidFill>
                      <a:schemeClr val="bg1"/>
                    </a:solidFill>
                    <a:latin typeface="Times New Roman" pitchFamily="18" charset="0"/>
                  </a:rPr>
                  <a:t>STOP</a:t>
                </a:r>
              </a:p>
            </p:txBody>
          </p:sp>
        </p:grpSp>
        <p:sp>
          <p:nvSpPr>
            <p:cNvPr id="278540" name="Text Box 12"/>
            <p:cNvSpPr txBox="1">
              <a:spLocks noChangeArrowheads="1"/>
            </p:cNvSpPr>
            <p:nvPr/>
          </p:nvSpPr>
          <p:spPr bwMode="auto">
            <a:xfrm>
              <a:off x="4191" y="2544"/>
              <a:ext cx="1068" cy="288"/>
            </a:xfrm>
            <a:prstGeom prst="rect">
              <a:avLst/>
            </a:prstGeom>
            <a:noFill/>
            <a:ln w="9525">
              <a:noFill/>
              <a:miter lim="800000"/>
              <a:headEnd/>
              <a:tailEnd/>
            </a:ln>
            <a:effectLst/>
          </p:spPr>
          <p:txBody>
            <a:bodyPr>
              <a:spAutoFit/>
            </a:bodyPr>
            <a:lstStyle/>
            <a:p>
              <a:pPr eaLnBrk="0" hangingPunct="0">
                <a:spcBef>
                  <a:spcPct val="50000"/>
                </a:spcBef>
              </a:pPr>
              <a:r>
                <a:rPr lang="en-US" b="1">
                  <a:latin typeface="Times New Roman" pitchFamily="18" charset="0"/>
                </a:rPr>
                <a:t>Declare H</a:t>
              </a:r>
              <a:r>
                <a:rPr lang="en-US" b="1" baseline="-25000">
                  <a:latin typeface="Times New Roman" pitchFamily="18" charset="0"/>
                </a:rPr>
                <a:t>0</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85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ChangeArrowheads="1"/>
          </p:cNvSpPr>
          <p:nvPr/>
        </p:nvSpPr>
        <p:spPr bwMode="auto">
          <a:xfrm>
            <a:off x="0" y="1081088"/>
            <a:ext cx="9144000" cy="0"/>
          </a:xfrm>
          <a:prstGeom prst="rect">
            <a:avLst/>
          </a:prstGeom>
          <a:noFill/>
          <a:ln w="9525">
            <a:noFill/>
            <a:miter lim="800000"/>
            <a:headEnd/>
            <a:tailEnd/>
          </a:ln>
          <a:effectLst/>
        </p:spPr>
        <p:txBody>
          <a:bodyPr wrap="none" anchor="ctr">
            <a:spAutoFit/>
          </a:bodyPr>
          <a:lstStyle/>
          <a:p>
            <a:pPr eaLnBrk="0" hangingPunct="0"/>
            <a:endParaRPr lang="en-US">
              <a:latin typeface="Times New Roman" pitchFamily="18" charset="0"/>
            </a:endParaRPr>
          </a:p>
        </p:txBody>
      </p:sp>
      <p:sp>
        <p:nvSpPr>
          <p:cNvPr id="279555" name="Rectangle 3"/>
          <p:cNvSpPr>
            <a:spLocks noChangeArrowheads="1"/>
          </p:cNvSpPr>
          <p:nvPr/>
        </p:nvSpPr>
        <p:spPr bwMode="auto">
          <a:xfrm>
            <a:off x="0" y="5775325"/>
            <a:ext cx="9144000" cy="0"/>
          </a:xfrm>
          <a:prstGeom prst="rect">
            <a:avLst/>
          </a:prstGeom>
          <a:noFill/>
          <a:ln w="9525">
            <a:noFill/>
            <a:miter lim="800000"/>
            <a:headEnd/>
            <a:tailEnd/>
          </a:ln>
          <a:effectLst/>
        </p:spPr>
        <p:txBody>
          <a:bodyPr wrap="none" anchor="ctr">
            <a:spAutoFit/>
          </a:bodyPr>
          <a:lstStyle/>
          <a:p>
            <a:pPr eaLnBrk="0" hangingPunct="0"/>
            <a:endParaRPr lang="en-US">
              <a:latin typeface="Times New Roman" pitchFamily="18" charset="0"/>
            </a:endParaRPr>
          </a:p>
        </p:txBody>
      </p:sp>
      <p:sp>
        <p:nvSpPr>
          <p:cNvPr id="279556" name="Text Box 4"/>
          <p:cNvSpPr txBox="1">
            <a:spLocks noChangeArrowheads="1"/>
          </p:cNvSpPr>
          <p:nvPr/>
        </p:nvSpPr>
        <p:spPr bwMode="auto">
          <a:xfrm>
            <a:off x="3711575" y="6353175"/>
            <a:ext cx="7129463" cy="457200"/>
          </a:xfrm>
          <a:prstGeom prst="rect">
            <a:avLst/>
          </a:prstGeom>
          <a:noFill/>
          <a:ln w="9525">
            <a:noFill/>
            <a:miter lim="800000"/>
            <a:headEnd/>
            <a:tailEnd/>
          </a:ln>
          <a:effectLst/>
        </p:spPr>
        <p:txBody>
          <a:bodyPr>
            <a:spAutoFit/>
          </a:bodyPr>
          <a:lstStyle/>
          <a:p>
            <a:pPr eaLnBrk="0" hangingPunct="0">
              <a:spcBef>
                <a:spcPct val="50000"/>
              </a:spcBef>
            </a:pPr>
            <a:r>
              <a:rPr lang="en-US" b="1" i="1">
                <a:solidFill>
                  <a:srgbClr val="0033CC"/>
                </a:solidFill>
                <a:latin typeface="Times New Roman" pitchFamily="18" charset="0"/>
              </a:rPr>
              <a:t>PP=0.1766 &gt; </a:t>
            </a:r>
            <a:r>
              <a:rPr lang="en-US" b="1" i="1">
                <a:solidFill>
                  <a:srgbClr val="0033CC"/>
                </a:solidFill>
                <a:latin typeface="Times New Roman" pitchFamily="18" charset="0"/>
                <a:sym typeface="Symbol" pitchFamily="18" charset="2"/>
              </a:rPr>
              <a:t></a:t>
            </a:r>
            <a:r>
              <a:rPr lang="en-US" b="1" i="1" baseline="-25000">
                <a:solidFill>
                  <a:srgbClr val="0033CC"/>
                </a:solidFill>
                <a:latin typeface="Times New Roman" pitchFamily="18" charset="0"/>
              </a:rPr>
              <a:t>L</a:t>
            </a:r>
            <a:r>
              <a:rPr lang="en-US" b="1" i="1">
                <a:solidFill>
                  <a:srgbClr val="0033CC"/>
                </a:solidFill>
                <a:latin typeface="Times New Roman" pitchFamily="18" charset="0"/>
              </a:rPr>
              <a:t> , Continue the trial</a:t>
            </a:r>
          </a:p>
        </p:txBody>
      </p:sp>
      <p:graphicFrame>
        <p:nvGraphicFramePr>
          <p:cNvPr id="279557" name="Group 5"/>
          <p:cNvGraphicFramePr>
            <a:graphicFrameLocks noGrp="1"/>
          </p:cNvGraphicFramePr>
          <p:nvPr/>
        </p:nvGraphicFramePr>
        <p:xfrm>
          <a:off x="0" y="981075"/>
          <a:ext cx="9144000" cy="5419090"/>
        </p:xfrm>
        <a:graphic>
          <a:graphicData uri="http://schemas.openxmlformats.org/drawingml/2006/table">
            <a:tbl>
              <a:tblPr/>
              <a:tblGrid>
                <a:gridCol w="604838"/>
                <a:gridCol w="1220787"/>
                <a:gridCol w="1436688"/>
                <a:gridCol w="1322387"/>
                <a:gridCol w="604838"/>
                <a:gridCol w="1220787"/>
                <a:gridCol w="1409700"/>
                <a:gridCol w="1323975"/>
              </a:tblGrid>
              <a:tr h="730250">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1" i="1" u="none" strike="noStrike" cap="none" normalizeH="0" baseline="0" smtClean="0">
                          <a:ln>
                            <a:noFill/>
                          </a:ln>
                          <a:solidFill>
                            <a:schemeClr val="tx1"/>
                          </a:solidFill>
                          <a:effectLst/>
                          <a:latin typeface="Tahoma" pitchFamily="34" charset="0"/>
                          <a:cs typeface="Times New Roman" pitchFamily="18" charset="0"/>
                        </a:rPr>
                        <a:t>Y=i</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1" i="1" u="none" strike="noStrike" cap="none" normalizeH="0" baseline="0" smtClean="0">
                          <a:ln>
                            <a:noFill/>
                          </a:ln>
                          <a:solidFill>
                            <a:schemeClr val="tx1"/>
                          </a:solidFill>
                          <a:effectLst/>
                          <a:latin typeface="Tahoma" pitchFamily="34" charset="0"/>
                          <a:cs typeface="Times New Roman" pitchFamily="18" charset="0"/>
                        </a:rPr>
                        <a:t>P(Y=i | x)</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1" i="1" u="none" strike="noStrike" cap="none" normalizeH="0" baseline="0" smtClean="0">
                          <a:ln>
                            <a:noFill/>
                          </a:ln>
                          <a:solidFill>
                            <a:schemeClr val="tx1"/>
                          </a:solidFill>
                          <a:effectLst/>
                          <a:latin typeface="Tahoma" pitchFamily="34" charset="0"/>
                          <a:cs typeface="Times New Roman" pitchFamily="18" charset="0"/>
                        </a:rPr>
                        <a:t>B</a:t>
                      </a:r>
                      <a:r>
                        <a:rPr kumimoji="0" lang="en-US" sz="1600" b="1" i="1" u="none" strike="noStrike" cap="none" normalizeH="0" baseline="-30000" smtClean="0">
                          <a:ln>
                            <a:noFill/>
                          </a:ln>
                          <a:solidFill>
                            <a:schemeClr val="tx1"/>
                          </a:solidFill>
                          <a:effectLst/>
                          <a:latin typeface="Tahoma" pitchFamily="34" charset="0"/>
                          <a:cs typeface="Times New Roman" pitchFamily="18" charset="0"/>
                        </a:rPr>
                        <a:t>i</a:t>
                      </a:r>
                      <a:r>
                        <a:rPr kumimoji="0" lang="en-US" sz="1600" b="1" i="1" u="none" strike="noStrike" cap="none" normalizeH="0" baseline="0" smtClean="0">
                          <a:ln>
                            <a:noFill/>
                          </a:ln>
                          <a:solidFill>
                            <a:schemeClr val="tx1"/>
                          </a:solidFill>
                          <a:effectLst/>
                          <a:latin typeface="Tahoma" pitchFamily="34" charset="0"/>
                          <a:cs typeface="Times New Roman" pitchFamily="18" charset="0"/>
                        </a:rPr>
                        <a:t>=P(p&gt;20% | x, Y=i)</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1" i="1" u="none" strike="noStrike" cap="none" normalizeH="0" baseline="0" smtClean="0">
                          <a:ln>
                            <a:noFill/>
                          </a:ln>
                          <a:solidFill>
                            <a:schemeClr val="tx1"/>
                          </a:solidFill>
                          <a:effectLst/>
                          <a:latin typeface="Tahoma" pitchFamily="34" charset="0"/>
                          <a:cs typeface="Times New Roman" pitchFamily="18" charset="0"/>
                        </a:rPr>
                        <a:t>I</a:t>
                      </a:r>
                      <a:r>
                        <a:rPr kumimoji="0" lang="en-US" sz="1600" b="1" i="1" u="none" strike="noStrike" cap="none" normalizeH="0" baseline="-30000" smtClean="0">
                          <a:ln>
                            <a:noFill/>
                          </a:ln>
                          <a:solidFill>
                            <a:schemeClr val="tx1"/>
                          </a:solidFill>
                          <a:effectLst/>
                          <a:latin typeface="Tahoma" pitchFamily="34" charset="0"/>
                          <a:cs typeface="Times New Roman" pitchFamily="18" charset="0"/>
                        </a:rPr>
                        <a:t>i</a:t>
                      </a:r>
                      <a:r>
                        <a:rPr kumimoji="0" lang="en-US" sz="1600" b="1" i="1" u="none" strike="noStrike" cap="none" normalizeH="0" baseline="0" smtClean="0">
                          <a:ln>
                            <a:noFill/>
                          </a:ln>
                          <a:solidFill>
                            <a:schemeClr val="tx1"/>
                          </a:solidFill>
                          <a:effectLst/>
                          <a:latin typeface="Tahoma" pitchFamily="34" charset="0"/>
                          <a:cs typeface="Times New Roman" pitchFamily="18" charset="0"/>
                        </a:rPr>
                        <a:t>(B</a:t>
                      </a:r>
                      <a:r>
                        <a:rPr kumimoji="0" lang="en-US" sz="1600" b="1" i="1" u="none" strike="noStrike" cap="none" normalizeH="0" baseline="-30000" smtClean="0">
                          <a:ln>
                            <a:noFill/>
                          </a:ln>
                          <a:solidFill>
                            <a:schemeClr val="tx1"/>
                          </a:solidFill>
                          <a:effectLst/>
                          <a:latin typeface="Tahoma" pitchFamily="34" charset="0"/>
                          <a:cs typeface="Times New Roman" pitchFamily="18" charset="0"/>
                        </a:rPr>
                        <a:t>i</a:t>
                      </a:r>
                      <a:r>
                        <a:rPr kumimoji="0" lang="en-US" sz="1600" b="1" i="1" u="none" strike="noStrike" cap="none" normalizeH="0" baseline="0" smtClean="0">
                          <a:ln>
                            <a:noFill/>
                          </a:ln>
                          <a:solidFill>
                            <a:schemeClr val="tx1"/>
                          </a:solidFill>
                          <a:effectLst/>
                          <a:latin typeface="Tahoma" pitchFamily="34" charset="0"/>
                          <a:cs typeface="Times New Roman" pitchFamily="18" charset="0"/>
                        </a:rPr>
                        <a:t>&gt;0.90)</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1" i="1" u="none" strike="noStrike" cap="none" normalizeH="0" baseline="0" smtClean="0">
                          <a:ln>
                            <a:noFill/>
                          </a:ln>
                          <a:solidFill>
                            <a:schemeClr val="tx1"/>
                          </a:solidFill>
                          <a:effectLst/>
                          <a:latin typeface="Tahoma" pitchFamily="34" charset="0"/>
                          <a:cs typeface="Times New Roman" pitchFamily="18" charset="0"/>
                        </a:rPr>
                        <a:t>Y=i</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1" i="1" u="none" strike="noStrike" cap="none" normalizeH="0" baseline="0" smtClean="0">
                          <a:ln>
                            <a:noFill/>
                          </a:ln>
                          <a:solidFill>
                            <a:schemeClr val="tx1"/>
                          </a:solidFill>
                          <a:effectLst/>
                          <a:latin typeface="Tahoma" pitchFamily="34" charset="0"/>
                          <a:cs typeface="Times New Roman" pitchFamily="18" charset="0"/>
                        </a:rPr>
                        <a:t>P(Y=i | x)</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1" i="1" u="none" strike="noStrike" cap="none" normalizeH="0" baseline="0" smtClean="0">
                          <a:ln>
                            <a:noFill/>
                          </a:ln>
                          <a:solidFill>
                            <a:schemeClr val="tx1"/>
                          </a:solidFill>
                          <a:effectLst/>
                          <a:latin typeface="Tahoma" pitchFamily="34" charset="0"/>
                          <a:cs typeface="Times New Roman" pitchFamily="18" charset="0"/>
                        </a:rPr>
                        <a:t>B</a:t>
                      </a:r>
                      <a:r>
                        <a:rPr kumimoji="0" lang="en-US" sz="1600" b="1" i="1" u="none" strike="noStrike" cap="none" normalizeH="0" baseline="-30000" smtClean="0">
                          <a:ln>
                            <a:noFill/>
                          </a:ln>
                          <a:solidFill>
                            <a:schemeClr val="tx1"/>
                          </a:solidFill>
                          <a:effectLst/>
                          <a:latin typeface="Tahoma" pitchFamily="34" charset="0"/>
                          <a:cs typeface="Times New Roman" pitchFamily="18" charset="0"/>
                        </a:rPr>
                        <a:t>i</a:t>
                      </a:r>
                      <a:r>
                        <a:rPr kumimoji="0" lang="en-US" sz="1600" b="1" i="1" u="none" strike="noStrike" cap="none" normalizeH="0" baseline="0" smtClean="0">
                          <a:ln>
                            <a:noFill/>
                          </a:ln>
                          <a:solidFill>
                            <a:schemeClr val="tx1"/>
                          </a:solidFill>
                          <a:effectLst/>
                          <a:latin typeface="Tahoma" pitchFamily="34" charset="0"/>
                          <a:cs typeface="Times New Roman" pitchFamily="18" charset="0"/>
                        </a:rPr>
                        <a:t>=P(p&gt;20% | x, Y=i)</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1" i="1" u="none" strike="noStrike" cap="none" normalizeH="0" baseline="0" smtClean="0">
                          <a:ln>
                            <a:noFill/>
                          </a:ln>
                          <a:solidFill>
                            <a:schemeClr val="tx1"/>
                          </a:solidFill>
                          <a:effectLst/>
                          <a:latin typeface="Tahoma" pitchFamily="34" charset="0"/>
                          <a:cs typeface="Times New Roman" pitchFamily="18" charset="0"/>
                        </a:rPr>
                        <a:t>I</a:t>
                      </a:r>
                      <a:r>
                        <a:rPr kumimoji="0" lang="en-US" sz="1600" b="1" i="1" u="none" strike="noStrike" cap="none" normalizeH="0" baseline="-30000" smtClean="0">
                          <a:ln>
                            <a:noFill/>
                          </a:ln>
                          <a:solidFill>
                            <a:schemeClr val="tx1"/>
                          </a:solidFill>
                          <a:effectLst/>
                          <a:latin typeface="Tahoma" pitchFamily="34" charset="0"/>
                          <a:cs typeface="Times New Roman" pitchFamily="18" charset="0"/>
                        </a:rPr>
                        <a:t>i</a:t>
                      </a:r>
                      <a:r>
                        <a:rPr kumimoji="0" lang="en-US" sz="1600" b="1" i="1" u="none" strike="noStrike" cap="none" normalizeH="0" baseline="0" smtClean="0">
                          <a:ln>
                            <a:noFill/>
                          </a:ln>
                          <a:solidFill>
                            <a:schemeClr val="tx1"/>
                          </a:solidFill>
                          <a:effectLst/>
                          <a:latin typeface="Tahoma" pitchFamily="34" charset="0"/>
                          <a:cs typeface="Times New Roman" pitchFamily="18" charset="0"/>
                        </a:rPr>
                        <a:t>(B</a:t>
                      </a:r>
                      <a:r>
                        <a:rPr kumimoji="0" lang="en-US" sz="1600" b="1" i="1" u="none" strike="noStrike" cap="none" normalizeH="0" baseline="-30000" smtClean="0">
                          <a:ln>
                            <a:noFill/>
                          </a:ln>
                          <a:solidFill>
                            <a:schemeClr val="tx1"/>
                          </a:solidFill>
                          <a:effectLst/>
                          <a:latin typeface="Tahoma" pitchFamily="34" charset="0"/>
                          <a:cs typeface="Times New Roman" pitchFamily="18" charset="0"/>
                        </a:rPr>
                        <a:t>i</a:t>
                      </a:r>
                      <a:r>
                        <a:rPr kumimoji="0" lang="en-US" sz="1600" b="1" i="1" u="none" strike="noStrike" cap="none" normalizeH="0" baseline="0" smtClean="0">
                          <a:ln>
                            <a:noFill/>
                          </a:ln>
                          <a:solidFill>
                            <a:schemeClr val="tx1"/>
                          </a:solidFill>
                          <a:effectLst/>
                          <a:latin typeface="Tahoma" pitchFamily="34" charset="0"/>
                          <a:cs typeface="Times New Roman" pitchFamily="18" charset="0"/>
                        </a:rPr>
                        <a:t>&gt;0.90)</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0200">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0</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0.0539</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0.0047</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14</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0.0098</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0.9994</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1</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30200">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1</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0.0912</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0.0209</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15</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0.0064</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0.9998</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1</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30200">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2</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0.1112</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0.0637</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16</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0.0040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1.0000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1</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30200">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3</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0.1175</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0.1473</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17</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0.0024</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1.0000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1</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28613">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4</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0.1141</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0.2751</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18</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0.0014</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1.0000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1</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30200">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5</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0.1044</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0.4338</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19</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0.0007</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1.0000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1</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30200">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6</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0.0914</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0.5980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20</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0.0004</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1.0000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1</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30200">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7</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0.0770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0.7422</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21</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0.0002</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1.0000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1</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30200">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8</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0.0628</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0.8511</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22</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0.0001</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1.0000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1</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28613">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9</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0.0496</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0.9227</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1</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23</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0.0000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1.0000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1</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28613">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10</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0.0381</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0.9639</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1</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24</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0.0000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1.0000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1</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30200">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11</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0.0284</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0.9848</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1</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25</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0.0000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1.0000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1</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30200">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12</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0.0206</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0.9942</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1</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26</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0.0000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1.0000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1</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30200">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chemeClr val="tx1"/>
                          </a:solidFill>
                          <a:effectLst/>
                          <a:latin typeface="Tahoma" pitchFamily="34" charset="0"/>
                          <a:cs typeface="Times New Roman" pitchFamily="18" charset="0"/>
                        </a:rPr>
                        <a:t>13</a:t>
                      </a:r>
                      <a:endParaRPr kumimoji="0" lang="en-US" sz="1500" b="0" i="0" u="none" strike="noStrike" cap="none" normalizeH="0" baseline="0" smtClean="0">
                        <a:ln>
                          <a:noFill/>
                        </a:ln>
                        <a:solidFill>
                          <a:schemeClr val="tx1"/>
                        </a:solidFill>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0.0144</a:t>
                      </a:r>
                      <a:endParaRPr kumimoji="0" lang="en-US" sz="15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0.9980</a:t>
                      </a:r>
                      <a:endParaRPr kumimoji="0" lang="en-US" sz="15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1</a:t>
                      </a:r>
                      <a:endParaRPr kumimoji="0" lang="en-US" sz="15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endParaRPr kumimoji="0" lang="en-US" sz="15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endParaRPr kumimoji="0" lang="en-US" sz="1500" b="0" i="0" u="none" strike="noStrike" cap="none" normalizeH="0" baseline="0" smtClean="0">
                        <a:ln>
                          <a:noFill/>
                        </a:ln>
                        <a:solidFill>
                          <a:schemeClr val="tx1"/>
                        </a:solidFill>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endParaRPr kumimoji="0" lang="en-US" sz="1500" b="0" i="0" u="none" strike="noStrike" cap="none" normalizeH="0" baseline="0" smtClean="0">
                        <a:ln>
                          <a:noFill/>
                        </a:ln>
                        <a:solidFill>
                          <a:schemeClr val="tx1"/>
                        </a:solidFill>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endParaRPr kumimoji="0" lang="en-US" sz="1500" b="0" i="0" u="none" strike="noStrike" cap="none" normalizeH="0" baseline="0" smtClean="0">
                        <a:ln>
                          <a:noFill/>
                        </a:ln>
                        <a:solidFill>
                          <a:schemeClr val="tx1"/>
                        </a:solidFill>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79704" name="Rectangle 152"/>
          <p:cNvSpPr>
            <a:spLocks noChangeArrowheads="1"/>
          </p:cNvSpPr>
          <p:nvPr/>
        </p:nvSpPr>
        <p:spPr bwMode="auto">
          <a:xfrm>
            <a:off x="0" y="5775325"/>
            <a:ext cx="9144000" cy="0"/>
          </a:xfrm>
          <a:prstGeom prst="rect">
            <a:avLst/>
          </a:prstGeom>
          <a:noFill/>
          <a:ln w="9525">
            <a:noFill/>
            <a:miter lim="800000"/>
            <a:headEnd/>
            <a:tailEnd/>
          </a:ln>
          <a:effectLst/>
        </p:spPr>
        <p:txBody>
          <a:bodyPr wrap="none" anchor="ctr">
            <a:spAutoFit/>
          </a:bodyPr>
          <a:lstStyle/>
          <a:p>
            <a:pPr eaLnBrk="0" hangingPunct="0"/>
            <a:endParaRPr lang="en-US">
              <a:latin typeface="Times New Roman" pitchFamily="18" charset="0"/>
            </a:endParaRPr>
          </a:p>
        </p:txBody>
      </p:sp>
      <p:sp>
        <p:nvSpPr>
          <p:cNvPr id="279705" name="Rectangle 153"/>
          <p:cNvSpPr>
            <a:spLocks noGrp="1" noChangeArrowheads="1"/>
          </p:cNvSpPr>
          <p:nvPr>
            <p:ph type="title"/>
          </p:nvPr>
        </p:nvSpPr>
        <p:spPr/>
        <p:txBody>
          <a:bodyPr/>
          <a:lstStyle/>
          <a:p>
            <a:r>
              <a:rPr lang="en-US" sz="2400"/>
              <a:t>Case 2: 1</a:t>
            </a:r>
            <a:r>
              <a:rPr lang="en-US" sz="2400" baseline="30000"/>
              <a:t>st</a:t>
            </a:r>
            <a:r>
              <a:rPr lang="en-US" sz="2400"/>
              <a:t> stage: 2 of 10 responses, </a:t>
            </a:r>
            <a:br>
              <a:rPr lang="en-US" sz="2400"/>
            </a:br>
            <a:r>
              <a:rPr lang="en-US" sz="2400" i="1"/>
              <a:t>N</a:t>
            </a:r>
            <a:r>
              <a:rPr lang="en-US" sz="2400" i="1" baseline="-25000"/>
              <a:t>max</a:t>
            </a:r>
            <a:r>
              <a:rPr lang="en-US" sz="2400"/>
              <a:t>=36, prior of </a:t>
            </a:r>
            <a:r>
              <a:rPr lang="en-US" sz="2400" i="1"/>
              <a:t>p</a:t>
            </a:r>
            <a:r>
              <a:rPr lang="en-US" sz="2400"/>
              <a:t>=beta(0.2, 0.8), </a:t>
            </a:r>
            <a:r>
              <a:rPr lang="en-US" sz="2400" i="1">
                <a:sym typeface="Symbol" pitchFamily="18" charset="2"/>
              </a:rPr>
              <a:t></a:t>
            </a:r>
            <a:r>
              <a:rPr lang="en-US" sz="2400" i="1" baseline="-25000"/>
              <a:t>L</a:t>
            </a:r>
            <a:r>
              <a:rPr lang="en-US" sz="2400"/>
              <a:t>=0.001, </a:t>
            </a:r>
            <a:r>
              <a:rPr lang="en-US" sz="2400" i="1">
                <a:sym typeface="Symbol" pitchFamily="18" charset="2"/>
              </a:rPr>
              <a:t></a:t>
            </a:r>
            <a:r>
              <a:rPr lang="en-US" sz="2400" i="1" baseline="-25000"/>
              <a:t>T</a:t>
            </a:r>
            <a:r>
              <a:rPr lang="en-US" sz="2400"/>
              <a:t> =0.900</a:t>
            </a:r>
          </a:p>
        </p:txBody>
      </p:sp>
      <p:sp>
        <p:nvSpPr>
          <p:cNvPr id="279706" name="Text Box 154"/>
          <p:cNvSpPr txBox="1">
            <a:spLocks noChangeArrowheads="1"/>
          </p:cNvSpPr>
          <p:nvPr/>
        </p:nvSpPr>
        <p:spPr bwMode="auto">
          <a:xfrm>
            <a:off x="347663" y="6345238"/>
            <a:ext cx="3286125" cy="457200"/>
          </a:xfrm>
          <a:prstGeom prst="rect">
            <a:avLst/>
          </a:prstGeom>
          <a:noFill/>
          <a:ln w="9525">
            <a:noFill/>
            <a:miter lim="800000"/>
            <a:headEnd/>
            <a:tailEnd/>
          </a:ln>
          <a:effectLst/>
        </p:spPr>
        <p:txBody>
          <a:bodyPr>
            <a:spAutoFit/>
          </a:bodyPr>
          <a:lstStyle/>
          <a:p>
            <a:pPr eaLnBrk="0" hangingPunct="0">
              <a:spcBef>
                <a:spcPct val="50000"/>
              </a:spcBef>
            </a:pPr>
            <a:r>
              <a:rPr lang="en-US" b="1" i="1">
                <a:solidFill>
                  <a:srgbClr val="FB0528"/>
                </a:solidFill>
                <a:latin typeface="Times New Roman" pitchFamily="18" charset="0"/>
              </a:rPr>
              <a:t>Will you stop the trial? </a:t>
            </a:r>
            <a:endParaRPr lang="en-US" b="1">
              <a:solidFill>
                <a:srgbClr val="FB0528"/>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97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95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6" grpId="0"/>
      <p:bldP spid="27970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76200" y="0"/>
            <a:ext cx="9144000" cy="1193800"/>
          </a:xfrm>
        </p:spPr>
        <p:txBody>
          <a:bodyPr/>
          <a:lstStyle/>
          <a:p>
            <a:r>
              <a:rPr lang="en-US" sz="2400"/>
              <a:t>Case 2: 1</a:t>
            </a:r>
            <a:r>
              <a:rPr lang="en-US" sz="2400" baseline="30000"/>
              <a:t>st</a:t>
            </a:r>
            <a:r>
              <a:rPr lang="en-US" sz="2400"/>
              <a:t> stage: 2 of 10 responses, </a:t>
            </a:r>
            <a:br>
              <a:rPr lang="en-US" sz="2400"/>
            </a:br>
            <a:r>
              <a:rPr lang="en-US" sz="2400">
                <a:solidFill>
                  <a:srgbClr val="0000FF"/>
                </a:solidFill>
              </a:rPr>
              <a:t>followed by  0 out of 12 patients responses</a:t>
            </a:r>
            <a:r>
              <a:rPr lang="en-US" sz="2400"/>
              <a:t/>
            </a:r>
            <a:br>
              <a:rPr lang="en-US" sz="2400"/>
            </a:br>
            <a:r>
              <a:rPr lang="en-US" sz="2400" i="1"/>
              <a:t>N</a:t>
            </a:r>
            <a:r>
              <a:rPr lang="en-US" sz="2400" i="1" baseline="-25000"/>
              <a:t>max</a:t>
            </a:r>
            <a:r>
              <a:rPr lang="en-US" sz="2400"/>
              <a:t>=36, prior of </a:t>
            </a:r>
            <a:r>
              <a:rPr lang="en-US" sz="2400" i="1"/>
              <a:t>p</a:t>
            </a:r>
            <a:r>
              <a:rPr lang="en-US" sz="2400"/>
              <a:t>=beta(0.2, 0.8), </a:t>
            </a:r>
            <a:r>
              <a:rPr lang="en-US" sz="2400" i="1">
                <a:sym typeface="Symbol" pitchFamily="18" charset="2"/>
              </a:rPr>
              <a:t></a:t>
            </a:r>
            <a:r>
              <a:rPr lang="en-US" sz="2400" i="1" baseline="-25000"/>
              <a:t>L</a:t>
            </a:r>
            <a:r>
              <a:rPr lang="en-US" sz="2400"/>
              <a:t>=0.001, </a:t>
            </a:r>
            <a:r>
              <a:rPr lang="en-US" sz="2400" i="1">
                <a:sym typeface="Symbol" pitchFamily="18" charset="2"/>
              </a:rPr>
              <a:t></a:t>
            </a:r>
            <a:r>
              <a:rPr lang="en-US" sz="2400" i="1" baseline="-25000"/>
              <a:t>T</a:t>
            </a:r>
            <a:r>
              <a:rPr lang="en-US" sz="2400"/>
              <a:t> =0.900</a:t>
            </a:r>
            <a:r>
              <a:rPr lang="en-US" sz="2800">
                <a:latin typeface="Times New Roman" pitchFamily="18" charset="0"/>
              </a:rPr>
              <a:t> </a:t>
            </a:r>
          </a:p>
        </p:txBody>
      </p:sp>
      <p:sp>
        <p:nvSpPr>
          <p:cNvPr id="280579" name="Rectangle 3"/>
          <p:cNvSpPr>
            <a:spLocks noChangeArrowheads="1"/>
          </p:cNvSpPr>
          <p:nvPr/>
        </p:nvSpPr>
        <p:spPr bwMode="auto">
          <a:xfrm>
            <a:off x="0" y="1081088"/>
            <a:ext cx="9144000" cy="0"/>
          </a:xfrm>
          <a:prstGeom prst="rect">
            <a:avLst/>
          </a:prstGeom>
          <a:noFill/>
          <a:ln w="9525">
            <a:noFill/>
            <a:miter lim="800000"/>
            <a:headEnd/>
            <a:tailEnd/>
          </a:ln>
          <a:effectLst/>
        </p:spPr>
        <p:txBody>
          <a:bodyPr wrap="none" anchor="ctr">
            <a:spAutoFit/>
          </a:bodyPr>
          <a:lstStyle/>
          <a:p>
            <a:pPr eaLnBrk="0" hangingPunct="0"/>
            <a:endParaRPr lang="en-US">
              <a:latin typeface="Times New Roman" pitchFamily="18" charset="0"/>
            </a:endParaRPr>
          </a:p>
        </p:txBody>
      </p:sp>
      <p:sp>
        <p:nvSpPr>
          <p:cNvPr id="280580" name="Rectangle 4"/>
          <p:cNvSpPr>
            <a:spLocks noChangeArrowheads="1"/>
          </p:cNvSpPr>
          <p:nvPr/>
        </p:nvSpPr>
        <p:spPr bwMode="auto">
          <a:xfrm>
            <a:off x="0" y="5775325"/>
            <a:ext cx="9144000" cy="0"/>
          </a:xfrm>
          <a:prstGeom prst="rect">
            <a:avLst/>
          </a:prstGeom>
          <a:noFill/>
          <a:ln w="9525">
            <a:noFill/>
            <a:miter lim="800000"/>
            <a:headEnd/>
            <a:tailEnd/>
          </a:ln>
          <a:effectLst/>
        </p:spPr>
        <p:txBody>
          <a:bodyPr wrap="none" anchor="ctr">
            <a:spAutoFit/>
          </a:bodyPr>
          <a:lstStyle/>
          <a:p>
            <a:pPr eaLnBrk="0" hangingPunct="0"/>
            <a:endParaRPr lang="en-US">
              <a:latin typeface="Times New Roman" pitchFamily="18" charset="0"/>
            </a:endParaRPr>
          </a:p>
        </p:txBody>
      </p:sp>
      <p:sp>
        <p:nvSpPr>
          <p:cNvPr id="280581" name="Text Box 5"/>
          <p:cNvSpPr txBox="1">
            <a:spLocks noChangeArrowheads="1"/>
          </p:cNvSpPr>
          <p:nvPr/>
        </p:nvSpPr>
        <p:spPr bwMode="auto">
          <a:xfrm>
            <a:off x="4197350" y="6027738"/>
            <a:ext cx="4740275" cy="457200"/>
          </a:xfrm>
          <a:prstGeom prst="rect">
            <a:avLst/>
          </a:prstGeom>
          <a:noFill/>
          <a:ln w="9525">
            <a:noFill/>
            <a:miter lim="800000"/>
            <a:headEnd/>
            <a:tailEnd/>
          </a:ln>
          <a:effectLst/>
        </p:spPr>
        <p:txBody>
          <a:bodyPr>
            <a:spAutoFit/>
          </a:bodyPr>
          <a:lstStyle/>
          <a:p>
            <a:pPr eaLnBrk="0" hangingPunct="0">
              <a:spcBef>
                <a:spcPct val="50000"/>
              </a:spcBef>
            </a:pPr>
            <a:r>
              <a:rPr lang="en-US" b="1" i="1">
                <a:solidFill>
                  <a:srgbClr val="0033CC"/>
                </a:solidFill>
                <a:latin typeface="Times New Roman" pitchFamily="18" charset="0"/>
              </a:rPr>
              <a:t>PP= 0.0002 &lt; </a:t>
            </a:r>
            <a:r>
              <a:rPr lang="en-US" b="1" i="1">
                <a:solidFill>
                  <a:srgbClr val="0033CC"/>
                </a:solidFill>
                <a:latin typeface="Times New Roman" pitchFamily="18" charset="0"/>
                <a:sym typeface="Symbol" pitchFamily="18" charset="2"/>
              </a:rPr>
              <a:t></a:t>
            </a:r>
            <a:r>
              <a:rPr lang="en-US" b="1" i="1" baseline="-25000">
                <a:solidFill>
                  <a:srgbClr val="0033CC"/>
                </a:solidFill>
                <a:latin typeface="Times New Roman" pitchFamily="18" charset="0"/>
              </a:rPr>
              <a:t>L</a:t>
            </a:r>
            <a:r>
              <a:rPr lang="en-US" b="1" i="1">
                <a:solidFill>
                  <a:srgbClr val="0033CC"/>
                </a:solidFill>
                <a:latin typeface="Times New Roman" pitchFamily="18" charset="0"/>
              </a:rPr>
              <a:t> , Stop the trial</a:t>
            </a:r>
          </a:p>
        </p:txBody>
      </p:sp>
      <p:sp>
        <p:nvSpPr>
          <p:cNvPr id="280582" name="Rectangle 6"/>
          <p:cNvSpPr>
            <a:spLocks noChangeArrowheads="1"/>
          </p:cNvSpPr>
          <p:nvPr/>
        </p:nvSpPr>
        <p:spPr bwMode="auto">
          <a:xfrm>
            <a:off x="0" y="5775325"/>
            <a:ext cx="9144000" cy="0"/>
          </a:xfrm>
          <a:prstGeom prst="rect">
            <a:avLst/>
          </a:prstGeom>
          <a:noFill/>
          <a:ln w="9525">
            <a:noFill/>
            <a:miter lim="800000"/>
            <a:headEnd/>
            <a:tailEnd/>
          </a:ln>
          <a:effectLst/>
        </p:spPr>
        <p:txBody>
          <a:bodyPr wrap="none" anchor="ctr">
            <a:spAutoFit/>
          </a:bodyPr>
          <a:lstStyle/>
          <a:p>
            <a:pPr eaLnBrk="0" hangingPunct="0"/>
            <a:endParaRPr lang="en-US">
              <a:latin typeface="Times New Roman" pitchFamily="18" charset="0"/>
            </a:endParaRPr>
          </a:p>
        </p:txBody>
      </p:sp>
      <p:graphicFrame>
        <p:nvGraphicFramePr>
          <p:cNvPr id="280678" name="Group 102"/>
          <p:cNvGraphicFramePr>
            <a:graphicFrameLocks noGrp="1"/>
          </p:cNvGraphicFramePr>
          <p:nvPr>
            <p:ph idx="1"/>
          </p:nvPr>
        </p:nvGraphicFramePr>
        <p:xfrm>
          <a:off x="76200" y="1468438"/>
          <a:ext cx="8915400" cy="4154172"/>
        </p:xfrm>
        <a:graphic>
          <a:graphicData uri="http://schemas.openxmlformats.org/drawingml/2006/table">
            <a:tbl>
              <a:tblPr/>
              <a:tblGrid>
                <a:gridCol w="590550"/>
                <a:gridCol w="1189038"/>
                <a:gridCol w="1400175"/>
                <a:gridCol w="1289050"/>
                <a:gridCol w="593725"/>
                <a:gridCol w="1189037"/>
                <a:gridCol w="1373188"/>
                <a:gridCol w="1290637"/>
              </a:tblGrid>
              <a:tr h="431800">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1" i="1" u="none" strike="noStrike" cap="none" normalizeH="0" baseline="0" smtClean="0">
                          <a:ln>
                            <a:noFill/>
                          </a:ln>
                          <a:solidFill>
                            <a:schemeClr val="tx1"/>
                          </a:solidFill>
                          <a:effectLst/>
                          <a:latin typeface="Tahoma" pitchFamily="34" charset="0"/>
                          <a:cs typeface="Times New Roman" pitchFamily="18" charset="0"/>
                        </a:rPr>
                        <a:t>Y=i</a:t>
                      </a:r>
                      <a:endParaRPr kumimoji="0" lang="en-US" sz="2800" b="0" i="0" u="none" strike="noStrike" cap="none" normalizeH="0" baseline="0" smtClean="0">
                        <a:ln>
                          <a:noFill/>
                        </a:ln>
                        <a:solidFill>
                          <a:schemeClr val="tx1"/>
                        </a:solidFill>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1" i="1" u="none" strike="noStrike" cap="none" normalizeH="0" baseline="0" smtClean="0">
                          <a:ln>
                            <a:noFill/>
                          </a:ln>
                          <a:solidFill>
                            <a:schemeClr val="tx1"/>
                          </a:solidFill>
                          <a:effectLst/>
                          <a:latin typeface="Tahoma" pitchFamily="34" charset="0"/>
                          <a:cs typeface="Times New Roman" pitchFamily="18" charset="0"/>
                        </a:rPr>
                        <a:t>P(Y=i | x)</a:t>
                      </a:r>
                      <a:endParaRPr kumimoji="0" lang="en-US" sz="2800" b="0" i="0" u="none" strike="noStrike" cap="none" normalizeH="0" baseline="0" smtClean="0">
                        <a:ln>
                          <a:noFill/>
                        </a:ln>
                        <a:solidFill>
                          <a:schemeClr val="tx1"/>
                        </a:solidFill>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1" i="1" u="none" strike="noStrike" cap="none" normalizeH="0" baseline="0" smtClean="0">
                          <a:ln>
                            <a:noFill/>
                          </a:ln>
                          <a:solidFill>
                            <a:schemeClr val="tx1"/>
                          </a:solidFill>
                          <a:effectLst/>
                          <a:latin typeface="Tahoma" pitchFamily="34" charset="0"/>
                          <a:cs typeface="Times New Roman" pitchFamily="18" charset="0"/>
                        </a:rPr>
                        <a:t>B</a:t>
                      </a:r>
                      <a:r>
                        <a:rPr kumimoji="0" lang="en-US" sz="1400" b="1" i="1" u="none" strike="noStrike" cap="none" normalizeH="0" baseline="-30000" smtClean="0">
                          <a:ln>
                            <a:noFill/>
                          </a:ln>
                          <a:solidFill>
                            <a:schemeClr val="tx1"/>
                          </a:solidFill>
                          <a:effectLst/>
                          <a:latin typeface="Tahoma" pitchFamily="34" charset="0"/>
                          <a:cs typeface="Times New Roman" pitchFamily="18" charset="0"/>
                        </a:rPr>
                        <a:t>i</a:t>
                      </a:r>
                      <a:r>
                        <a:rPr kumimoji="0" lang="en-US" sz="1400" b="1" i="1" u="none" strike="noStrike" cap="none" normalizeH="0" baseline="0" smtClean="0">
                          <a:ln>
                            <a:noFill/>
                          </a:ln>
                          <a:solidFill>
                            <a:schemeClr val="tx1"/>
                          </a:solidFill>
                          <a:effectLst/>
                          <a:latin typeface="Tahoma" pitchFamily="34" charset="0"/>
                          <a:cs typeface="Times New Roman" pitchFamily="18" charset="0"/>
                        </a:rPr>
                        <a:t>=P(p&gt;20% | x, Y=i)</a:t>
                      </a:r>
                      <a:endParaRPr kumimoji="0" lang="en-US" sz="2800" b="0" i="0" u="none" strike="noStrike" cap="none" normalizeH="0" baseline="0" smtClean="0">
                        <a:ln>
                          <a:noFill/>
                        </a:ln>
                        <a:solidFill>
                          <a:schemeClr val="tx1"/>
                        </a:solidFill>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1" i="1" u="none" strike="noStrike" cap="none" normalizeH="0" baseline="0" smtClean="0">
                          <a:ln>
                            <a:noFill/>
                          </a:ln>
                          <a:solidFill>
                            <a:schemeClr val="tx1"/>
                          </a:solidFill>
                          <a:effectLst/>
                          <a:latin typeface="Tahoma" pitchFamily="34" charset="0"/>
                          <a:cs typeface="Times New Roman" pitchFamily="18" charset="0"/>
                        </a:rPr>
                        <a:t>I</a:t>
                      </a:r>
                      <a:r>
                        <a:rPr kumimoji="0" lang="en-US" sz="1400" b="1" i="1" u="none" strike="noStrike" cap="none" normalizeH="0" baseline="-30000" smtClean="0">
                          <a:ln>
                            <a:noFill/>
                          </a:ln>
                          <a:solidFill>
                            <a:schemeClr val="tx1"/>
                          </a:solidFill>
                          <a:effectLst/>
                          <a:latin typeface="Tahoma" pitchFamily="34" charset="0"/>
                          <a:cs typeface="Times New Roman" pitchFamily="18" charset="0"/>
                        </a:rPr>
                        <a:t>i</a:t>
                      </a:r>
                      <a:r>
                        <a:rPr kumimoji="0" lang="en-US" sz="1400" b="1" i="1" u="none" strike="noStrike" cap="none" normalizeH="0" baseline="0" smtClean="0">
                          <a:ln>
                            <a:noFill/>
                          </a:ln>
                          <a:solidFill>
                            <a:schemeClr val="tx1"/>
                          </a:solidFill>
                          <a:effectLst/>
                          <a:latin typeface="Tahoma" pitchFamily="34" charset="0"/>
                          <a:cs typeface="Times New Roman" pitchFamily="18" charset="0"/>
                        </a:rPr>
                        <a:t>(B</a:t>
                      </a:r>
                      <a:r>
                        <a:rPr kumimoji="0" lang="en-US" sz="1400" b="1" i="1" u="none" strike="noStrike" cap="none" normalizeH="0" baseline="-30000" smtClean="0">
                          <a:ln>
                            <a:noFill/>
                          </a:ln>
                          <a:solidFill>
                            <a:schemeClr val="tx1"/>
                          </a:solidFill>
                          <a:effectLst/>
                          <a:latin typeface="Tahoma" pitchFamily="34" charset="0"/>
                          <a:cs typeface="Times New Roman" pitchFamily="18" charset="0"/>
                        </a:rPr>
                        <a:t>i</a:t>
                      </a:r>
                      <a:r>
                        <a:rPr kumimoji="0" lang="en-US" sz="1400" b="1" i="1" u="none" strike="noStrike" cap="none" normalizeH="0" baseline="0" smtClean="0">
                          <a:ln>
                            <a:noFill/>
                          </a:ln>
                          <a:solidFill>
                            <a:schemeClr val="tx1"/>
                          </a:solidFill>
                          <a:effectLst/>
                          <a:latin typeface="Tahoma" pitchFamily="34" charset="0"/>
                          <a:cs typeface="Times New Roman" pitchFamily="18" charset="0"/>
                        </a:rPr>
                        <a:t>&gt;0.90)</a:t>
                      </a:r>
                      <a:endParaRPr kumimoji="0" lang="en-US" sz="28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1" i="1" u="none" strike="noStrike" cap="none" normalizeH="0" baseline="0" smtClean="0">
                          <a:ln>
                            <a:noFill/>
                          </a:ln>
                          <a:solidFill>
                            <a:schemeClr val="tx1"/>
                          </a:solidFill>
                          <a:effectLst/>
                          <a:latin typeface="Tahoma" pitchFamily="34" charset="0"/>
                          <a:cs typeface="Times New Roman" pitchFamily="18" charset="0"/>
                        </a:rPr>
                        <a:t>Y=i</a:t>
                      </a:r>
                      <a:endParaRPr kumimoji="0" lang="en-US" sz="28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1" i="1" u="none" strike="noStrike" cap="none" normalizeH="0" baseline="0" smtClean="0">
                          <a:ln>
                            <a:noFill/>
                          </a:ln>
                          <a:solidFill>
                            <a:schemeClr val="tx1"/>
                          </a:solidFill>
                          <a:effectLst/>
                          <a:latin typeface="Tahoma" pitchFamily="34" charset="0"/>
                          <a:cs typeface="Times New Roman" pitchFamily="18" charset="0"/>
                        </a:rPr>
                        <a:t>P(Y=i | x)</a:t>
                      </a:r>
                      <a:endParaRPr kumimoji="0" lang="en-US" sz="2800" b="0" i="0" u="none" strike="noStrike" cap="none" normalizeH="0" baseline="0" smtClean="0">
                        <a:ln>
                          <a:noFill/>
                        </a:ln>
                        <a:solidFill>
                          <a:schemeClr val="tx1"/>
                        </a:solidFill>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1" i="1" u="none" strike="noStrike" cap="none" normalizeH="0" baseline="0" smtClean="0">
                          <a:ln>
                            <a:noFill/>
                          </a:ln>
                          <a:solidFill>
                            <a:schemeClr val="tx1"/>
                          </a:solidFill>
                          <a:effectLst/>
                          <a:latin typeface="Tahoma" pitchFamily="34" charset="0"/>
                          <a:cs typeface="Times New Roman" pitchFamily="18" charset="0"/>
                        </a:rPr>
                        <a:t>B</a:t>
                      </a:r>
                      <a:r>
                        <a:rPr kumimoji="0" lang="en-US" sz="1400" b="1" i="1" u="none" strike="noStrike" cap="none" normalizeH="0" baseline="-30000" smtClean="0">
                          <a:ln>
                            <a:noFill/>
                          </a:ln>
                          <a:solidFill>
                            <a:schemeClr val="tx1"/>
                          </a:solidFill>
                          <a:effectLst/>
                          <a:latin typeface="Tahoma" pitchFamily="34" charset="0"/>
                          <a:cs typeface="Times New Roman" pitchFamily="18" charset="0"/>
                        </a:rPr>
                        <a:t>i</a:t>
                      </a:r>
                      <a:r>
                        <a:rPr kumimoji="0" lang="en-US" sz="1400" b="1" i="1" u="none" strike="noStrike" cap="none" normalizeH="0" baseline="0" smtClean="0">
                          <a:ln>
                            <a:noFill/>
                          </a:ln>
                          <a:solidFill>
                            <a:schemeClr val="tx1"/>
                          </a:solidFill>
                          <a:effectLst/>
                          <a:latin typeface="Tahoma" pitchFamily="34" charset="0"/>
                          <a:cs typeface="Times New Roman" pitchFamily="18" charset="0"/>
                        </a:rPr>
                        <a:t>=P(p&gt;20% | x, Y=i)</a:t>
                      </a:r>
                      <a:endParaRPr kumimoji="0" lang="en-US" sz="2800" b="0" i="0" u="none" strike="noStrike" cap="none" normalizeH="0" baseline="0" smtClean="0">
                        <a:ln>
                          <a:noFill/>
                        </a:ln>
                        <a:solidFill>
                          <a:schemeClr val="tx1"/>
                        </a:solidFill>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400" b="1" i="1" u="none" strike="noStrike" cap="none" normalizeH="0" baseline="0" smtClean="0">
                          <a:ln>
                            <a:noFill/>
                          </a:ln>
                          <a:solidFill>
                            <a:schemeClr val="tx1"/>
                          </a:solidFill>
                          <a:effectLst/>
                          <a:latin typeface="Tahoma" pitchFamily="34" charset="0"/>
                          <a:cs typeface="Times New Roman" pitchFamily="18" charset="0"/>
                        </a:rPr>
                        <a:t>I</a:t>
                      </a:r>
                      <a:r>
                        <a:rPr kumimoji="0" lang="en-US" sz="1400" b="1" i="1" u="none" strike="noStrike" cap="none" normalizeH="0" baseline="-30000" smtClean="0">
                          <a:ln>
                            <a:noFill/>
                          </a:ln>
                          <a:solidFill>
                            <a:schemeClr val="tx1"/>
                          </a:solidFill>
                          <a:effectLst/>
                          <a:latin typeface="Tahoma" pitchFamily="34" charset="0"/>
                          <a:cs typeface="Times New Roman" pitchFamily="18" charset="0"/>
                        </a:rPr>
                        <a:t>i</a:t>
                      </a:r>
                      <a:r>
                        <a:rPr kumimoji="0" lang="en-US" sz="1400" b="1" i="1" u="none" strike="noStrike" cap="none" normalizeH="0" baseline="0" smtClean="0">
                          <a:ln>
                            <a:noFill/>
                          </a:ln>
                          <a:solidFill>
                            <a:schemeClr val="tx1"/>
                          </a:solidFill>
                          <a:effectLst/>
                          <a:latin typeface="Tahoma" pitchFamily="34" charset="0"/>
                          <a:cs typeface="Times New Roman" pitchFamily="18" charset="0"/>
                        </a:rPr>
                        <a:t>(B</a:t>
                      </a:r>
                      <a:r>
                        <a:rPr kumimoji="0" lang="en-US" sz="1400" b="1" i="1" u="none" strike="noStrike" cap="none" normalizeH="0" baseline="-30000" smtClean="0">
                          <a:ln>
                            <a:noFill/>
                          </a:ln>
                          <a:solidFill>
                            <a:schemeClr val="tx1"/>
                          </a:solidFill>
                          <a:effectLst/>
                          <a:latin typeface="Tahoma" pitchFamily="34" charset="0"/>
                          <a:cs typeface="Times New Roman" pitchFamily="18" charset="0"/>
                        </a:rPr>
                        <a:t>i</a:t>
                      </a:r>
                      <a:r>
                        <a:rPr kumimoji="0" lang="en-US" sz="1400" b="1" i="1" u="none" strike="noStrike" cap="none" normalizeH="0" baseline="0" smtClean="0">
                          <a:ln>
                            <a:noFill/>
                          </a:ln>
                          <a:solidFill>
                            <a:schemeClr val="tx1"/>
                          </a:solidFill>
                          <a:effectLst/>
                          <a:latin typeface="Tahoma" pitchFamily="34" charset="0"/>
                          <a:cs typeface="Times New Roman" pitchFamily="18" charset="0"/>
                        </a:rPr>
                        <a:t>&gt;0.90)</a:t>
                      </a:r>
                      <a:endParaRPr kumimoji="0" lang="en-US" sz="2800" b="0" i="0" u="none" strike="noStrike" cap="none" normalizeH="0" baseline="0" smtClean="0">
                        <a:ln>
                          <a:noFill/>
                        </a:ln>
                        <a:solidFill>
                          <a:schemeClr val="tx1"/>
                        </a:solidFill>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0213">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0</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0.3303</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0.0047</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8</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0.0007</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0.8511</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31800">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1</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0.3010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0.0209</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9</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0.0002</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0.9227</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1</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30213">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2</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0.1909</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0.0637</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10</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0.0000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0.9639</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1</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30213">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3</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0.1008</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0.1473</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11</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0.0000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0.9848</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1</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31800">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4</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0.0468</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0.2751</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12</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0.0000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0.9942</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1</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30213">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5</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0.0195</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0.4338</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13</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0.0000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0.9980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1</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31800">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6</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0.0073</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0.5980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Times New Roman" pitchFamily="18" charset="0"/>
                        </a:rPr>
                        <a:t>14</a:t>
                      </a:r>
                      <a:endParaRPr kumimoji="0" lang="en-US" sz="3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0.0000</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0.9994</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1</a:t>
                      </a:r>
                      <a:endParaRPr kumimoji="0" lang="en-US" sz="32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06400">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chemeClr val="tx1"/>
                          </a:solidFill>
                          <a:effectLst/>
                          <a:latin typeface="Tahoma" pitchFamily="34" charset="0"/>
                          <a:cs typeface="Times New Roman" pitchFamily="18" charset="0"/>
                        </a:rPr>
                        <a:t>7</a:t>
                      </a:r>
                      <a:endParaRPr kumimoji="0" lang="en-US" sz="1500" b="0" i="0" u="none" strike="noStrike" cap="none" normalizeH="0" baseline="0" smtClean="0">
                        <a:ln>
                          <a:noFill/>
                        </a:ln>
                        <a:solidFill>
                          <a:schemeClr val="tx1"/>
                        </a:solidFill>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0.0025</a:t>
                      </a:r>
                      <a:endParaRPr kumimoji="0" lang="en-US" sz="15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0.7422</a:t>
                      </a:r>
                      <a:endParaRPr kumimoji="0" lang="en-US" sz="15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55000"/>
                        <a:buFont typeface="Wingdings" pitchFamily="2" charset="2"/>
                        <a:buNone/>
                        <a:tabLst/>
                      </a:pPr>
                      <a:r>
                        <a:rPr kumimoji="0" lang="en-US" sz="1500" b="0" i="0" u="none" strike="noStrike" cap="none" normalizeH="0" baseline="0" smtClean="0">
                          <a:ln>
                            <a:noFill/>
                          </a:ln>
                          <a:solidFill>
                            <a:srgbClr val="000000"/>
                          </a:solidFill>
                          <a:effectLst/>
                          <a:latin typeface="Tahoma" pitchFamily="34" charset="0"/>
                          <a:cs typeface="Times New Roman" pitchFamily="18" charset="0"/>
                        </a:rPr>
                        <a:t>0</a:t>
                      </a:r>
                      <a:endParaRPr kumimoji="0" lang="en-US" sz="1500" b="0" i="0" u="none" strike="noStrike" cap="none" normalizeH="0" baseline="0" smtClean="0">
                        <a:ln>
                          <a:noFill/>
                        </a:ln>
                        <a:solidFill>
                          <a:schemeClr val="tx1"/>
                        </a:solidFill>
                        <a:effectLst/>
                        <a:latin typeface="Tahoma" pitchFamily="34" charset="0"/>
                      </a:endParaRPr>
                    </a:p>
                  </a:txBody>
                  <a:tcPr anchor="b"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endParaRPr kumimoji="0" lang="en-US" sz="15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endParaRPr kumimoji="0" lang="en-US" sz="1500" b="0" i="0" u="none" strike="noStrike" cap="none" normalizeH="0" baseline="0" smtClean="0">
                        <a:ln>
                          <a:noFill/>
                        </a:ln>
                        <a:solidFill>
                          <a:schemeClr val="tx1"/>
                        </a:solidFill>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endParaRPr kumimoji="0" lang="en-US" sz="1500" b="0" i="0" u="none" strike="noStrike" cap="none" normalizeH="0" baseline="0" smtClean="0">
                        <a:ln>
                          <a:noFill/>
                        </a:ln>
                        <a:solidFill>
                          <a:schemeClr val="tx1"/>
                        </a:solidFill>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endParaRPr kumimoji="0" lang="en-US" sz="1500" b="0" i="0" u="none" strike="noStrike" cap="none" normalizeH="0" baseline="0" smtClean="0">
                        <a:ln>
                          <a:noFill/>
                        </a:ln>
                        <a:solidFill>
                          <a:schemeClr val="tx1"/>
                        </a:solidFill>
                        <a:effectLst/>
                        <a:latin typeface="Tahom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80676" name="Text Box 100"/>
          <p:cNvSpPr txBox="1">
            <a:spLocks noChangeArrowheads="1"/>
          </p:cNvSpPr>
          <p:nvPr/>
        </p:nvSpPr>
        <p:spPr bwMode="auto">
          <a:xfrm>
            <a:off x="449263" y="6010275"/>
            <a:ext cx="3286125" cy="457200"/>
          </a:xfrm>
          <a:prstGeom prst="rect">
            <a:avLst/>
          </a:prstGeom>
          <a:noFill/>
          <a:ln w="9525">
            <a:noFill/>
            <a:miter lim="800000"/>
            <a:headEnd/>
            <a:tailEnd/>
          </a:ln>
          <a:effectLst/>
        </p:spPr>
        <p:txBody>
          <a:bodyPr>
            <a:spAutoFit/>
          </a:bodyPr>
          <a:lstStyle/>
          <a:p>
            <a:pPr eaLnBrk="0" hangingPunct="0">
              <a:spcBef>
                <a:spcPct val="50000"/>
              </a:spcBef>
            </a:pPr>
            <a:r>
              <a:rPr lang="en-US" b="1" i="1">
                <a:solidFill>
                  <a:srgbClr val="FB0528"/>
                </a:solidFill>
                <a:latin typeface="Times New Roman" pitchFamily="18" charset="0"/>
              </a:rPr>
              <a:t>Will you stop the trial? </a:t>
            </a:r>
            <a:endParaRPr lang="en-US" b="1">
              <a:solidFill>
                <a:srgbClr val="FB0528"/>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06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05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1" grpId="0"/>
      <p:bldP spid="28067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1602" name="Object 2"/>
          <p:cNvGraphicFramePr>
            <a:graphicFrameLocks noChangeAspect="1"/>
          </p:cNvGraphicFramePr>
          <p:nvPr/>
        </p:nvGraphicFramePr>
        <p:xfrm>
          <a:off x="0" y="717550"/>
          <a:ext cx="9144000" cy="5922963"/>
        </p:xfrm>
        <a:graphic>
          <a:graphicData uri="http://schemas.openxmlformats.org/presentationml/2006/ole">
            <p:oleObj spid="_x0000_s281602" name="Graph Sheet" r:id="rId3" imgW="3352680" imgH="2590560" progId="SPLUSGraphSheetFileType">
              <p:embed/>
            </p:oleObj>
          </a:graphicData>
        </a:graphic>
      </p:graphicFrame>
      <p:sp>
        <p:nvSpPr>
          <p:cNvPr id="281603" name="Text Box 3"/>
          <p:cNvSpPr txBox="1">
            <a:spLocks noChangeArrowheads="1"/>
          </p:cNvSpPr>
          <p:nvPr/>
        </p:nvSpPr>
        <p:spPr bwMode="auto">
          <a:xfrm>
            <a:off x="658813" y="215900"/>
            <a:ext cx="1506537" cy="457200"/>
          </a:xfrm>
          <a:prstGeom prst="rect">
            <a:avLst/>
          </a:prstGeom>
          <a:noFill/>
          <a:ln w="9525">
            <a:noFill/>
            <a:miter lim="800000"/>
            <a:headEnd/>
            <a:tailEnd/>
          </a:ln>
          <a:effectLst/>
        </p:spPr>
        <p:txBody>
          <a:bodyPr>
            <a:spAutoFit/>
          </a:bodyPr>
          <a:lstStyle/>
          <a:p>
            <a:pPr eaLnBrk="0" hangingPunct="0">
              <a:spcBef>
                <a:spcPct val="50000"/>
              </a:spcBef>
            </a:pPr>
            <a:r>
              <a:rPr lang="en-US" b="1">
                <a:latin typeface="Times New Roman" pitchFamily="18" charset="0"/>
              </a:rPr>
              <a:t>Case 2</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2626" name="Object 2"/>
          <p:cNvGraphicFramePr>
            <a:graphicFrameLocks noChangeAspect="1"/>
          </p:cNvGraphicFramePr>
          <p:nvPr/>
        </p:nvGraphicFramePr>
        <p:xfrm>
          <a:off x="0" y="681038"/>
          <a:ext cx="9144000" cy="5976937"/>
        </p:xfrm>
        <a:graphic>
          <a:graphicData uri="http://schemas.openxmlformats.org/presentationml/2006/ole">
            <p:oleObj spid="_x0000_s282626" name="Graph Sheet" r:id="rId3" imgW="3352680" imgH="2590560" progId="SPLUSGraphSheetFileType">
              <p:embed/>
            </p:oleObj>
          </a:graphicData>
        </a:graphic>
      </p:graphicFrame>
      <p:sp>
        <p:nvSpPr>
          <p:cNvPr id="282627" name="Text Box 3"/>
          <p:cNvSpPr txBox="1">
            <a:spLocks noChangeArrowheads="1"/>
          </p:cNvSpPr>
          <p:nvPr/>
        </p:nvSpPr>
        <p:spPr bwMode="auto">
          <a:xfrm>
            <a:off x="658813" y="215900"/>
            <a:ext cx="1506537" cy="457200"/>
          </a:xfrm>
          <a:prstGeom prst="rect">
            <a:avLst/>
          </a:prstGeom>
          <a:noFill/>
          <a:ln w="9525">
            <a:noFill/>
            <a:miter lim="800000"/>
            <a:headEnd/>
            <a:tailEnd/>
          </a:ln>
          <a:effectLst/>
        </p:spPr>
        <p:txBody>
          <a:bodyPr>
            <a:spAutoFit/>
          </a:bodyPr>
          <a:lstStyle/>
          <a:p>
            <a:pPr eaLnBrk="0" hangingPunct="0">
              <a:spcBef>
                <a:spcPct val="50000"/>
              </a:spcBef>
            </a:pPr>
            <a:r>
              <a:rPr lang="en-US" b="1">
                <a:latin typeface="Times New Roman" pitchFamily="18" charset="0"/>
              </a:rPr>
              <a:t>Case 2</a:t>
            </a:r>
          </a:p>
        </p:txBody>
      </p:sp>
      <p:grpSp>
        <p:nvGrpSpPr>
          <p:cNvPr id="282628" name="Group 4"/>
          <p:cNvGrpSpPr>
            <a:grpSpLocks/>
          </p:cNvGrpSpPr>
          <p:nvPr/>
        </p:nvGrpSpPr>
        <p:grpSpPr bwMode="auto">
          <a:xfrm>
            <a:off x="3249613" y="157163"/>
            <a:ext cx="2865437" cy="698500"/>
            <a:chOff x="1999" y="195"/>
            <a:chExt cx="1805" cy="440"/>
          </a:xfrm>
        </p:grpSpPr>
        <p:sp>
          <p:nvSpPr>
            <p:cNvPr id="282629" name="AutoShape 5"/>
            <p:cNvSpPr>
              <a:spLocks noChangeArrowheads="1"/>
            </p:cNvSpPr>
            <p:nvPr/>
          </p:nvSpPr>
          <p:spPr bwMode="auto">
            <a:xfrm>
              <a:off x="1999" y="195"/>
              <a:ext cx="1805" cy="440"/>
            </a:xfrm>
            <a:prstGeom prst="homePlate">
              <a:avLst>
                <a:gd name="adj" fmla="val 102557"/>
              </a:avLst>
            </a:prstGeom>
            <a:solidFill>
              <a:srgbClr val="FFFF99">
                <a:alpha val="63000"/>
              </a:srgbClr>
            </a:solidFill>
            <a:ln w="25400">
              <a:solidFill>
                <a:schemeClr val="tx1"/>
              </a:solidFill>
              <a:miter lim="800000"/>
              <a:headEnd/>
              <a:tailEnd/>
            </a:ln>
            <a:effectLst/>
          </p:spPr>
          <p:txBody>
            <a:bodyPr wrap="none" anchor="ctr"/>
            <a:lstStyle/>
            <a:p>
              <a:endParaRPr lang="en-US"/>
            </a:p>
          </p:txBody>
        </p:sp>
        <p:sp>
          <p:nvSpPr>
            <p:cNvPr id="282630" name="Text Box 6"/>
            <p:cNvSpPr txBox="1">
              <a:spLocks noChangeArrowheads="1"/>
            </p:cNvSpPr>
            <p:nvPr/>
          </p:nvSpPr>
          <p:spPr bwMode="auto">
            <a:xfrm>
              <a:off x="2096" y="265"/>
              <a:ext cx="1423" cy="288"/>
            </a:xfrm>
            <a:prstGeom prst="rect">
              <a:avLst/>
            </a:prstGeom>
            <a:noFill/>
            <a:ln w="9525">
              <a:noFill/>
              <a:miter lim="800000"/>
              <a:headEnd/>
              <a:tailEnd/>
            </a:ln>
            <a:effectLst/>
          </p:spPr>
          <p:txBody>
            <a:bodyPr>
              <a:spAutoFit/>
            </a:bodyPr>
            <a:lstStyle/>
            <a:p>
              <a:pPr eaLnBrk="0" hangingPunct="0">
                <a:spcBef>
                  <a:spcPct val="50000"/>
                </a:spcBef>
              </a:pPr>
              <a:r>
                <a:rPr lang="en-US" b="1">
                  <a:latin typeface="Times New Roman" pitchFamily="18" charset="0"/>
                </a:rPr>
                <a:t>2/10 responses</a:t>
              </a:r>
            </a:p>
          </p:txBody>
        </p:sp>
      </p:grpSp>
      <p:grpSp>
        <p:nvGrpSpPr>
          <p:cNvPr id="282631" name="Group 7"/>
          <p:cNvGrpSpPr>
            <a:grpSpLocks/>
          </p:cNvGrpSpPr>
          <p:nvPr/>
        </p:nvGrpSpPr>
        <p:grpSpPr bwMode="auto">
          <a:xfrm>
            <a:off x="6704013" y="2065338"/>
            <a:ext cx="1787525" cy="781050"/>
            <a:chOff x="4223" y="1301"/>
            <a:chExt cx="1126" cy="492"/>
          </a:xfrm>
        </p:grpSpPr>
        <p:sp>
          <p:nvSpPr>
            <p:cNvPr id="282632" name="AutoShape 8"/>
            <p:cNvSpPr>
              <a:spLocks noChangeArrowheads="1"/>
            </p:cNvSpPr>
            <p:nvPr/>
          </p:nvSpPr>
          <p:spPr bwMode="auto">
            <a:xfrm>
              <a:off x="4223" y="1301"/>
              <a:ext cx="1126" cy="49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282633" name="Text Box 9"/>
            <p:cNvSpPr txBox="1">
              <a:spLocks noChangeArrowheads="1"/>
            </p:cNvSpPr>
            <p:nvPr/>
          </p:nvSpPr>
          <p:spPr bwMode="auto">
            <a:xfrm>
              <a:off x="4503" y="1417"/>
              <a:ext cx="701" cy="250"/>
            </a:xfrm>
            <a:prstGeom prst="rect">
              <a:avLst/>
            </a:prstGeom>
            <a:noFill/>
            <a:ln w="9525">
              <a:noFill/>
              <a:miter lim="800000"/>
              <a:headEnd/>
              <a:tailEnd/>
            </a:ln>
            <a:effectLst/>
          </p:spPr>
          <p:txBody>
            <a:bodyPr>
              <a:spAutoFit/>
            </a:bodyPr>
            <a:lstStyle/>
            <a:p>
              <a:pPr eaLnBrk="0" hangingPunct="0">
                <a:spcBef>
                  <a:spcPct val="50000"/>
                </a:spcBef>
              </a:pPr>
              <a:r>
                <a:rPr lang="en-US" sz="2000" b="1">
                  <a:solidFill>
                    <a:schemeClr val="bg1"/>
                  </a:solidFill>
                  <a:latin typeface="Times New Roman" pitchFamily="18" charset="0"/>
                </a:rPr>
                <a:t>GO</a:t>
              </a:r>
            </a:p>
          </p:txBody>
        </p:sp>
      </p:grpSp>
      <p:sp>
        <p:nvSpPr>
          <p:cNvPr id="282634" name="Text Box 10"/>
          <p:cNvSpPr txBox="1">
            <a:spLocks noChangeArrowheads="1"/>
          </p:cNvSpPr>
          <p:nvPr/>
        </p:nvSpPr>
        <p:spPr bwMode="auto">
          <a:xfrm>
            <a:off x="5710238" y="1339850"/>
            <a:ext cx="2405062" cy="457200"/>
          </a:xfrm>
          <a:prstGeom prst="rect">
            <a:avLst/>
          </a:prstGeom>
          <a:noFill/>
          <a:ln w="9525">
            <a:noFill/>
            <a:miter lim="800000"/>
            <a:headEnd/>
            <a:tailEnd/>
          </a:ln>
          <a:effectLst/>
        </p:spPr>
        <p:txBody>
          <a:bodyPr>
            <a:spAutoFit/>
          </a:bodyPr>
          <a:lstStyle/>
          <a:p>
            <a:pPr eaLnBrk="0" hangingPunct="0">
              <a:spcBef>
                <a:spcPct val="50000"/>
              </a:spcBef>
            </a:pPr>
            <a:r>
              <a:rPr lang="en-US" b="1" i="1">
                <a:solidFill>
                  <a:srgbClr val="0033CC"/>
                </a:solidFill>
                <a:latin typeface="Times New Roman" pitchFamily="18" charset="0"/>
              </a:rPr>
              <a:t>PP=0.1766 &gt; </a:t>
            </a:r>
            <a:r>
              <a:rPr lang="en-US" b="1" i="1">
                <a:solidFill>
                  <a:srgbClr val="0033CC"/>
                </a:solidFill>
                <a:latin typeface="Times New Roman" pitchFamily="18" charset="0"/>
                <a:sym typeface="Symbol" pitchFamily="18" charset="2"/>
              </a:rPr>
              <a:t></a:t>
            </a:r>
            <a:r>
              <a:rPr lang="en-US" b="1" i="1" baseline="-25000">
                <a:solidFill>
                  <a:srgbClr val="0033CC"/>
                </a:solidFill>
                <a:latin typeface="Times New Roman" pitchFamily="18" charset="0"/>
              </a:rPr>
              <a:t>L</a:t>
            </a:r>
            <a:r>
              <a:rPr lang="en-US" b="1" i="1">
                <a:solidFill>
                  <a:srgbClr val="0033CC"/>
                </a:solidFill>
                <a:latin typeface="Times New Roman"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26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26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3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Text Box 2"/>
          <p:cNvSpPr txBox="1">
            <a:spLocks noChangeArrowheads="1"/>
          </p:cNvSpPr>
          <p:nvPr/>
        </p:nvSpPr>
        <p:spPr bwMode="auto">
          <a:xfrm>
            <a:off x="658813" y="215900"/>
            <a:ext cx="1506537" cy="457200"/>
          </a:xfrm>
          <a:prstGeom prst="rect">
            <a:avLst/>
          </a:prstGeom>
          <a:noFill/>
          <a:ln w="9525">
            <a:noFill/>
            <a:miter lim="800000"/>
            <a:headEnd/>
            <a:tailEnd/>
          </a:ln>
          <a:effectLst/>
        </p:spPr>
        <p:txBody>
          <a:bodyPr>
            <a:spAutoFit/>
          </a:bodyPr>
          <a:lstStyle/>
          <a:p>
            <a:pPr eaLnBrk="0" hangingPunct="0">
              <a:spcBef>
                <a:spcPct val="50000"/>
              </a:spcBef>
            </a:pPr>
            <a:r>
              <a:rPr lang="en-US" b="1">
                <a:latin typeface="Times New Roman" pitchFamily="18" charset="0"/>
              </a:rPr>
              <a:t>Case 2</a:t>
            </a:r>
          </a:p>
        </p:txBody>
      </p:sp>
      <p:graphicFrame>
        <p:nvGraphicFramePr>
          <p:cNvPr id="283651" name="Object 3"/>
          <p:cNvGraphicFramePr>
            <a:graphicFrameLocks noChangeAspect="1"/>
          </p:cNvGraphicFramePr>
          <p:nvPr/>
        </p:nvGraphicFramePr>
        <p:xfrm>
          <a:off x="0" y="750888"/>
          <a:ext cx="9144000" cy="5883275"/>
        </p:xfrm>
        <a:graphic>
          <a:graphicData uri="http://schemas.openxmlformats.org/presentationml/2006/ole">
            <p:oleObj spid="_x0000_s283651" name="Graph Sheet" r:id="rId3" imgW="3352680" imgH="2590560" progId="SPLUSGraphSheetFileType">
              <p:embed/>
            </p:oleObj>
          </a:graphicData>
        </a:graphic>
      </p:graphicFrame>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Text Box 2"/>
          <p:cNvSpPr txBox="1">
            <a:spLocks noChangeArrowheads="1"/>
          </p:cNvSpPr>
          <p:nvPr/>
        </p:nvSpPr>
        <p:spPr bwMode="auto">
          <a:xfrm>
            <a:off x="658813" y="215900"/>
            <a:ext cx="1506537" cy="457200"/>
          </a:xfrm>
          <a:prstGeom prst="rect">
            <a:avLst/>
          </a:prstGeom>
          <a:noFill/>
          <a:ln w="9525">
            <a:noFill/>
            <a:miter lim="800000"/>
            <a:headEnd/>
            <a:tailEnd/>
          </a:ln>
          <a:effectLst/>
        </p:spPr>
        <p:txBody>
          <a:bodyPr>
            <a:spAutoFit/>
          </a:bodyPr>
          <a:lstStyle/>
          <a:p>
            <a:pPr eaLnBrk="0" hangingPunct="0">
              <a:spcBef>
                <a:spcPct val="50000"/>
              </a:spcBef>
            </a:pPr>
            <a:r>
              <a:rPr lang="en-US" b="1">
                <a:latin typeface="Times New Roman" pitchFamily="18" charset="0"/>
              </a:rPr>
              <a:t>Case 2</a:t>
            </a:r>
          </a:p>
        </p:txBody>
      </p:sp>
      <p:grpSp>
        <p:nvGrpSpPr>
          <p:cNvPr id="284675" name="Group 3"/>
          <p:cNvGrpSpPr>
            <a:grpSpLocks/>
          </p:cNvGrpSpPr>
          <p:nvPr/>
        </p:nvGrpSpPr>
        <p:grpSpPr bwMode="auto">
          <a:xfrm>
            <a:off x="3249613" y="144463"/>
            <a:ext cx="2865437" cy="698500"/>
            <a:chOff x="1999" y="195"/>
            <a:chExt cx="1805" cy="440"/>
          </a:xfrm>
        </p:grpSpPr>
        <p:sp>
          <p:nvSpPr>
            <p:cNvPr id="284676" name="AutoShape 4"/>
            <p:cNvSpPr>
              <a:spLocks noChangeArrowheads="1"/>
            </p:cNvSpPr>
            <p:nvPr/>
          </p:nvSpPr>
          <p:spPr bwMode="auto">
            <a:xfrm>
              <a:off x="1999" y="195"/>
              <a:ext cx="1805" cy="440"/>
            </a:xfrm>
            <a:prstGeom prst="homePlate">
              <a:avLst>
                <a:gd name="adj" fmla="val 102557"/>
              </a:avLst>
            </a:prstGeom>
            <a:solidFill>
              <a:srgbClr val="FFFF99">
                <a:alpha val="63000"/>
              </a:srgbClr>
            </a:solidFill>
            <a:ln w="25400">
              <a:solidFill>
                <a:schemeClr val="tx1"/>
              </a:solidFill>
              <a:miter lim="800000"/>
              <a:headEnd/>
              <a:tailEnd/>
            </a:ln>
            <a:effectLst/>
          </p:spPr>
          <p:txBody>
            <a:bodyPr wrap="none" anchor="ctr"/>
            <a:lstStyle/>
            <a:p>
              <a:endParaRPr lang="en-US"/>
            </a:p>
          </p:txBody>
        </p:sp>
        <p:sp>
          <p:nvSpPr>
            <p:cNvPr id="284677" name="Text Box 5"/>
            <p:cNvSpPr txBox="1">
              <a:spLocks noChangeArrowheads="1"/>
            </p:cNvSpPr>
            <p:nvPr/>
          </p:nvSpPr>
          <p:spPr bwMode="auto">
            <a:xfrm>
              <a:off x="2096" y="265"/>
              <a:ext cx="1423" cy="288"/>
            </a:xfrm>
            <a:prstGeom prst="rect">
              <a:avLst/>
            </a:prstGeom>
            <a:noFill/>
            <a:ln w="9525">
              <a:noFill/>
              <a:miter lim="800000"/>
              <a:headEnd/>
              <a:tailEnd/>
            </a:ln>
            <a:effectLst/>
          </p:spPr>
          <p:txBody>
            <a:bodyPr>
              <a:spAutoFit/>
            </a:bodyPr>
            <a:lstStyle/>
            <a:p>
              <a:pPr eaLnBrk="0" hangingPunct="0">
                <a:spcBef>
                  <a:spcPct val="50000"/>
                </a:spcBef>
              </a:pPr>
              <a:r>
                <a:rPr lang="en-US" b="1">
                  <a:latin typeface="Times New Roman" pitchFamily="18" charset="0"/>
                </a:rPr>
                <a:t>0/12 responses</a:t>
              </a:r>
            </a:p>
          </p:txBody>
        </p:sp>
      </p:grpSp>
      <p:graphicFrame>
        <p:nvGraphicFramePr>
          <p:cNvPr id="284678" name="Object 6"/>
          <p:cNvGraphicFramePr>
            <a:graphicFrameLocks noChangeAspect="1"/>
          </p:cNvGraphicFramePr>
          <p:nvPr/>
        </p:nvGraphicFramePr>
        <p:xfrm>
          <a:off x="0" y="868363"/>
          <a:ext cx="9144000" cy="5868987"/>
        </p:xfrm>
        <a:graphic>
          <a:graphicData uri="http://schemas.openxmlformats.org/presentationml/2006/ole">
            <p:oleObj spid="_x0000_s284678" name="Graph Sheet" r:id="rId3" imgW="3352680" imgH="2590560" progId="SPLUSGraphSheetFileType">
              <p:embed/>
            </p:oleObj>
          </a:graphicData>
        </a:graphic>
      </p:graphicFrame>
      <p:sp>
        <p:nvSpPr>
          <p:cNvPr id="284679" name="Text Box 7"/>
          <p:cNvSpPr txBox="1">
            <a:spLocks noChangeArrowheads="1"/>
          </p:cNvSpPr>
          <p:nvPr/>
        </p:nvSpPr>
        <p:spPr bwMode="auto">
          <a:xfrm>
            <a:off x="5730875" y="2174875"/>
            <a:ext cx="3117850" cy="366713"/>
          </a:xfrm>
          <a:prstGeom prst="rect">
            <a:avLst/>
          </a:prstGeom>
          <a:noFill/>
          <a:ln w="9525">
            <a:noFill/>
            <a:miter lim="800000"/>
            <a:headEnd/>
            <a:tailEnd/>
          </a:ln>
          <a:effectLst/>
        </p:spPr>
        <p:txBody>
          <a:bodyPr>
            <a:spAutoFit/>
          </a:bodyPr>
          <a:lstStyle/>
          <a:p>
            <a:pPr eaLnBrk="0" hangingPunct="0">
              <a:spcBef>
                <a:spcPct val="50000"/>
              </a:spcBef>
            </a:pPr>
            <a:r>
              <a:rPr lang="en-US" sz="1800" b="1" i="1">
                <a:solidFill>
                  <a:srgbClr val="0033CC"/>
                </a:solidFill>
                <a:latin typeface="Times New Roman" pitchFamily="18" charset="0"/>
              </a:rPr>
              <a:t>PP=0.0002 &lt; </a:t>
            </a:r>
            <a:r>
              <a:rPr lang="en-US" sz="1800" b="1" i="1">
                <a:solidFill>
                  <a:srgbClr val="0033CC"/>
                </a:solidFill>
                <a:latin typeface="Times New Roman" pitchFamily="18" charset="0"/>
                <a:sym typeface="Symbol" pitchFamily="18" charset="2"/>
              </a:rPr>
              <a:t></a:t>
            </a:r>
            <a:r>
              <a:rPr lang="en-US" sz="1800" b="1" i="1" baseline="-25000">
                <a:solidFill>
                  <a:srgbClr val="0033CC"/>
                </a:solidFill>
                <a:latin typeface="Times New Roman" pitchFamily="18" charset="0"/>
              </a:rPr>
              <a:t>L</a:t>
            </a:r>
            <a:r>
              <a:rPr lang="en-US" sz="1800" b="1" i="1">
                <a:solidFill>
                  <a:srgbClr val="0033CC"/>
                </a:solidFill>
                <a:latin typeface="Times New Roman" pitchFamily="18" charset="0"/>
              </a:rPr>
              <a:t>, Stop the trial</a:t>
            </a:r>
            <a:endParaRPr lang="en-US" sz="1800" b="1">
              <a:solidFill>
                <a:srgbClr val="0033CC"/>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46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AutoShape 2"/>
          <p:cNvSpPr>
            <a:spLocks noChangeAspect="1" noChangeArrowheads="1" noTextEdit="1"/>
          </p:cNvSpPr>
          <p:nvPr/>
        </p:nvSpPr>
        <p:spPr bwMode="auto">
          <a:xfrm>
            <a:off x="0" y="474663"/>
            <a:ext cx="9105900" cy="5811837"/>
          </a:xfrm>
          <a:prstGeom prst="rect">
            <a:avLst/>
          </a:prstGeom>
          <a:noFill/>
          <a:ln w="9525">
            <a:noFill/>
            <a:miter lim="800000"/>
            <a:headEnd/>
            <a:tailEnd/>
          </a:ln>
        </p:spPr>
        <p:txBody>
          <a:bodyPr/>
          <a:lstStyle/>
          <a:p>
            <a:endParaRPr lang="en-US"/>
          </a:p>
        </p:txBody>
      </p:sp>
      <p:sp>
        <p:nvSpPr>
          <p:cNvPr id="285699" name="Text Box 3"/>
          <p:cNvSpPr txBox="1">
            <a:spLocks noChangeArrowheads="1"/>
          </p:cNvSpPr>
          <p:nvPr/>
        </p:nvSpPr>
        <p:spPr bwMode="auto">
          <a:xfrm>
            <a:off x="658813" y="215900"/>
            <a:ext cx="1506537" cy="457200"/>
          </a:xfrm>
          <a:prstGeom prst="rect">
            <a:avLst/>
          </a:prstGeom>
          <a:noFill/>
          <a:ln w="9525">
            <a:noFill/>
            <a:miter lim="800000"/>
            <a:headEnd/>
            <a:tailEnd/>
          </a:ln>
          <a:effectLst/>
        </p:spPr>
        <p:txBody>
          <a:bodyPr>
            <a:spAutoFit/>
          </a:bodyPr>
          <a:lstStyle/>
          <a:p>
            <a:pPr eaLnBrk="0" hangingPunct="0">
              <a:spcBef>
                <a:spcPct val="50000"/>
              </a:spcBef>
            </a:pPr>
            <a:r>
              <a:rPr lang="en-US" b="1">
                <a:latin typeface="Times New Roman" pitchFamily="18" charset="0"/>
              </a:rPr>
              <a:t>Case 2</a:t>
            </a:r>
          </a:p>
        </p:txBody>
      </p:sp>
      <p:sp>
        <p:nvSpPr>
          <p:cNvPr id="285700" name="Text Box 4"/>
          <p:cNvSpPr txBox="1">
            <a:spLocks noChangeArrowheads="1"/>
          </p:cNvSpPr>
          <p:nvPr/>
        </p:nvSpPr>
        <p:spPr bwMode="auto">
          <a:xfrm>
            <a:off x="5961063" y="1743075"/>
            <a:ext cx="2593975" cy="396875"/>
          </a:xfrm>
          <a:prstGeom prst="rect">
            <a:avLst/>
          </a:prstGeom>
          <a:noFill/>
          <a:ln w="9525">
            <a:noFill/>
            <a:miter lim="800000"/>
            <a:headEnd/>
            <a:tailEnd/>
          </a:ln>
          <a:effectLst/>
        </p:spPr>
        <p:txBody>
          <a:bodyPr>
            <a:spAutoFit/>
          </a:bodyPr>
          <a:lstStyle/>
          <a:p>
            <a:pPr eaLnBrk="0" hangingPunct="0"/>
            <a:r>
              <a:rPr lang="en-US" sz="2000" b="1">
                <a:latin typeface="Times New Roman" pitchFamily="18" charset="0"/>
              </a:rPr>
              <a:t>Prob(p &gt; 0.2) = 0.063</a:t>
            </a:r>
          </a:p>
        </p:txBody>
      </p:sp>
      <p:grpSp>
        <p:nvGrpSpPr>
          <p:cNvPr id="285701" name="Group 5"/>
          <p:cNvGrpSpPr>
            <a:grpSpLocks/>
          </p:cNvGrpSpPr>
          <p:nvPr/>
        </p:nvGrpSpPr>
        <p:grpSpPr bwMode="auto">
          <a:xfrm>
            <a:off x="6427788" y="2319338"/>
            <a:ext cx="1695450" cy="1647825"/>
            <a:chOff x="4191" y="1794"/>
            <a:chExt cx="1068" cy="1038"/>
          </a:xfrm>
        </p:grpSpPr>
        <p:grpSp>
          <p:nvGrpSpPr>
            <p:cNvPr id="285702" name="Group 6"/>
            <p:cNvGrpSpPr>
              <a:grpSpLocks/>
            </p:cNvGrpSpPr>
            <p:nvPr/>
          </p:nvGrpSpPr>
          <p:grpSpPr bwMode="auto">
            <a:xfrm>
              <a:off x="4362" y="1794"/>
              <a:ext cx="792" cy="517"/>
              <a:chOff x="4698" y="1778"/>
              <a:chExt cx="792" cy="517"/>
            </a:xfrm>
          </p:grpSpPr>
          <p:sp>
            <p:nvSpPr>
              <p:cNvPr id="285703" name="AutoShape 7"/>
              <p:cNvSpPr>
                <a:spLocks noChangeArrowheads="1"/>
              </p:cNvSpPr>
              <p:nvPr/>
            </p:nvSpPr>
            <p:spPr bwMode="auto">
              <a:xfrm>
                <a:off x="4698" y="1778"/>
                <a:ext cx="627" cy="517"/>
              </a:xfrm>
              <a:prstGeom prst="hexagon">
                <a:avLst>
                  <a:gd name="adj" fmla="val 30319"/>
                  <a:gd name="vf" fmla="val 115470"/>
                </a:avLst>
              </a:prstGeom>
              <a:solidFill>
                <a:srgbClr val="CC0000"/>
              </a:solidFill>
              <a:ln w="9525">
                <a:solidFill>
                  <a:schemeClr val="tx1"/>
                </a:solidFill>
                <a:miter lim="800000"/>
                <a:headEnd/>
                <a:tailEnd/>
              </a:ln>
              <a:effectLst/>
            </p:spPr>
            <p:txBody>
              <a:bodyPr wrap="none" anchor="ctr"/>
              <a:lstStyle/>
              <a:p>
                <a:endParaRPr lang="en-US"/>
              </a:p>
            </p:txBody>
          </p:sp>
          <p:sp>
            <p:nvSpPr>
              <p:cNvPr id="285704" name="Text Box 8"/>
              <p:cNvSpPr txBox="1">
                <a:spLocks noChangeArrowheads="1"/>
              </p:cNvSpPr>
              <p:nvPr/>
            </p:nvSpPr>
            <p:spPr bwMode="auto">
              <a:xfrm>
                <a:off x="4744" y="1898"/>
                <a:ext cx="746" cy="250"/>
              </a:xfrm>
              <a:prstGeom prst="rect">
                <a:avLst/>
              </a:prstGeom>
              <a:noFill/>
              <a:ln w="9525">
                <a:noFill/>
                <a:miter lim="800000"/>
                <a:headEnd/>
                <a:tailEnd/>
              </a:ln>
              <a:effectLst/>
            </p:spPr>
            <p:txBody>
              <a:bodyPr>
                <a:spAutoFit/>
              </a:bodyPr>
              <a:lstStyle/>
              <a:p>
                <a:pPr eaLnBrk="0" hangingPunct="0">
                  <a:spcBef>
                    <a:spcPct val="50000"/>
                  </a:spcBef>
                </a:pPr>
                <a:r>
                  <a:rPr lang="en-US" sz="2000" b="1">
                    <a:solidFill>
                      <a:schemeClr val="bg1"/>
                    </a:solidFill>
                    <a:latin typeface="Times New Roman" pitchFamily="18" charset="0"/>
                  </a:rPr>
                  <a:t>STOP</a:t>
                </a:r>
              </a:p>
            </p:txBody>
          </p:sp>
        </p:grpSp>
        <p:sp>
          <p:nvSpPr>
            <p:cNvPr id="285705" name="Text Box 9"/>
            <p:cNvSpPr txBox="1">
              <a:spLocks noChangeArrowheads="1"/>
            </p:cNvSpPr>
            <p:nvPr/>
          </p:nvSpPr>
          <p:spPr bwMode="auto">
            <a:xfrm>
              <a:off x="4191" y="2544"/>
              <a:ext cx="1068" cy="288"/>
            </a:xfrm>
            <a:prstGeom prst="rect">
              <a:avLst/>
            </a:prstGeom>
            <a:noFill/>
            <a:ln w="9525">
              <a:noFill/>
              <a:miter lim="800000"/>
              <a:headEnd/>
              <a:tailEnd/>
            </a:ln>
            <a:effectLst/>
          </p:spPr>
          <p:txBody>
            <a:bodyPr>
              <a:spAutoFit/>
            </a:bodyPr>
            <a:lstStyle/>
            <a:p>
              <a:pPr eaLnBrk="0" hangingPunct="0">
                <a:spcBef>
                  <a:spcPct val="50000"/>
                </a:spcBef>
              </a:pPr>
              <a:r>
                <a:rPr lang="en-US" b="1">
                  <a:latin typeface="Times New Roman" pitchFamily="18" charset="0"/>
                </a:rPr>
                <a:t>Declare H</a:t>
              </a:r>
              <a:r>
                <a:rPr lang="en-US" b="1" baseline="-25000">
                  <a:latin typeface="Times New Roman" pitchFamily="18" charset="0"/>
                </a:rPr>
                <a:t>0</a:t>
              </a:r>
            </a:p>
          </p:txBody>
        </p:sp>
      </p:grpSp>
      <p:sp>
        <p:nvSpPr>
          <p:cNvPr id="285706" name="Freeform 10"/>
          <p:cNvSpPr>
            <a:spLocks/>
          </p:cNvSpPr>
          <p:nvPr/>
        </p:nvSpPr>
        <p:spPr bwMode="auto">
          <a:xfrm>
            <a:off x="833438" y="3665538"/>
            <a:ext cx="3298825" cy="1917700"/>
          </a:xfrm>
          <a:custGeom>
            <a:avLst/>
            <a:gdLst/>
            <a:ahLst/>
            <a:cxnLst>
              <a:cxn ang="0">
                <a:pos x="30" y="1969"/>
              </a:cxn>
              <a:cxn ang="0">
                <a:pos x="63" y="1441"/>
              </a:cxn>
              <a:cxn ang="0">
                <a:pos x="96" y="988"/>
              </a:cxn>
              <a:cxn ang="0">
                <a:pos x="129" y="627"/>
              </a:cxn>
              <a:cxn ang="0">
                <a:pos x="163" y="358"/>
              </a:cxn>
              <a:cxn ang="0">
                <a:pos x="196" y="170"/>
              </a:cxn>
              <a:cxn ang="0">
                <a:pos x="229" y="55"/>
              </a:cxn>
              <a:cxn ang="0">
                <a:pos x="262" y="6"/>
              </a:cxn>
              <a:cxn ang="0">
                <a:pos x="296" y="8"/>
              </a:cxn>
              <a:cxn ang="0">
                <a:pos x="329" y="51"/>
              </a:cxn>
              <a:cxn ang="0">
                <a:pos x="362" y="131"/>
              </a:cxn>
              <a:cxn ang="0">
                <a:pos x="395" y="235"/>
              </a:cxn>
              <a:cxn ang="0">
                <a:pos x="429" y="360"/>
              </a:cxn>
              <a:cxn ang="0">
                <a:pos x="462" y="496"/>
              </a:cxn>
              <a:cxn ang="0">
                <a:pos x="495" y="642"/>
              </a:cxn>
              <a:cxn ang="0">
                <a:pos x="528" y="790"/>
              </a:cxn>
              <a:cxn ang="0">
                <a:pos x="561" y="939"/>
              </a:cxn>
              <a:cxn ang="0">
                <a:pos x="595" y="1085"/>
              </a:cxn>
              <a:cxn ang="0">
                <a:pos x="628" y="1225"/>
              </a:cxn>
              <a:cxn ang="0">
                <a:pos x="661" y="1358"/>
              </a:cxn>
              <a:cxn ang="0">
                <a:pos x="694" y="1483"/>
              </a:cxn>
              <a:cxn ang="0">
                <a:pos x="728" y="1600"/>
              </a:cxn>
              <a:cxn ang="0">
                <a:pos x="761" y="1706"/>
              </a:cxn>
              <a:cxn ang="0">
                <a:pos x="794" y="1804"/>
              </a:cxn>
              <a:cxn ang="0">
                <a:pos x="827" y="1892"/>
              </a:cxn>
              <a:cxn ang="0">
                <a:pos x="861" y="1971"/>
              </a:cxn>
              <a:cxn ang="0">
                <a:pos x="894" y="2041"/>
              </a:cxn>
              <a:cxn ang="0">
                <a:pos x="927" y="2102"/>
              </a:cxn>
              <a:cxn ang="0">
                <a:pos x="960" y="2155"/>
              </a:cxn>
              <a:cxn ang="0">
                <a:pos x="994" y="2200"/>
              </a:cxn>
              <a:cxn ang="0">
                <a:pos x="1027" y="2240"/>
              </a:cxn>
              <a:cxn ang="0">
                <a:pos x="1060" y="2274"/>
              </a:cxn>
              <a:cxn ang="0">
                <a:pos x="1093" y="2302"/>
              </a:cxn>
              <a:cxn ang="0">
                <a:pos x="1126" y="2325"/>
              </a:cxn>
              <a:cxn ang="0">
                <a:pos x="1160" y="2344"/>
              </a:cxn>
              <a:cxn ang="0">
                <a:pos x="1193" y="2361"/>
              </a:cxn>
              <a:cxn ang="0">
                <a:pos x="1226" y="2372"/>
              </a:cxn>
              <a:cxn ang="0">
                <a:pos x="1259" y="2384"/>
              </a:cxn>
              <a:cxn ang="0">
                <a:pos x="1293" y="2391"/>
              </a:cxn>
              <a:cxn ang="0">
                <a:pos x="1326" y="2397"/>
              </a:cxn>
              <a:cxn ang="0">
                <a:pos x="1359" y="2403"/>
              </a:cxn>
              <a:cxn ang="0">
                <a:pos x="1392" y="2407"/>
              </a:cxn>
              <a:cxn ang="0">
                <a:pos x="1426" y="2408"/>
              </a:cxn>
              <a:cxn ang="0">
                <a:pos x="1459" y="2410"/>
              </a:cxn>
              <a:cxn ang="0">
                <a:pos x="1492" y="2412"/>
              </a:cxn>
              <a:cxn ang="0">
                <a:pos x="1525" y="2412"/>
              </a:cxn>
              <a:cxn ang="0">
                <a:pos x="1559" y="2414"/>
              </a:cxn>
              <a:cxn ang="0">
                <a:pos x="1592" y="2414"/>
              </a:cxn>
              <a:cxn ang="0">
                <a:pos x="1625" y="2414"/>
              </a:cxn>
              <a:cxn ang="0">
                <a:pos x="1658" y="2414"/>
              </a:cxn>
              <a:cxn ang="0">
                <a:pos x="1691" y="2414"/>
              </a:cxn>
              <a:cxn ang="0">
                <a:pos x="1725" y="2414"/>
              </a:cxn>
              <a:cxn ang="0">
                <a:pos x="1758" y="2414"/>
              </a:cxn>
              <a:cxn ang="0">
                <a:pos x="1791" y="2414"/>
              </a:cxn>
              <a:cxn ang="0">
                <a:pos x="1824" y="2414"/>
              </a:cxn>
              <a:cxn ang="0">
                <a:pos x="1858" y="2414"/>
              </a:cxn>
              <a:cxn ang="0">
                <a:pos x="1891" y="2414"/>
              </a:cxn>
              <a:cxn ang="0">
                <a:pos x="1924" y="2414"/>
              </a:cxn>
              <a:cxn ang="0">
                <a:pos x="1957" y="2414"/>
              </a:cxn>
              <a:cxn ang="0">
                <a:pos x="1991" y="2414"/>
              </a:cxn>
              <a:cxn ang="0">
                <a:pos x="2024" y="2414"/>
              </a:cxn>
              <a:cxn ang="0">
                <a:pos x="2057" y="2414"/>
              </a:cxn>
            </a:cxnLst>
            <a:rect l="0" t="0" r="r" b="b"/>
            <a:pathLst>
              <a:path w="2078" h="2414">
                <a:moveTo>
                  <a:pt x="0" y="2414"/>
                </a:moveTo>
                <a:lnTo>
                  <a:pt x="4" y="2365"/>
                </a:lnTo>
                <a:lnTo>
                  <a:pt x="9" y="2306"/>
                </a:lnTo>
                <a:lnTo>
                  <a:pt x="12" y="2242"/>
                </a:lnTo>
                <a:lnTo>
                  <a:pt x="17" y="2176"/>
                </a:lnTo>
                <a:lnTo>
                  <a:pt x="22" y="2107"/>
                </a:lnTo>
                <a:lnTo>
                  <a:pt x="25" y="2039"/>
                </a:lnTo>
                <a:lnTo>
                  <a:pt x="30" y="1969"/>
                </a:lnTo>
                <a:lnTo>
                  <a:pt x="33" y="1901"/>
                </a:lnTo>
                <a:lnTo>
                  <a:pt x="38" y="1833"/>
                </a:lnTo>
                <a:lnTo>
                  <a:pt x="42" y="1765"/>
                </a:lnTo>
                <a:lnTo>
                  <a:pt x="46" y="1698"/>
                </a:lnTo>
                <a:lnTo>
                  <a:pt x="50" y="1632"/>
                </a:lnTo>
                <a:lnTo>
                  <a:pt x="55" y="1568"/>
                </a:lnTo>
                <a:lnTo>
                  <a:pt x="58" y="1503"/>
                </a:lnTo>
                <a:lnTo>
                  <a:pt x="63" y="1441"/>
                </a:lnTo>
                <a:lnTo>
                  <a:pt x="66" y="1380"/>
                </a:lnTo>
                <a:lnTo>
                  <a:pt x="71" y="1320"/>
                </a:lnTo>
                <a:lnTo>
                  <a:pt x="76" y="1261"/>
                </a:lnTo>
                <a:lnTo>
                  <a:pt x="79" y="1204"/>
                </a:lnTo>
                <a:lnTo>
                  <a:pt x="84" y="1147"/>
                </a:lnTo>
                <a:lnTo>
                  <a:pt x="88" y="1093"/>
                </a:lnTo>
                <a:lnTo>
                  <a:pt x="92" y="1040"/>
                </a:lnTo>
                <a:lnTo>
                  <a:pt x="96" y="988"/>
                </a:lnTo>
                <a:lnTo>
                  <a:pt x="100" y="939"/>
                </a:lnTo>
                <a:lnTo>
                  <a:pt x="104" y="890"/>
                </a:lnTo>
                <a:lnTo>
                  <a:pt x="109" y="843"/>
                </a:lnTo>
                <a:lnTo>
                  <a:pt x="112" y="797"/>
                </a:lnTo>
                <a:lnTo>
                  <a:pt x="117" y="752"/>
                </a:lnTo>
                <a:lnTo>
                  <a:pt x="121" y="708"/>
                </a:lnTo>
                <a:lnTo>
                  <a:pt x="125" y="668"/>
                </a:lnTo>
                <a:lnTo>
                  <a:pt x="129" y="627"/>
                </a:lnTo>
                <a:lnTo>
                  <a:pt x="133" y="589"/>
                </a:lnTo>
                <a:lnTo>
                  <a:pt x="137" y="551"/>
                </a:lnTo>
                <a:lnTo>
                  <a:pt x="142" y="515"/>
                </a:lnTo>
                <a:lnTo>
                  <a:pt x="145" y="481"/>
                </a:lnTo>
                <a:lnTo>
                  <a:pt x="150" y="449"/>
                </a:lnTo>
                <a:lnTo>
                  <a:pt x="155" y="417"/>
                </a:lnTo>
                <a:lnTo>
                  <a:pt x="158" y="386"/>
                </a:lnTo>
                <a:lnTo>
                  <a:pt x="163" y="358"/>
                </a:lnTo>
                <a:lnTo>
                  <a:pt x="166" y="329"/>
                </a:lnTo>
                <a:lnTo>
                  <a:pt x="171" y="303"/>
                </a:lnTo>
                <a:lnTo>
                  <a:pt x="175" y="278"/>
                </a:lnTo>
                <a:lnTo>
                  <a:pt x="179" y="254"/>
                </a:lnTo>
                <a:lnTo>
                  <a:pt x="183" y="231"/>
                </a:lnTo>
                <a:lnTo>
                  <a:pt x="188" y="208"/>
                </a:lnTo>
                <a:lnTo>
                  <a:pt x="191" y="189"/>
                </a:lnTo>
                <a:lnTo>
                  <a:pt x="196" y="170"/>
                </a:lnTo>
                <a:lnTo>
                  <a:pt x="199" y="151"/>
                </a:lnTo>
                <a:lnTo>
                  <a:pt x="204" y="134"/>
                </a:lnTo>
                <a:lnTo>
                  <a:pt x="208" y="119"/>
                </a:lnTo>
                <a:lnTo>
                  <a:pt x="212" y="104"/>
                </a:lnTo>
                <a:lnTo>
                  <a:pt x="216" y="91"/>
                </a:lnTo>
                <a:lnTo>
                  <a:pt x="221" y="78"/>
                </a:lnTo>
                <a:lnTo>
                  <a:pt x="225" y="66"/>
                </a:lnTo>
                <a:lnTo>
                  <a:pt x="229" y="55"/>
                </a:lnTo>
                <a:lnTo>
                  <a:pt x="233" y="45"/>
                </a:lnTo>
                <a:lnTo>
                  <a:pt x="237" y="38"/>
                </a:lnTo>
                <a:lnTo>
                  <a:pt x="242" y="30"/>
                </a:lnTo>
                <a:lnTo>
                  <a:pt x="245" y="23"/>
                </a:lnTo>
                <a:lnTo>
                  <a:pt x="250" y="17"/>
                </a:lnTo>
                <a:lnTo>
                  <a:pt x="254" y="11"/>
                </a:lnTo>
                <a:lnTo>
                  <a:pt x="258" y="8"/>
                </a:lnTo>
                <a:lnTo>
                  <a:pt x="262" y="6"/>
                </a:lnTo>
                <a:lnTo>
                  <a:pt x="266" y="2"/>
                </a:lnTo>
                <a:lnTo>
                  <a:pt x="270" y="0"/>
                </a:lnTo>
                <a:lnTo>
                  <a:pt x="275" y="0"/>
                </a:lnTo>
                <a:lnTo>
                  <a:pt x="278" y="0"/>
                </a:lnTo>
                <a:lnTo>
                  <a:pt x="283" y="0"/>
                </a:lnTo>
                <a:lnTo>
                  <a:pt x="288" y="2"/>
                </a:lnTo>
                <a:lnTo>
                  <a:pt x="291" y="4"/>
                </a:lnTo>
                <a:lnTo>
                  <a:pt x="296" y="8"/>
                </a:lnTo>
                <a:lnTo>
                  <a:pt x="299" y="9"/>
                </a:lnTo>
                <a:lnTo>
                  <a:pt x="304" y="15"/>
                </a:lnTo>
                <a:lnTo>
                  <a:pt x="308" y="19"/>
                </a:lnTo>
                <a:lnTo>
                  <a:pt x="312" y="25"/>
                </a:lnTo>
                <a:lnTo>
                  <a:pt x="316" y="30"/>
                </a:lnTo>
                <a:lnTo>
                  <a:pt x="321" y="36"/>
                </a:lnTo>
                <a:lnTo>
                  <a:pt x="324" y="44"/>
                </a:lnTo>
                <a:lnTo>
                  <a:pt x="329" y="51"/>
                </a:lnTo>
                <a:lnTo>
                  <a:pt x="332" y="61"/>
                </a:lnTo>
                <a:lnTo>
                  <a:pt x="337" y="68"/>
                </a:lnTo>
                <a:lnTo>
                  <a:pt x="341" y="78"/>
                </a:lnTo>
                <a:lnTo>
                  <a:pt x="345" y="87"/>
                </a:lnTo>
                <a:lnTo>
                  <a:pt x="349" y="97"/>
                </a:lnTo>
                <a:lnTo>
                  <a:pt x="354" y="108"/>
                </a:lnTo>
                <a:lnTo>
                  <a:pt x="357" y="119"/>
                </a:lnTo>
                <a:lnTo>
                  <a:pt x="362" y="131"/>
                </a:lnTo>
                <a:lnTo>
                  <a:pt x="365" y="142"/>
                </a:lnTo>
                <a:lnTo>
                  <a:pt x="370" y="155"/>
                </a:lnTo>
                <a:lnTo>
                  <a:pt x="375" y="167"/>
                </a:lnTo>
                <a:lnTo>
                  <a:pt x="378" y="180"/>
                </a:lnTo>
                <a:lnTo>
                  <a:pt x="383" y="193"/>
                </a:lnTo>
                <a:lnTo>
                  <a:pt x="387" y="206"/>
                </a:lnTo>
                <a:lnTo>
                  <a:pt x="391" y="222"/>
                </a:lnTo>
                <a:lnTo>
                  <a:pt x="395" y="235"/>
                </a:lnTo>
                <a:lnTo>
                  <a:pt x="399" y="250"/>
                </a:lnTo>
                <a:lnTo>
                  <a:pt x="403" y="265"/>
                </a:lnTo>
                <a:lnTo>
                  <a:pt x="408" y="280"/>
                </a:lnTo>
                <a:lnTo>
                  <a:pt x="411" y="295"/>
                </a:lnTo>
                <a:lnTo>
                  <a:pt x="416" y="311"/>
                </a:lnTo>
                <a:lnTo>
                  <a:pt x="420" y="328"/>
                </a:lnTo>
                <a:lnTo>
                  <a:pt x="424" y="343"/>
                </a:lnTo>
                <a:lnTo>
                  <a:pt x="429" y="360"/>
                </a:lnTo>
                <a:lnTo>
                  <a:pt x="432" y="377"/>
                </a:lnTo>
                <a:lnTo>
                  <a:pt x="437" y="392"/>
                </a:lnTo>
                <a:lnTo>
                  <a:pt x="441" y="409"/>
                </a:lnTo>
                <a:lnTo>
                  <a:pt x="445" y="426"/>
                </a:lnTo>
                <a:lnTo>
                  <a:pt x="449" y="443"/>
                </a:lnTo>
                <a:lnTo>
                  <a:pt x="454" y="462"/>
                </a:lnTo>
                <a:lnTo>
                  <a:pt x="457" y="479"/>
                </a:lnTo>
                <a:lnTo>
                  <a:pt x="462" y="496"/>
                </a:lnTo>
                <a:lnTo>
                  <a:pt x="465" y="515"/>
                </a:lnTo>
                <a:lnTo>
                  <a:pt x="470" y="532"/>
                </a:lnTo>
                <a:lnTo>
                  <a:pt x="474" y="551"/>
                </a:lnTo>
                <a:lnTo>
                  <a:pt x="478" y="568"/>
                </a:lnTo>
                <a:lnTo>
                  <a:pt x="482" y="587"/>
                </a:lnTo>
                <a:lnTo>
                  <a:pt x="486" y="604"/>
                </a:lnTo>
                <a:lnTo>
                  <a:pt x="490" y="623"/>
                </a:lnTo>
                <a:lnTo>
                  <a:pt x="495" y="642"/>
                </a:lnTo>
                <a:lnTo>
                  <a:pt x="498" y="661"/>
                </a:lnTo>
                <a:lnTo>
                  <a:pt x="503" y="678"/>
                </a:lnTo>
                <a:lnTo>
                  <a:pt x="508" y="697"/>
                </a:lnTo>
                <a:lnTo>
                  <a:pt x="511" y="716"/>
                </a:lnTo>
                <a:lnTo>
                  <a:pt x="516" y="735"/>
                </a:lnTo>
                <a:lnTo>
                  <a:pt x="519" y="754"/>
                </a:lnTo>
                <a:lnTo>
                  <a:pt x="524" y="771"/>
                </a:lnTo>
                <a:lnTo>
                  <a:pt x="528" y="790"/>
                </a:lnTo>
                <a:lnTo>
                  <a:pt x="532" y="809"/>
                </a:lnTo>
                <a:lnTo>
                  <a:pt x="536" y="827"/>
                </a:lnTo>
                <a:lnTo>
                  <a:pt x="541" y="846"/>
                </a:lnTo>
                <a:lnTo>
                  <a:pt x="544" y="865"/>
                </a:lnTo>
                <a:lnTo>
                  <a:pt x="549" y="882"/>
                </a:lnTo>
                <a:lnTo>
                  <a:pt x="552" y="901"/>
                </a:lnTo>
                <a:lnTo>
                  <a:pt x="557" y="920"/>
                </a:lnTo>
                <a:lnTo>
                  <a:pt x="561" y="939"/>
                </a:lnTo>
                <a:lnTo>
                  <a:pt x="565" y="956"/>
                </a:lnTo>
                <a:lnTo>
                  <a:pt x="569" y="975"/>
                </a:lnTo>
                <a:lnTo>
                  <a:pt x="574" y="994"/>
                </a:lnTo>
                <a:lnTo>
                  <a:pt x="578" y="1011"/>
                </a:lnTo>
                <a:lnTo>
                  <a:pt x="582" y="1030"/>
                </a:lnTo>
                <a:lnTo>
                  <a:pt x="586" y="1049"/>
                </a:lnTo>
                <a:lnTo>
                  <a:pt x="590" y="1066"/>
                </a:lnTo>
                <a:lnTo>
                  <a:pt x="595" y="1085"/>
                </a:lnTo>
                <a:lnTo>
                  <a:pt x="598" y="1102"/>
                </a:lnTo>
                <a:lnTo>
                  <a:pt x="603" y="1119"/>
                </a:lnTo>
                <a:lnTo>
                  <a:pt x="607" y="1138"/>
                </a:lnTo>
                <a:lnTo>
                  <a:pt x="611" y="1155"/>
                </a:lnTo>
                <a:lnTo>
                  <a:pt x="615" y="1172"/>
                </a:lnTo>
                <a:lnTo>
                  <a:pt x="619" y="1189"/>
                </a:lnTo>
                <a:lnTo>
                  <a:pt x="623" y="1208"/>
                </a:lnTo>
                <a:lnTo>
                  <a:pt x="628" y="1225"/>
                </a:lnTo>
                <a:lnTo>
                  <a:pt x="631" y="1242"/>
                </a:lnTo>
                <a:lnTo>
                  <a:pt x="636" y="1259"/>
                </a:lnTo>
                <a:lnTo>
                  <a:pt x="641" y="1276"/>
                </a:lnTo>
                <a:lnTo>
                  <a:pt x="644" y="1291"/>
                </a:lnTo>
                <a:lnTo>
                  <a:pt x="649" y="1308"/>
                </a:lnTo>
                <a:lnTo>
                  <a:pt x="652" y="1325"/>
                </a:lnTo>
                <a:lnTo>
                  <a:pt x="657" y="1342"/>
                </a:lnTo>
                <a:lnTo>
                  <a:pt x="661" y="1358"/>
                </a:lnTo>
                <a:lnTo>
                  <a:pt x="665" y="1375"/>
                </a:lnTo>
                <a:lnTo>
                  <a:pt x="669" y="1390"/>
                </a:lnTo>
                <a:lnTo>
                  <a:pt x="674" y="1407"/>
                </a:lnTo>
                <a:lnTo>
                  <a:pt x="677" y="1422"/>
                </a:lnTo>
                <a:lnTo>
                  <a:pt x="682" y="1437"/>
                </a:lnTo>
                <a:lnTo>
                  <a:pt x="685" y="1452"/>
                </a:lnTo>
                <a:lnTo>
                  <a:pt x="690" y="1467"/>
                </a:lnTo>
                <a:lnTo>
                  <a:pt x="694" y="1483"/>
                </a:lnTo>
                <a:lnTo>
                  <a:pt x="698" y="1498"/>
                </a:lnTo>
                <a:lnTo>
                  <a:pt x="702" y="1513"/>
                </a:lnTo>
                <a:lnTo>
                  <a:pt x="707" y="1528"/>
                </a:lnTo>
                <a:lnTo>
                  <a:pt x="710" y="1543"/>
                </a:lnTo>
                <a:lnTo>
                  <a:pt x="715" y="1556"/>
                </a:lnTo>
                <a:lnTo>
                  <a:pt x="718" y="1572"/>
                </a:lnTo>
                <a:lnTo>
                  <a:pt x="723" y="1585"/>
                </a:lnTo>
                <a:lnTo>
                  <a:pt x="728" y="1600"/>
                </a:lnTo>
                <a:lnTo>
                  <a:pt x="731" y="1613"/>
                </a:lnTo>
                <a:lnTo>
                  <a:pt x="736" y="1626"/>
                </a:lnTo>
                <a:lnTo>
                  <a:pt x="740" y="1642"/>
                </a:lnTo>
                <a:lnTo>
                  <a:pt x="744" y="1655"/>
                </a:lnTo>
                <a:lnTo>
                  <a:pt x="748" y="1668"/>
                </a:lnTo>
                <a:lnTo>
                  <a:pt x="752" y="1681"/>
                </a:lnTo>
                <a:lnTo>
                  <a:pt x="756" y="1695"/>
                </a:lnTo>
                <a:lnTo>
                  <a:pt x="761" y="1706"/>
                </a:lnTo>
                <a:lnTo>
                  <a:pt x="764" y="1719"/>
                </a:lnTo>
                <a:lnTo>
                  <a:pt x="769" y="1733"/>
                </a:lnTo>
                <a:lnTo>
                  <a:pt x="773" y="1744"/>
                </a:lnTo>
                <a:lnTo>
                  <a:pt x="777" y="1757"/>
                </a:lnTo>
                <a:lnTo>
                  <a:pt x="782" y="1768"/>
                </a:lnTo>
                <a:lnTo>
                  <a:pt x="785" y="1780"/>
                </a:lnTo>
                <a:lnTo>
                  <a:pt x="790" y="1793"/>
                </a:lnTo>
                <a:lnTo>
                  <a:pt x="794" y="1804"/>
                </a:lnTo>
                <a:lnTo>
                  <a:pt x="798" y="1816"/>
                </a:lnTo>
                <a:lnTo>
                  <a:pt x="802" y="1827"/>
                </a:lnTo>
                <a:lnTo>
                  <a:pt x="807" y="1839"/>
                </a:lnTo>
                <a:lnTo>
                  <a:pt x="810" y="1850"/>
                </a:lnTo>
                <a:lnTo>
                  <a:pt x="815" y="1859"/>
                </a:lnTo>
                <a:lnTo>
                  <a:pt x="818" y="1871"/>
                </a:lnTo>
                <a:lnTo>
                  <a:pt x="823" y="1882"/>
                </a:lnTo>
                <a:lnTo>
                  <a:pt x="827" y="1892"/>
                </a:lnTo>
                <a:lnTo>
                  <a:pt x="831" y="1903"/>
                </a:lnTo>
                <a:lnTo>
                  <a:pt x="835" y="1912"/>
                </a:lnTo>
                <a:lnTo>
                  <a:pt x="840" y="1922"/>
                </a:lnTo>
                <a:lnTo>
                  <a:pt x="843" y="1933"/>
                </a:lnTo>
                <a:lnTo>
                  <a:pt x="848" y="1943"/>
                </a:lnTo>
                <a:lnTo>
                  <a:pt x="851" y="1952"/>
                </a:lnTo>
                <a:lnTo>
                  <a:pt x="856" y="1962"/>
                </a:lnTo>
                <a:lnTo>
                  <a:pt x="861" y="1971"/>
                </a:lnTo>
                <a:lnTo>
                  <a:pt x="864" y="1981"/>
                </a:lnTo>
                <a:lnTo>
                  <a:pt x="869" y="1988"/>
                </a:lnTo>
                <a:lnTo>
                  <a:pt x="873" y="1998"/>
                </a:lnTo>
                <a:lnTo>
                  <a:pt x="877" y="2007"/>
                </a:lnTo>
                <a:lnTo>
                  <a:pt x="881" y="2015"/>
                </a:lnTo>
                <a:lnTo>
                  <a:pt x="885" y="2024"/>
                </a:lnTo>
                <a:lnTo>
                  <a:pt x="889" y="2032"/>
                </a:lnTo>
                <a:lnTo>
                  <a:pt x="894" y="2041"/>
                </a:lnTo>
                <a:lnTo>
                  <a:pt x="897" y="2049"/>
                </a:lnTo>
                <a:lnTo>
                  <a:pt x="902" y="2056"/>
                </a:lnTo>
                <a:lnTo>
                  <a:pt x="906" y="2064"/>
                </a:lnTo>
                <a:lnTo>
                  <a:pt x="910" y="2071"/>
                </a:lnTo>
                <a:lnTo>
                  <a:pt x="914" y="2079"/>
                </a:lnTo>
                <a:lnTo>
                  <a:pt x="918" y="2087"/>
                </a:lnTo>
                <a:lnTo>
                  <a:pt x="922" y="2094"/>
                </a:lnTo>
                <a:lnTo>
                  <a:pt x="927" y="2102"/>
                </a:lnTo>
                <a:lnTo>
                  <a:pt x="930" y="2109"/>
                </a:lnTo>
                <a:lnTo>
                  <a:pt x="935" y="2115"/>
                </a:lnTo>
                <a:lnTo>
                  <a:pt x="940" y="2123"/>
                </a:lnTo>
                <a:lnTo>
                  <a:pt x="943" y="2128"/>
                </a:lnTo>
                <a:lnTo>
                  <a:pt x="948" y="2136"/>
                </a:lnTo>
                <a:lnTo>
                  <a:pt x="951" y="2141"/>
                </a:lnTo>
                <a:lnTo>
                  <a:pt x="956" y="2149"/>
                </a:lnTo>
                <a:lnTo>
                  <a:pt x="960" y="2155"/>
                </a:lnTo>
                <a:lnTo>
                  <a:pt x="964" y="2160"/>
                </a:lnTo>
                <a:lnTo>
                  <a:pt x="968" y="2166"/>
                </a:lnTo>
                <a:lnTo>
                  <a:pt x="973" y="2174"/>
                </a:lnTo>
                <a:lnTo>
                  <a:pt x="976" y="2179"/>
                </a:lnTo>
                <a:lnTo>
                  <a:pt x="981" y="2185"/>
                </a:lnTo>
                <a:lnTo>
                  <a:pt x="984" y="2191"/>
                </a:lnTo>
                <a:lnTo>
                  <a:pt x="989" y="2195"/>
                </a:lnTo>
                <a:lnTo>
                  <a:pt x="994" y="2200"/>
                </a:lnTo>
                <a:lnTo>
                  <a:pt x="997" y="2206"/>
                </a:lnTo>
                <a:lnTo>
                  <a:pt x="1002" y="2212"/>
                </a:lnTo>
                <a:lnTo>
                  <a:pt x="1006" y="2215"/>
                </a:lnTo>
                <a:lnTo>
                  <a:pt x="1010" y="2221"/>
                </a:lnTo>
                <a:lnTo>
                  <a:pt x="1014" y="2227"/>
                </a:lnTo>
                <a:lnTo>
                  <a:pt x="1018" y="2230"/>
                </a:lnTo>
                <a:lnTo>
                  <a:pt x="1022" y="2236"/>
                </a:lnTo>
                <a:lnTo>
                  <a:pt x="1027" y="2240"/>
                </a:lnTo>
                <a:lnTo>
                  <a:pt x="1030" y="2244"/>
                </a:lnTo>
                <a:lnTo>
                  <a:pt x="1035" y="2249"/>
                </a:lnTo>
                <a:lnTo>
                  <a:pt x="1039" y="2253"/>
                </a:lnTo>
                <a:lnTo>
                  <a:pt x="1043" y="2257"/>
                </a:lnTo>
                <a:lnTo>
                  <a:pt x="1047" y="2261"/>
                </a:lnTo>
                <a:lnTo>
                  <a:pt x="1051" y="2266"/>
                </a:lnTo>
                <a:lnTo>
                  <a:pt x="1055" y="2270"/>
                </a:lnTo>
                <a:lnTo>
                  <a:pt x="1060" y="2274"/>
                </a:lnTo>
                <a:lnTo>
                  <a:pt x="1063" y="2278"/>
                </a:lnTo>
                <a:lnTo>
                  <a:pt x="1068" y="2282"/>
                </a:lnTo>
                <a:lnTo>
                  <a:pt x="1073" y="2285"/>
                </a:lnTo>
                <a:lnTo>
                  <a:pt x="1076" y="2287"/>
                </a:lnTo>
                <a:lnTo>
                  <a:pt x="1081" y="2291"/>
                </a:lnTo>
                <a:lnTo>
                  <a:pt x="1084" y="2295"/>
                </a:lnTo>
                <a:lnTo>
                  <a:pt x="1089" y="2299"/>
                </a:lnTo>
                <a:lnTo>
                  <a:pt x="1093" y="2302"/>
                </a:lnTo>
                <a:lnTo>
                  <a:pt x="1097" y="2304"/>
                </a:lnTo>
                <a:lnTo>
                  <a:pt x="1101" y="2308"/>
                </a:lnTo>
                <a:lnTo>
                  <a:pt x="1106" y="2312"/>
                </a:lnTo>
                <a:lnTo>
                  <a:pt x="1109" y="2314"/>
                </a:lnTo>
                <a:lnTo>
                  <a:pt x="1114" y="2318"/>
                </a:lnTo>
                <a:lnTo>
                  <a:pt x="1117" y="2319"/>
                </a:lnTo>
                <a:lnTo>
                  <a:pt x="1122" y="2323"/>
                </a:lnTo>
                <a:lnTo>
                  <a:pt x="1126" y="2325"/>
                </a:lnTo>
                <a:lnTo>
                  <a:pt x="1130" y="2327"/>
                </a:lnTo>
                <a:lnTo>
                  <a:pt x="1134" y="2331"/>
                </a:lnTo>
                <a:lnTo>
                  <a:pt x="1139" y="2333"/>
                </a:lnTo>
                <a:lnTo>
                  <a:pt x="1143" y="2335"/>
                </a:lnTo>
                <a:lnTo>
                  <a:pt x="1147" y="2338"/>
                </a:lnTo>
                <a:lnTo>
                  <a:pt x="1151" y="2340"/>
                </a:lnTo>
                <a:lnTo>
                  <a:pt x="1155" y="2342"/>
                </a:lnTo>
                <a:lnTo>
                  <a:pt x="1160" y="2344"/>
                </a:lnTo>
                <a:lnTo>
                  <a:pt x="1163" y="2346"/>
                </a:lnTo>
                <a:lnTo>
                  <a:pt x="1168" y="2348"/>
                </a:lnTo>
                <a:lnTo>
                  <a:pt x="1172" y="2352"/>
                </a:lnTo>
                <a:lnTo>
                  <a:pt x="1176" y="2354"/>
                </a:lnTo>
                <a:lnTo>
                  <a:pt x="1180" y="2355"/>
                </a:lnTo>
                <a:lnTo>
                  <a:pt x="1184" y="2357"/>
                </a:lnTo>
                <a:lnTo>
                  <a:pt x="1188" y="2359"/>
                </a:lnTo>
                <a:lnTo>
                  <a:pt x="1193" y="2361"/>
                </a:lnTo>
                <a:lnTo>
                  <a:pt x="1196" y="2361"/>
                </a:lnTo>
                <a:lnTo>
                  <a:pt x="1201" y="2363"/>
                </a:lnTo>
                <a:lnTo>
                  <a:pt x="1206" y="2365"/>
                </a:lnTo>
                <a:lnTo>
                  <a:pt x="1209" y="2367"/>
                </a:lnTo>
                <a:lnTo>
                  <a:pt x="1214" y="2369"/>
                </a:lnTo>
                <a:lnTo>
                  <a:pt x="1217" y="2371"/>
                </a:lnTo>
                <a:lnTo>
                  <a:pt x="1222" y="2371"/>
                </a:lnTo>
                <a:lnTo>
                  <a:pt x="1226" y="2372"/>
                </a:lnTo>
                <a:lnTo>
                  <a:pt x="1230" y="2374"/>
                </a:lnTo>
                <a:lnTo>
                  <a:pt x="1234" y="2376"/>
                </a:lnTo>
                <a:lnTo>
                  <a:pt x="1239" y="2376"/>
                </a:lnTo>
                <a:lnTo>
                  <a:pt x="1242" y="2378"/>
                </a:lnTo>
                <a:lnTo>
                  <a:pt x="1247" y="2380"/>
                </a:lnTo>
                <a:lnTo>
                  <a:pt x="1250" y="2380"/>
                </a:lnTo>
                <a:lnTo>
                  <a:pt x="1255" y="2382"/>
                </a:lnTo>
                <a:lnTo>
                  <a:pt x="1259" y="2384"/>
                </a:lnTo>
                <a:lnTo>
                  <a:pt x="1263" y="2384"/>
                </a:lnTo>
                <a:lnTo>
                  <a:pt x="1267" y="2386"/>
                </a:lnTo>
                <a:lnTo>
                  <a:pt x="1272" y="2386"/>
                </a:lnTo>
                <a:lnTo>
                  <a:pt x="1275" y="2388"/>
                </a:lnTo>
                <a:lnTo>
                  <a:pt x="1280" y="2388"/>
                </a:lnTo>
                <a:lnTo>
                  <a:pt x="1283" y="2390"/>
                </a:lnTo>
                <a:lnTo>
                  <a:pt x="1288" y="2390"/>
                </a:lnTo>
                <a:lnTo>
                  <a:pt x="1293" y="2391"/>
                </a:lnTo>
                <a:lnTo>
                  <a:pt x="1296" y="2391"/>
                </a:lnTo>
                <a:lnTo>
                  <a:pt x="1301" y="2393"/>
                </a:lnTo>
                <a:lnTo>
                  <a:pt x="1305" y="2393"/>
                </a:lnTo>
                <a:lnTo>
                  <a:pt x="1309" y="2395"/>
                </a:lnTo>
                <a:lnTo>
                  <a:pt x="1313" y="2395"/>
                </a:lnTo>
                <a:lnTo>
                  <a:pt x="1317" y="2395"/>
                </a:lnTo>
                <a:lnTo>
                  <a:pt x="1321" y="2397"/>
                </a:lnTo>
                <a:lnTo>
                  <a:pt x="1326" y="2397"/>
                </a:lnTo>
                <a:lnTo>
                  <a:pt x="1329" y="2399"/>
                </a:lnTo>
                <a:lnTo>
                  <a:pt x="1334" y="2399"/>
                </a:lnTo>
                <a:lnTo>
                  <a:pt x="1338" y="2399"/>
                </a:lnTo>
                <a:lnTo>
                  <a:pt x="1342" y="2401"/>
                </a:lnTo>
                <a:lnTo>
                  <a:pt x="1347" y="2401"/>
                </a:lnTo>
                <a:lnTo>
                  <a:pt x="1350" y="2401"/>
                </a:lnTo>
                <a:lnTo>
                  <a:pt x="1355" y="2401"/>
                </a:lnTo>
                <a:lnTo>
                  <a:pt x="1359" y="2403"/>
                </a:lnTo>
                <a:lnTo>
                  <a:pt x="1363" y="2403"/>
                </a:lnTo>
                <a:lnTo>
                  <a:pt x="1367" y="2403"/>
                </a:lnTo>
                <a:lnTo>
                  <a:pt x="1372" y="2405"/>
                </a:lnTo>
                <a:lnTo>
                  <a:pt x="1375" y="2405"/>
                </a:lnTo>
                <a:lnTo>
                  <a:pt x="1380" y="2405"/>
                </a:lnTo>
                <a:lnTo>
                  <a:pt x="1383" y="2405"/>
                </a:lnTo>
                <a:lnTo>
                  <a:pt x="1388" y="2405"/>
                </a:lnTo>
                <a:lnTo>
                  <a:pt x="1392" y="2407"/>
                </a:lnTo>
                <a:lnTo>
                  <a:pt x="1396" y="2407"/>
                </a:lnTo>
                <a:lnTo>
                  <a:pt x="1400" y="2407"/>
                </a:lnTo>
                <a:lnTo>
                  <a:pt x="1405" y="2407"/>
                </a:lnTo>
                <a:lnTo>
                  <a:pt x="1408" y="2407"/>
                </a:lnTo>
                <a:lnTo>
                  <a:pt x="1413" y="2408"/>
                </a:lnTo>
                <a:lnTo>
                  <a:pt x="1416" y="2408"/>
                </a:lnTo>
                <a:lnTo>
                  <a:pt x="1421" y="2408"/>
                </a:lnTo>
                <a:lnTo>
                  <a:pt x="1426" y="2408"/>
                </a:lnTo>
                <a:lnTo>
                  <a:pt x="1429" y="2408"/>
                </a:lnTo>
                <a:lnTo>
                  <a:pt x="1434" y="2408"/>
                </a:lnTo>
                <a:lnTo>
                  <a:pt x="1438" y="2410"/>
                </a:lnTo>
                <a:lnTo>
                  <a:pt x="1442" y="2410"/>
                </a:lnTo>
                <a:lnTo>
                  <a:pt x="1446" y="2410"/>
                </a:lnTo>
                <a:lnTo>
                  <a:pt x="1450" y="2410"/>
                </a:lnTo>
                <a:lnTo>
                  <a:pt x="1454" y="2410"/>
                </a:lnTo>
                <a:lnTo>
                  <a:pt x="1459" y="2410"/>
                </a:lnTo>
                <a:lnTo>
                  <a:pt x="1462" y="2410"/>
                </a:lnTo>
                <a:lnTo>
                  <a:pt x="1467" y="2410"/>
                </a:lnTo>
                <a:lnTo>
                  <a:pt x="1471" y="2410"/>
                </a:lnTo>
                <a:lnTo>
                  <a:pt x="1475" y="2412"/>
                </a:lnTo>
                <a:lnTo>
                  <a:pt x="1479" y="2412"/>
                </a:lnTo>
                <a:lnTo>
                  <a:pt x="1483" y="2412"/>
                </a:lnTo>
                <a:lnTo>
                  <a:pt x="1487" y="2412"/>
                </a:lnTo>
                <a:lnTo>
                  <a:pt x="1492" y="2412"/>
                </a:lnTo>
                <a:lnTo>
                  <a:pt x="1495" y="2412"/>
                </a:lnTo>
                <a:lnTo>
                  <a:pt x="1500" y="2412"/>
                </a:lnTo>
                <a:lnTo>
                  <a:pt x="1505" y="2412"/>
                </a:lnTo>
                <a:lnTo>
                  <a:pt x="1508" y="2412"/>
                </a:lnTo>
                <a:lnTo>
                  <a:pt x="1513" y="2412"/>
                </a:lnTo>
                <a:lnTo>
                  <a:pt x="1516" y="2412"/>
                </a:lnTo>
                <a:lnTo>
                  <a:pt x="1521" y="2412"/>
                </a:lnTo>
                <a:lnTo>
                  <a:pt x="1525" y="2412"/>
                </a:lnTo>
                <a:lnTo>
                  <a:pt x="1529" y="2412"/>
                </a:lnTo>
                <a:lnTo>
                  <a:pt x="1533" y="2414"/>
                </a:lnTo>
                <a:lnTo>
                  <a:pt x="1538" y="2414"/>
                </a:lnTo>
                <a:lnTo>
                  <a:pt x="1541" y="2414"/>
                </a:lnTo>
                <a:lnTo>
                  <a:pt x="1546" y="2414"/>
                </a:lnTo>
                <a:lnTo>
                  <a:pt x="1549" y="2414"/>
                </a:lnTo>
                <a:lnTo>
                  <a:pt x="1554" y="2414"/>
                </a:lnTo>
                <a:lnTo>
                  <a:pt x="1559" y="2414"/>
                </a:lnTo>
                <a:lnTo>
                  <a:pt x="1562" y="2414"/>
                </a:lnTo>
                <a:lnTo>
                  <a:pt x="1567" y="2414"/>
                </a:lnTo>
                <a:lnTo>
                  <a:pt x="1571" y="2414"/>
                </a:lnTo>
                <a:lnTo>
                  <a:pt x="1575" y="2414"/>
                </a:lnTo>
                <a:lnTo>
                  <a:pt x="1579" y="2414"/>
                </a:lnTo>
                <a:lnTo>
                  <a:pt x="1583" y="2414"/>
                </a:lnTo>
                <a:lnTo>
                  <a:pt x="1587" y="2414"/>
                </a:lnTo>
                <a:lnTo>
                  <a:pt x="1592" y="2414"/>
                </a:lnTo>
                <a:lnTo>
                  <a:pt x="1595" y="2414"/>
                </a:lnTo>
                <a:lnTo>
                  <a:pt x="1600" y="2414"/>
                </a:lnTo>
                <a:lnTo>
                  <a:pt x="1604" y="2414"/>
                </a:lnTo>
                <a:lnTo>
                  <a:pt x="1608" y="2414"/>
                </a:lnTo>
                <a:lnTo>
                  <a:pt x="1612" y="2414"/>
                </a:lnTo>
                <a:lnTo>
                  <a:pt x="1616" y="2414"/>
                </a:lnTo>
                <a:lnTo>
                  <a:pt x="1620" y="2414"/>
                </a:lnTo>
                <a:lnTo>
                  <a:pt x="1625" y="2414"/>
                </a:lnTo>
                <a:lnTo>
                  <a:pt x="1628" y="2414"/>
                </a:lnTo>
                <a:lnTo>
                  <a:pt x="1633" y="2414"/>
                </a:lnTo>
                <a:lnTo>
                  <a:pt x="1638" y="2414"/>
                </a:lnTo>
                <a:lnTo>
                  <a:pt x="1641" y="2414"/>
                </a:lnTo>
                <a:lnTo>
                  <a:pt x="1646" y="2414"/>
                </a:lnTo>
                <a:lnTo>
                  <a:pt x="1649" y="2414"/>
                </a:lnTo>
                <a:lnTo>
                  <a:pt x="1654" y="2414"/>
                </a:lnTo>
                <a:lnTo>
                  <a:pt x="1658" y="2414"/>
                </a:lnTo>
                <a:lnTo>
                  <a:pt x="1662" y="2414"/>
                </a:lnTo>
                <a:lnTo>
                  <a:pt x="1666" y="2414"/>
                </a:lnTo>
                <a:lnTo>
                  <a:pt x="1671" y="2414"/>
                </a:lnTo>
                <a:lnTo>
                  <a:pt x="1674" y="2414"/>
                </a:lnTo>
                <a:lnTo>
                  <a:pt x="1679" y="2414"/>
                </a:lnTo>
                <a:lnTo>
                  <a:pt x="1682" y="2414"/>
                </a:lnTo>
                <a:lnTo>
                  <a:pt x="1687" y="2414"/>
                </a:lnTo>
                <a:lnTo>
                  <a:pt x="1691" y="2414"/>
                </a:lnTo>
                <a:lnTo>
                  <a:pt x="1695" y="2414"/>
                </a:lnTo>
                <a:lnTo>
                  <a:pt x="1699" y="2414"/>
                </a:lnTo>
                <a:lnTo>
                  <a:pt x="1704" y="2414"/>
                </a:lnTo>
                <a:lnTo>
                  <a:pt x="1708" y="2414"/>
                </a:lnTo>
                <a:lnTo>
                  <a:pt x="1712" y="2414"/>
                </a:lnTo>
                <a:lnTo>
                  <a:pt x="1716" y="2414"/>
                </a:lnTo>
                <a:lnTo>
                  <a:pt x="1720" y="2414"/>
                </a:lnTo>
                <a:lnTo>
                  <a:pt x="1725" y="2414"/>
                </a:lnTo>
                <a:lnTo>
                  <a:pt x="1728" y="2414"/>
                </a:lnTo>
                <a:lnTo>
                  <a:pt x="1733" y="2414"/>
                </a:lnTo>
                <a:lnTo>
                  <a:pt x="1737" y="2414"/>
                </a:lnTo>
                <a:lnTo>
                  <a:pt x="1741" y="2414"/>
                </a:lnTo>
                <a:lnTo>
                  <a:pt x="1745" y="2414"/>
                </a:lnTo>
                <a:lnTo>
                  <a:pt x="1749" y="2414"/>
                </a:lnTo>
                <a:lnTo>
                  <a:pt x="1753" y="2414"/>
                </a:lnTo>
                <a:lnTo>
                  <a:pt x="1758" y="2414"/>
                </a:lnTo>
                <a:lnTo>
                  <a:pt x="1761" y="2414"/>
                </a:lnTo>
                <a:lnTo>
                  <a:pt x="1766" y="2414"/>
                </a:lnTo>
                <a:lnTo>
                  <a:pt x="1771" y="2414"/>
                </a:lnTo>
                <a:lnTo>
                  <a:pt x="1774" y="2414"/>
                </a:lnTo>
                <a:lnTo>
                  <a:pt x="1779" y="2414"/>
                </a:lnTo>
                <a:lnTo>
                  <a:pt x="1782" y="2414"/>
                </a:lnTo>
                <a:lnTo>
                  <a:pt x="1787" y="2414"/>
                </a:lnTo>
                <a:lnTo>
                  <a:pt x="1791" y="2414"/>
                </a:lnTo>
                <a:lnTo>
                  <a:pt x="1795" y="2414"/>
                </a:lnTo>
                <a:lnTo>
                  <a:pt x="1799" y="2414"/>
                </a:lnTo>
                <a:lnTo>
                  <a:pt x="1804" y="2414"/>
                </a:lnTo>
                <a:lnTo>
                  <a:pt x="1807" y="2414"/>
                </a:lnTo>
                <a:lnTo>
                  <a:pt x="1812" y="2414"/>
                </a:lnTo>
                <a:lnTo>
                  <a:pt x="1815" y="2414"/>
                </a:lnTo>
                <a:lnTo>
                  <a:pt x="1820" y="2414"/>
                </a:lnTo>
                <a:lnTo>
                  <a:pt x="1824" y="2414"/>
                </a:lnTo>
                <a:lnTo>
                  <a:pt x="1828" y="2414"/>
                </a:lnTo>
                <a:lnTo>
                  <a:pt x="1832" y="2414"/>
                </a:lnTo>
                <a:lnTo>
                  <a:pt x="1837" y="2414"/>
                </a:lnTo>
                <a:lnTo>
                  <a:pt x="1840" y="2414"/>
                </a:lnTo>
                <a:lnTo>
                  <a:pt x="1845" y="2414"/>
                </a:lnTo>
                <a:lnTo>
                  <a:pt x="1848" y="2414"/>
                </a:lnTo>
                <a:lnTo>
                  <a:pt x="1853" y="2414"/>
                </a:lnTo>
                <a:lnTo>
                  <a:pt x="1858" y="2414"/>
                </a:lnTo>
                <a:lnTo>
                  <a:pt x="1861" y="2414"/>
                </a:lnTo>
                <a:lnTo>
                  <a:pt x="1866" y="2414"/>
                </a:lnTo>
                <a:lnTo>
                  <a:pt x="1870" y="2414"/>
                </a:lnTo>
                <a:lnTo>
                  <a:pt x="1874" y="2414"/>
                </a:lnTo>
                <a:lnTo>
                  <a:pt x="1878" y="2414"/>
                </a:lnTo>
                <a:lnTo>
                  <a:pt x="1882" y="2414"/>
                </a:lnTo>
                <a:lnTo>
                  <a:pt x="1886" y="2414"/>
                </a:lnTo>
                <a:lnTo>
                  <a:pt x="1891" y="2414"/>
                </a:lnTo>
                <a:lnTo>
                  <a:pt x="1894" y="2414"/>
                </a:lnTo>
                <a:lnTo>
                  <a:pt x="1899" y="2414"/>
                </a:lnTo>
                <a:lnTo>
                  <a:pt x="1903" y="2414"/>
                </a:lnTo>
                <a:lnTo>
                  <a:pt x="1907" y="2414"/>
                </a:lnTo>
                <a:lnTo>
                  <a:pt x="1912" y="2414"/>
                </a:lnTo>
                <a:lnTo>
                  <a:pt x="1915" y="2414"/>
                </a:lnTo>
                <a:lnTo>
                  <a:pt x="1920" y="2414"/>
                </a:lnTo>
                <a:lnTo>
                  <a:pt x="1924" y="2414"/>
                </a:lnTo>
                <a:lnTo>
                  <a:pt x="1928" y="2414"/>
                </a:lnTo>
                <a:lnTo>
                  <a:pt x="1932" y="2414"/>
                </a:lnTo>
                <a:lnTo>
                  <a:pt x="1937" y="2414"/>
                </a:lnTo>
                <a:lnTo>
                  <a:pt x="1940" y="2414"/>
                </a:lnTo>
                <a:lnTo>
                  <a:pt x="1945" y="2414"/>
                </a:lnTo>
                <a:lnTo>
                  <a:pt x="1948" y="2414"/>
                </a:lnTo>
                <a:lnTo>
                  <a:pt x="1953" y="2414"/>
                </a:lnTo>
                <a:lnTo>
                  <a:pt x="1957" y="2414"/>
                </a:lnTo>
                <a:lnTo>
                  <a:pt x="1961" y="2414"/>
                </a:lnTo>
                <a:lnTo>
                  <a:pt x="1965" y="2414"/>
                </a:lnTo>
                <a:lnTo>
                  <a:pt x="1970" y="2414"/>
                </a:lnTo>
                <a:lnTo>
                  <a:pt x="1973" y="2414"/>
                </a:lnTo>
                <a:lnTo>
                  <a:pt x="1978" y="2414"/>
                </a:lnTo>
                <a:lnTo>
                  <a:pt x="1981" y="2414"/>
                </a:lnTo>
                <a:lnTo>
                  <a:pt x="1986" y="2414"/>
                </a:lnTo>
                <a:lnTo>
                  <a:pt x="1991" y="2414"/>
                </a:lnTo>
                <a:lnTo>
                  <a:pt x="1994" y="2414"/>
                </a:lnTo>
                <a:lnTo>
                  <a:pt x="1999" y="2414"/>
                </a:lnTo>
                <a:lnTo>
                  <a:pt x="2003" y="2414"/>
                </a:lnTo>
                <a:lnTo>
                  <a:pt x="2007" y="2414"/>
                </a:lnTo>
                <a:lnTo>
                  <a:pt x="2011" y="2414"/>
                </a:lnTo>
                <a:lnTo>
                  <a:pt x="2015" y="2414"/>
                </a:lnTo>
                <a:lnTo>
                  <a:pt x="2019" y="2414"/>
                </a:lnTo>
                <a:lnTo>
                  <a:pt x="2024" y="2414"/>
                </a:lnTo>
                <a:lnTo>
                  <a:pt x="2027" y="2414"/>
                </a:lnTo>
                <a:lnTo>
                  <a:pt x="2032" y="2414"/>
                </a:lnTo>
                <a:lnTo>
                  <a:pt x="2036" y="2414"/>
                </a:lnTo>
                <a:lnTo>
                  <a:pt x="2040" y="2414"/>
                </a:lnTo>
                <a:lnTo>
                  <a:pt x="2044" y="2414"/>
                </a:lnTo>
                <a:lnTo>
                  <a:pt x="2048" y="2414"/>
                </a:lnTo>
                <a:lnTo>
                  <a:pt x="2052" y="2414"/>
                </a:lnTo>
                <a:lnTo>
                  <a:pt x="2057" y="2414"/>
                </a:lnTo>
                <a:lnTo>
                  <a:pt x="2060" y="2414"/>
                </a:lnTo>
                <a:lnTo>
                  <a:pt x="2065" y="2414"/>
                </a:lnTo>
                <a:lnTo>
                  <a:pt x="2070" y="2414"/>
                </a:lnTo>
                <a:lnTo>
                  <a:pt x="2073" y="2414"/>
                </a:lnTo>
                <a:lnTo>
                  <a:pt x="2078" y="2414"/>
                </a:lnTo>
              </a:path>
            </a:pathLst>
          </a:custGeom>
          <a:noFill/>
          <a:ln w="9525">
            <a:solidFill>
              <a:srgbClr val="000000"/>
            </a:solidFill>
            <a:prstDash val="solid"/>
            <a:round/>
            <a:headEnd/>
            <a:tailEnd/>
          </a:ln>
        </p:spPr>
        <p:txBody>
          <a:bodyPr/>
          <a:lstStyle/>
          <a:p>
            <a:endParaRPr lang="en-US"/>
          </a:p>
        </p:txBody>
      </p:sp>
      <p:sp>
        <p:nvSpPr>
          <p:cNvPr id="285707" name="Rectangle 11"/>
          <p:cNvSpPr>
            <a:spLocks noChangeArrowheads="1"/>
          </p:cNvSpPr>
          <p:nvPr/>
        </p:nvSpPr>
        <p:spPr bwMode="auto">
          <a:xfrm>
            <a:off x="1931988" y="6105525"/>
            <a:ext cx="914400" cy="136525"/>
          </a:xfrm>
          <a:prstGeom prst="rect">
            <a:avLst/>
          </a:prstGeom>
          <a:noFill/>
          <a:ln w="9525">
            <a:noFill/>
            <a:miter lim="800000"/>
            <a:headEnd/>
            <a:tailEnd/>
          </a:ln>
        </p:spPr>
        <p:txBody>
          <a:bodyPr wrap="none" lIns="0" tIns="0" rIns="0" bIns="0">
            <a:spAutoFit/>
          </a:bodyPr>
          <a:lstStyle/>
          <a:p>
            <a:pPr eaLnBrk="0" hangingPunct="0"/>
            <a:r>
              <a:rPr lang="en-US" sz="900">
                <a:solidFill>
                  <a:srgbClr val="000000"/>
                </a:solidFill>
                <a:latin typeface="Arial" charset="0"/>
              </a:rPr>
              <a:t>Prob of Response</a:t>
            </a:r>
            <a:endParaRPr lang="en-US" b="1">
              <a:latin typeface="Times New Roman" pitchFamily="18" charset="0"/>
            </a:endParaRPr>
          </a:p>
        </p:txBody>
      </p:sp>
      <p:sp>
        <p:nvSpPr>
          <p:cNvPr id="285708" name="Rectangle 12"/>
          <p:cNvSpPr>
            <a:spLocks noChangeArrowheads="1"/>
          </p:cNvSpPr>
          <p:nvPr/>
        </p:nvSpPr>
        <p:spPr bwMode="auto">
          <a:xfrm rot="16200000">
            <a:off x="60326" y="3409950"/>
            <a:ext cx="381000" cy="136525"/>
          </a:xfrm>
          <a:prstGeom prst="rect">
            <a:avLst/>
          </a:prstGeom>
          <a:noFill/>
          <a:ln w="9525">
            <a:noFill/>
            <a:miter lim="800000"/>
            <a:headEnd/>
            <a:tailEnd/>
          </a:ln>
        </p:spPr>
        <p:txBody>
          <a:bodyPr wrap="none" lIns="0" tIns="0" rIns="0" bIns="0">
            <a:spAutoFit/>
          </a:bodyPr>
          <a:lstStyle/>
          <a:p>
            <a:pPr eaLnBrk="0" hangingPunct="0"/>
            <a:r>
              <a:rPr lang="en-US" sz="900">
                <a:solidFill>
                  <a:srgbClr val="000000"/>
                </a:solidFill>
                <a:latin typeface="Arial" charset="0"/>
              </a:rPr>
              <a:t>Density</a:t>
            </a:r>
            <a:endParaRPr lang="en-US" b="1">
              <a:latin typeface="Times New Roman" pitchFamily="18" charset="0"/>
            </a:endParaRPr>
          </a:p>
        </p:txBody>
      </p:sp>
      <p:sp>
        <p:nvSpPr>
          <p:cNvPr id="285709" name="Line 13"/>
          <p:cNvSpPr>
            <a:spLocks noChangeShapeType="1"/>
          </p:cNvSpPr>
          <p:nvPr/>
        </p:nvSpPr>
        <p:spPr bwMode="auto">
          <a:xfrm>
            <a:off x="833438" y="5751513"/>
            <a:ext cx="0" cy="58737"/>
          </a:xfrm>
          <a:prstGeom prst="line">
            <a:avLst/>
          </a:prstGeom>
          <a:noFill/>
          <a:ln w="9525">
            <a:solidFill>
              <a:srgbClr val="000000"/>
            </a:solidFill>
            <a:round/>
            <a:headEnd/>
            <a:tailEnd/>
          </a:ln>
        </p:spPr>
        <p:txBody>
          <a:bodyPr/>
          <a:lstStyle/>
          <a:p>
            <a:endParaRPr lang="en-US"/>
          </a:p>
        </p:txBody>
      </p:sp>
      <p:sp>
        <p:nvSpPr>
          <p:cNvPr id="285710" name="Line 14"/>
          <p:cNvSpPr>
            <a:spLocks noChangeShapeType="1"/>
          </p:cNvSpPr>
          <p:nvPr/>
        </p:nvSpPr>
        <p:spPr bwMode="auto">
          <a:xfrm>
            <a:off x="1493838" y="5751513"/>
            <a:ext cx="0" cy="58737"/>
          </a:xfrm>
          <a:prstGeom prst="line">
            <a:avLst/>
          </a:prstGeom>
          <a:noFill/>
          <a:ln w="9525">
            <a:solidFill>
              <a:srgbClr val="000000"/>
            </a:solidFill>
            <a:round/>
            <a:headEnd/>
            <a:tailEnd/>
          </a:ln>
        </p:spPr>
        <p:txBody>
          <a:bodyPr/>
          <a:lstStyle/>
          <a:p>
            <a:endParaRPr lang="en-US"/>
          </a:p>
        </p:txBody>
      </p:sp>
      <p:sp>
        <p:nvSpPr>
          <p:cNvPr id="285711" name="Line 15"/>
          <p:cNvSpPr>
            <a:spLocks noChangeShapeType="1"/>
          </p:cNvSpPr>
          <p:nvPr/>
        </p:nvSpPr>
        <p:spPr bwMode="auto">
          <a:xfrm>
            <a:off x="2152650" y="5751513"/>
            <a:ext cx="0" cy="58737"/>
          </a:xfrm>
          <a:prstGeom prst="line">
            <a:avLst/>
          </a:prstGeom>
          <a:noFill/>
          <a:ln w="9525">
            <a:solidFill>
              <a:srgbClr val="000000"/>
            </a:solidFill>
            <a:round/>
            <a:headEnd/>
            <a:tailEnd/>
          </a:ln>
        </p:spPr>
        <p:txBody>
          <a:bodyPr/>
          <a:lstStyle/>
          <a:p>
            <a:endParaRPr lang="en-US"/>
          </a:p>
        </p:txBody>
      </p:sp>
      <p:sp>
        <p:nvSpPr>
          <p:cNvPr id="285712" name="Line 16"/>
          <p:cNvSpPr>
            <a:spLocks noChangeShapeType="1"/>
          </p:cNvSpPr>
          <p:nvPr/>
        </p:nvSpPr>
        <p:spPr bwMode="auto">
          <a:xfrm>
            <a:off x="2813050" y="5751513"/>
            <a:ext cx="0" cy="58737"/>
          </a:xfrm>
          <a:prstGeom prst="line">
            <a:avLst/>
          </a:prstGeom>
          <a:noFill/>
          <a:ln w="9525">
            <a:solidFill>
              <a:srgbClr val="000000"/>
            </a:solidFill>
            <a:round/>
            <a:headEnd/>
            <a:tailEnd/>
          </a:ln>
        </p:spPr>
        <p:txBody>
          <a:bodyPr/>
          <a:lstStyle/>
          <a:p>
            <a:endParaRPr lang="en-US"/>
          </a:p>
        </p:txBody>
      </p:sp>
      <p:sp>
        <p:nvSpPr>
          <p:cNvPr id="285713" name="Line 17"/>
          <p:cNvSpPr>
            <a:spLocks noChangeShapeType="1"/>
          </p:cNvSpPr>
          <p:nvPr/>
        </p:nvSpPr>
        <p:spPr bwMode="auto">
          <a:xfrm>
            <a:off x="3471863" y="5751513"/>
            <a:ext cx="0" cy="58737"/>
          </a:xfrm>
          <a:prstGeom prst="line">
            <a:avLst/>
          </a:prstGeom>
          <a:noFill/>
          <a:ln w="9525">
            <a:solidFill>
              <a:srgbClr val="000000"/>
            </a:solidFill>
            <a:round/>
            <a:headEnd/>
            <a:tailEnd/>
          </a:ln>
        </p:spPr>
        <p:txBody>
          <a:bodyPr/>
          <a:lstStyle/>
          <a:p>
            <a:endParaRPr lang="en-US"/>
          </a:p>
        </p:txBody>
      </p:sp>
      <p:sp>
        <p:nvSpPr>
          <p:cNvPr id="285714" name="Line 18"/>
          <p:cNvSpPr>
            <a:spLocks noChangeShapeType="1"/>
          </p:cNvSpPr>
          <p:nvPr/>
        </p:nvSpPr>
        <p:spPr bwMode="auto">
          <a:xfrm>
            <a:off x="4132263" y="5751513"/>
            <a:ext cx="0" cy="58737"/>
          </a:xfrm>
          <a:prstGeom prst="line">
            <a:avLst/>
          </a:prstGeom>
          <a:noFill/>
          <a:ln w="9525">
            <a:solidFill>
              <a:srgbClr val="000000"/>
            </a:solidFill>
            <a:round/>
            <a:headEnd/>
            <a:tailEnd/>
          </a:ln>
        </p:spPr>
        <p:txBody>
          <a:bodyPr/>
          <a:lstStyle/>
          <a:p>
            <a:endParaRPr lang="en-US"/>
          </a:p>
        </p:txBody>
      </p:sp>
      <p:sp>
        <p:nvSpPr>
          <p:cNvPr id="285715" name="Line 19"/>
          <p:cNvSpPr>
            <a:spLocks noChangeShapeType="1"/>
          </p:cNvSpPr>
          <p:nvPr/>
        </p:nvSpPr>
        <p:spPr bwMode="auto">
          <a:xfrm>
            <a:off x="833438" y="5751513"/>
            <a:ext cx="3298825" cy="0"/>
          </a:xfrm>
          <a:prstGeom prst="line">
            <a:avLst/>
          </a:prstGeom>
          <a:noFill/>
          <a:ln w="9525">
            <a:solidFill>
              <a:srgbClr val="000000"/>
            </a:solidFill>
            <a:round/>
            <a:headEnd/>
            <a:tailEnd/>
          </a:ln>
        </p:spPr>
        <p:txBody>
          <a:bodyPr/>
          <a:lstStyle/>
          <a:p>
            <a:endParaRPr lang="en-US"/>
          </a:p>
        </p:txBody>
      </p:sp>
      <p:sp>
        <p:nvSpPr>
          <p:cNvPr id="285716" name="Rectangle 20"/>
          <p:cNvSpPr>
            <a:spLocks noChangeArrowheads="1"/>
          </p:cNvSpPr>
          <p:nvPr/>
        </p:nvSpPr>
        <p:spPr bwMode="auto">
          <a:xfrm>
            <a:off x="738188" y="5878513"/>
            <a:ext cx="158750" cy="136525"/>
          </a:xfrm>
          <a:prstGeom prst="rect">
            <a:avLst/>
          </a:prstGeom>
          <a:noFill/>
          <a:ln w="9525">
            <a:noFill/>
            <a:miter lim="800000"/>
            <a:headEnd/>
            <a:tailEnd/>
          </a:ln>
        </p:spPr>
        <p:txBody>
          <a:bodyPr wrap="none" lIns="0" tIns="0" rIns="0" bIns="0">
            <a:spAutoFit/>
          </a:bodyPr>
          <a:lstStyle/>
          <a:p>
            <a:pPr eaLnBrk="0" hangingPunct="0"/>
            <a:r>
              <a:rPr lang="en-US" sz="900">
                <a:solidFill>
                  <a:srgbClr val="000000"/>
                </a:solidFill>
                <a:latin typeface="Arial" charset="0"/>
              </a:rPr>
              <a:t>0.0</a:t>
            </a:r>
            <a:endParaRPr lang="en-US" b="1">
              <a:latin typeface="Times New Roman" pitchFamily="18" charset="0"/>
            </a:endParaRPr>
          </a:p>
        </p:txBody>
      </p:sp>
      <p:sp>
        <p:nvSpPr>
          <p:cNvPr id="285717" name="Rectangle 21"/>
          <p:cNvSpPr>
            <a:spLocks noChangeArrowheads="1"/>
          </p:cNvSpPr>
          <p:nvPr/>
        </p:nvSpPr>
        <p:spPr bwMode="auto">
          <a:xfrm>
            <a:off x="1398588" y="5878513"/>
            <a:ext cx="158750" cy="136525"/>
          </a:xfrm>
          <a:prstGeom prst="rect">
            <a:avLst/>
          </a:prstGeom>
          <a:noFill/>
          <a:ln w="9525">
            <a:noFill/>
            <a:miter lim="800000"/>
            <a:headEnd/>
            <a:tailEnd/>
          </a:ln>
        </p:spPr>
        <p:txBody>
          <a:bodyPr wrap="none" lIns="0" tIns="0" rIns="0" bIns="0">
            <a:spAutoFit/>
          </a:bodyPr>
          <a:lstStyle/>
          <a:p>
            <a:pPr eaLnBrk="0" hangingPunct="0"/>
            <a:r>
              <a:rPr lang="en-US" sz="900">
                <a:solidFill>
                  <a:srgbClr val="000000"/>
                </a:solidFill>
                <a:latin typeface="Arial" charset="0"/>
              </a:rPr>
              <a:t>0.2</a:t>
            </a:r>
            <a:endParaRPr lang="en-US" b="1">
              <a:latin typeface="Times New Roman" pitchFamily="18" charset="0"/>
            </a:endParaRPr>
          </a:p>
        </p:txBody>
      </p:sp>
      <p:sp>
        <p:nvSpPr>
          <p:cNvPr id="285718" name="Rectangle 22"/>
          <p:cNvSpPr>
            <a:spLocks noChangeArrowheads="1"/>
          </p:cNvSpPr>
          <p:nvPr/>
        </p:nvSpPr>
        <p:spPr bwMode="auto">
          <a:xfrm>
            <a:off x="2057400" y="5878513"/>
            <a:ext cx="158750" cy="136525"/>
          </a:xfrm>
          <a:prstGeom prst="rect">
            <a:avLst/>
          </a:prstGeom>
          <a:noFill/>
          <a:ln w="9525">
            <a:noFill/>
            <a:miter lim="800000"/>
            <a:headEnd/>
            <a:tailEnd/>
          </a:ln>
        </p:spPr>
        <p:txBody>
          <a:bodyPr wrap="none" lIns="0" tIns="0" rIns="0" bIns="0">
            <a:spAutoFit/>
          </a:bodyPr>
          <a:lstStyle/>
          <a:p>
            <a:pPr eaLnBrk="0" hangingPunct="0"/>
            <a:r>
              <a:rPr lang="en-US" sz="900">
                <a:solidFill>
                  <a:srgbClr val="000000"/>
                </a:solidFill>
                <a:latin typeface="Arial" charset="0"/>
              </a:rPr>
              <a:t>0.4</a:t>
            </a:r>
            <a:endParaRPr lang="en-US" b="1">
              <a:latin typeface="Times New Roman" pitchFamily="18" charset="0"/>
            </a:endParaRPr>
          </a:p>
        </p:txBody>
      </p:sp>
      <p:sp>
        <p:nvSpPr>
          <p:cNvPr id="285719" name="Rectangle 23"/>
          <p:cNvSpPr>
            <a:spLocks noChangeArrowheads="1"/>
          </p:cNvSpPr>
          <p:nvPr/>
        </p:nvSpPr>
        <p:spPr bwMode="auto">
          <a:xfrm>
            <a:off x="2717800" y="5878513"/>
            <a:ext cx="158750" cy="136525"/>
          </a:xfrm>
          <a:prstGeom prst="rect">
            <a:avLst/>
          </a:prstGeom>
          <a:noFill/>
          <a:ln w="9525">
            <a:noFill/>
            <a:miter lim="800000"/>
            <a:headEnd/>
            <a:tailEnd/>
          </a:ln>
        </p:spPr>
        <p:txBody>
          <a:bodyPr wrap="none" lIns="0" tIns="0" rIns="0" bIns="0">
            <a:spAutoFit/>
          </a:bodyPr>
          <a:lstStyle/>
          <a:p>
            <a:pPr eaLnBrk="0" hangingPunct="0"/>
            <a:r>
              <a:rPr lang="en-US" sz="900">
                <a:solidFill>
                  <a:srgbClr val="000000"/>
                </a:solidFill>
                <a:latin typeface="Arial" charset="0"/>
              </a:rPr>
              <a:t>0.6</a:t>
            </a:r>
            <a:endParaRPr lang="en-US" b="1">
              <a:latin typeface="Times New Roman" pitchFamily="18" charset="0"/>
            </a:endParaRPr>
          </a:p>
        </p:txBody>
      </p:sp>
      <p:sp>
        <p:nvSpPr>
          <p:cNvPr id="285720" name="Rectangle 24"/>
          <p:cNvSpPr>
            <a:spLocks noChangeArrowheads="1"/>
          </p:cNvSpPr>
          <p:nvPr/>
        </p:nvSpPr>
        <p:spPr bwMode="auto">
          <a:xfrm>
            <a:off x="3376613" y="5878513"/>
            <a:ext cx="158750" cy="136525"/>
          </a:xfrm>
          <a:prstGeom prst="rect">
            <a:avLst/>
          </a:prstGeom>
          <a:noFill/>
          <a:ln w="9525">
            <a:noFill/>
            <a:miter lim="800000"/>
            <a:headEnd/>
            <a:tailEnd/>
          </a:ln>
        </p:spPr>
        <p:txBody>
          <a:bodyPr wrap="none" lIns="0" tIns="0" rIns="0" bIns="0">
            <a:spAutoFit/>
          </a:bodyPr>
          <a:lstStyle/>
          <a:p>
            <a:pPr eaLnBrk="0" hangingPunct="0"/>
            <a:r>
              <a:rPr lang="en-US" sz="900">
                <a:solidFill>
                  <a:srgbClr val="000000"/>
                </a:solidFill>
                <a:latin typeface="Arial" charset="0"/>
              </a:rPr>
              <a:t>0.8</a:t>
            </a:r>
            <a:endParaRPr lang="en-US" b="1">
              <a:latin typeface="Times New Roman" pitchFamily="18" charset="0"/>
            </a:endParaRPr>
          </a:p>
        </p:txBody>
      </p:sp>
      <p:sp>
        <p:nvSpPr>
          <p:cNvPr id="285721" name="Rectangle 25"/>
          <p:cNvSpPr>
            <a:spLocks noChangeArrowheads="1"/>
          </p:cNvSpPr>
          <p:nvPr/>
        </p:nvSpPr>
        <p:spPr bwMode="auto">
          <a:xfrm>
            <a:off x="4037013" y="5878513"/>
            <a:ext cx="158750" cy="136525"/>
          </a:xfrm>
          <a:prstGeom prst="rect">
            <a:avLst/>
          </a:prstGeom>
          <a:noFill/>
          <a:ln w="9525">
            <a:noFill/>
            <a:miter lim="800000"/>
            <a:headEnd/>
            <a:tailEnd/>
          </a:ln>
        </p:spPr>
        <p:txBody>
          <a:bodyPr wrap="none" lIns="0" tIns="0" rIns="0" bIns="0">
            <a:spAutoFit/>
          </a:bodyPr>
          <a:lstStyle/>
          <a:p>
            <a:pPr eaLnBrk="0" hangingPunct="0"/>
            <a:r>
              <a:rPr lang="en-US" sz="900">
                <a:solidFill>
                  <a:srgbClr val="000000"/>
                </a:solidFill>
                <a:latin typeface="Arial" charset="0"/>
              </a:rPr>
              <a:t>1.0</a:t>
            </a:r>
            <a:endParaRPr lang="en-US" b="1">
              <a:latin typeface="Times New Roman" pitchFamily="18" charset="0"/>
            </a:endParaRPr>
          </a:p>
        </p:txBody>
      </p:sp>
      <p:sp>
        <p:nvSpPr>
          <p:cNvPr id="285722" name="Line 26"/>
          <p:cNvSpPr>
            <a:spLocks noChangeShapeType="1"/>
          </p:cNvSpPr>
          <p:nvPr/>
        </p:nvSpPr>
        <p:spPr bwMode="auto">
          <a:xfrm flipH="1">
            <a:off x="631825" y="5583238"/>
            <a:ext cx="69850" cy="0"/>
          </a:xfrm>
          <a:prstGeom prst="line">
            <a:avLst/>
          </a:prstGeom>
          <a:noFill/>
          <a:ln w="9525">
            <a:solidFill>
              <a:srgbClr val="000000"/>
            </a:solidFill>
            <a:round/>
            <a:headEnd/>
            <a:tailEnd/>
          </a:ln>
        </p:spPr>
        <p:txBody>
          <a:bodyPr/>
          <a:lstStyle/>
          <a:p>
            <a:endParaRPr lang="en-US"/>
          </a:p>
        </p:txBody>
      </p:sp>
      <p:sp>
        <p:nvSpPr>
          <p:cNvPr id="285723" name="Line 27"/>
          <p:cNvSpPr>
            <a:spLocks noChangeShapeType="1"/>
          </p:cNvSpPr>
          <p:nvPr/>
        </p:nvSpPr>
        <p:spPr bwMode="auto">
          <a:xfrm flipH="1">
            <a:off x="631825" y="4532313"/>
            <a:ext cx="69850" cy="0"/>
          </a:xfrm>
          <a:prstGeom prst="line">
            <a:avLst/>
          </a:prstGeom>
          <a:noFill/>
          <a:ln w="9525">
            <a:solidFill>
              <a:srgbClr val="000000"/>
            </a:solidFill>
            <a:round/>
            <a:headEnd/>
            <a:tailEnd/>
          </a:ln>
        </p:spPr>
        <p:txBody>
          <a:bodyPr/>
          <a:lstStyle/>
          <a:p>
            <a:endParaRPr lang="en-US"/>
          </a:p>
        </p:txBody>
      </p:sp>
      <p:sp>
        <p:nvSpPr>
          <p:cNvPr id="285724" name="Line 28"/>
          <p:cNvSpPr>
            <a:spLocks noChangeShapeType="1"/>
          </p:cNvSpPr>
          <p:nvPr/>
        </p:nvSpPr>
        <p:spPr bwMode="auto">
          <a:xfrm flipH="1">
            <a:off x="631825" y="3481388"/>
            <a:ext cx="69850" cy="0"/>
          </a:xfrm>
          <a:prstGeom prst="line">
            <a:avLst/>
          </a:prstGeom>
          <a:noFill/>
          <a:ln w="9525">
            <a:solidFill>
              <a:srgbClr val="000000"/>
            </a:solidFill>
            <a:round/>
            <a:headEnd/>
            <a:tailEnd/>
          </a:ln>
        </p:spPr>
        <p:txBody>
          <a:bodyPr/>
          <a:lstStyle/>
          <a:p>
            <a:endParaRPr lang="en-US"/>
          </a:p>
        </p:txBody>
      </p:sp>
      <p:sp>
        <p:nvSpPr>
          <p:cNvPr id="285725" name="Line 29"/>
          <p:cNvSpPr>
            <a:spLocks noChangeShapeType="1"/>
          </p:cNvSpPr>
          <p:nvPr/>
        </p:nvSpPr>
        <p:spPr bwMode="auto">
          <a:xfrm flipH="1">
            <a:off x="631825" y="2430463"/>
            <a:ext cx="69850" cy="0"/>
          </a:xfrm>
          <a:prstGeom prst="line">
            <a:avLst/>
          </a:prstGeom>
          <a:noFill/>
          <a:ln w="9525">
            <a:solidFill>
              <a:srgbClr val="000000"/>
            </a:solidFill>
            <a:round/>
            <a:headEnd/>
            <a:tailEnd/>
          </a:ln>
        </p:spPr>
        <p:txBody>
          <a:bodyPr/>
          <a:lstStyle/>
          <a:p>
            <a:endParaRPr lang="en-US"/>
          </a:p>
        </p:txBody>
      </p:sp>
      <p:sp>
        <p:nvSpPr>
          <p:cNvPr id="285726" name="Line 30"/>
          <p:cNvSpPr>
            <a:spLocks noChangeShapeType="1"/>
          </p:cNvSpPr>
          <p:nvPr/>
        </p:nvSpPr>
        <p:spPr bwMode="auto">
          <a:xfrm flipH="1">
            <a:off x="631825" y="1381125"/>
            <a:ext cx="69850" cy="0"/>
          </a:xfrm>
          <a:prstGeom prst="line">
            <a:avLst/>
          </a:prstGeom>
          <a:noFill/>
          <a:ln w="9525">
            <a:solidFill>
              <a:srgbClr val="000000"/>
            </a:solidFill>
            <a:round/>
            <a:headEnd/>
            <a:tailEnd/>
          </a:ln>
        </p:spPr>
        <p:txBody>
          <a:bodyPr/>
          <a:lstStyle/>
          <a:p>
            <a:endParaRPr lang="en-US"/>
          </a:p>
        </p:txBody>
      </p:sp>
      <p:sp>
        <p:nvSpPr>
          <p:cNvPr id="285727" name="Line 31"/>
          <p:cNvSpPr>
            <a:spLocks noChangeShapeType="1"/>
          </p:cNvSpPr>
          <p:nvPr/>
        </p:nvSpPr>
        <p:spPr bwMode="auto">
          <a:xfrm flipV="1">
            <a:off x="701675" y="1381125"/>
            <a:ext cx="0" cy="4202113"/>
          </a:xfrm>
          <a:prstGeom prst="line">
            <a:avLst/>
          </a:prstGeom>
          <a:noFill/>
          <a:ln w="9525">
            <a:solidFill>
              <a:srgbClr val="000000"/>
            </a:solidFill>
            <a:round/>
            <a:headEnd/>
            <a:tailEnd/>
          </a:ln>
        </p:spPr>
        <p:txBody>
          <a:bodyPr/>
          <a:lstStyle/>
          <a:p>
            <a:endParaRPr lang="en-US"/>
          </a:p>
        </p:txBody>
      </p:sp>
      <p:sp>
        <p:nvSpPr>
          <p:cNvPr id="285728" name="Rectangle 32"/>
          <p:cNvSpPr>
            <a:spLocks noChangeArrowheads="1"/>
          </p:cNvSpPr>
          <p:nvPr/>
        </p:nvSpPr>
        <p:spPr bwMode="auto">
          <a:xfrm rot="16200000">
            <a:off x="493713" y="5511800"/>
            <a:ext cx="63500" cy="136525"/>
          </a:xfrm>
          <a:prstGeom prst="rect">
            <a:avLst/>
          </a:prstGeom>
          <a:noFill/>
          <a:ln w="9525">
            <a:noFill/>
            <a:miter lim="800000"/>
            <a:headEnd/>
            <a:tailEnd/>
          </a:ln>
        </p:spPr>
        <p:txBody>
          <a:bodyPr wrap="none" lIns="0" tIns="0" rIns="0" bIns="0">
            <a:spAutoFit/>
          </a:bodyPr>
          <a:lstStyle/>
          <a:p>
            <a:pPr eaLnBrk="0" hangingPunct="0"/>
            <a:r>
              <a:rPr lang="en-US" sz="900">
                <a:solidFill>
                  <a:srgbClr val="000000"/>
                </a:solidFill>
                <a:latin typeface="Arial" charset="0"/>
              </a:rPr>
              <a:t>0</a:t>
            </a:r>
            <a:endParaRPr lang="en-US" b="1">
              <a:latin typeface="Times New Roman" pitchFamily="18" charset="0"/>
            </a:endParaRPr>
          </a:p>
        </p:txBody>
      </p:sp>
      <p:sp>
        <p:nvSpPr>
          <p:cNvPr id="285729" name="Rectangle 33"/>
          <p:cNvSpPr>
            <a:spLocks noChangeArrowheads="1"/>
          </p:cNvSpPr>
          <p:nvPr/>
        </p:nvSpPr>
        <p:spPr bwMode="auto">
          <a:xfrm rot="16200000">
            <a:off x="493713" y="4460875"/>
            <a:ext cx="63500" cy="136525"/>
          </a:xfrm>
          <a:prstGeom prst="rect">
            <a:avLst/>
          </a:prstGeom>
          <a:noFill/>
          <a:ln w="9525">
            <a:noFill/>
            <a:miter lim="800000"/>
            <a:headEnd/>
            <a:tailEnd/>
          </a:ln>
        </p:spPr>
        <p:txBody>
          <a:bodyPr wrap="none" lIns="0" tIns="0" rIns="0" bIns="0">
            <a:spAutoFit/>
          </a:bodyPr>
          <a:lstStyle/>
          <a:p>
            <a:pPr eaLnBrk="0" hangingPunct="0"/>
            <a:r>
              <a:rPr lang="en-US" sz="900">
                <a:solidFill>
                  <a:srgbClr val="000000"/>
                </a:solidFill>
                <a:latin typeface="Arial" charset="0"/>
              </a:rPr>
              <a:t>2</a:t>
            </a:r>
            <a:endParaRPr lang="en-US" b="1">
              <a:latin typeface="Times New Roman" pitchFamily="18" charset="0"/>
            </a:endParaRPr>
          </a:p>
        </p:txBody>
      </p:sp>
      <p:sp>
        <p:nvSpPr>
          <p:cNvPr id="285730" name="Rectangle 34"/>
          <p:cNvSpPr>
            <a:spLocks noChangeArrowheads="1"/>
          </p:cNvSpPr>
          <p:nvPr/>
        </p:nvSpPr>
        <p:spPr bwMode="auto">
          <a:xfrm rot="16200000">
            <a:off x="493713" y="3409950"/>
            <a:ext cx="63500" cy="136525"/>
          </a:xfrm>
          <a:prstGeom prst="rect">
            <a:avLst/>
          </a:prstGeom>
          <a:noFill/>
          <a:ln w="9525">
            <a:noFill/>
            <a:miter lim="800000"/>
            <a:headEnd/>
            <a:tailEnd/>
          </a:ln>
        </p:spPr>
        <p:txBody>
          <a:bodyPr wrap="none" lIns="0" tIns="0" rIns="0" bIns="0">
            <a:spAutoFit/>
          </a:bodyPr>
          <a:lstStyle/>
          <a:p>
            <a:pPr eaLnBrk="0" hangingPunct="0"/>
            <a:r>
              <a:rPr lang="en-US" sz="900">
                <a:solidFill>
                  <a:srgbClr val="000000"/>
                </a:solidFill>
                <a:latin typeface="Arial" charset="0"/>
              </a:rPr>
              <a:t>4</a:t>
            </a:r>
            <a:endParaRPr lang="en-US" b="1">
              <a:latin typeface="Times New Roman" pitchFamily="18" charset="0"/>
            </a:endParaRPr>
          </a:p>
        </p:txBody>
      </p:sp>
      <p:sp>
        <p:nvSpPr>
          <p:cNvPr id="285731" name="Rectangle 35"/>
          <p:cNvSpPr>
            <a:spLocks noChangeArrowheads="1"/>
          </p:cNvSpPr>
          <p:nvPr/>
        </p:nvSpPr>
        <p:spPr bwMode="auto">
          <a:xfrm rot="16200000">
            <a:off x="493713" y="2359025"/>
            <a:ext cx="63500" cy="136525"/>
          </a:xfrm>
          <a:prstGeom prst="rect">
            <a:avLst/>
          </a:prstGeom>
          <a:noFill/>
          <a:ln w="9525">
            <a:noFill/>
            <a:miter lim="800000"/>
            <a:headEnd/>
            <a:tailEnd/>
          </a:ln>
        </p:spPr>
        <p:txBody>
          <a:bodyPr wrap="none" lIns="0" tIns="0" rIns="0" bIns="0">
            <a:spAutoFit/>
          </a:bodyPr>
          <a:lstStyle/>
          <a:p>
            <a:pPr eaLnBrk="0" hangingPunct="0"/>
            <a:r>
              <a:rPr lang="en-US" sz="900">
                <a:solidFill>
                  <a:srgbClr val="000000"/>
                </a:solidFill>
                <a:latin typeface="Arial" charset="0"/>
              </a:rPr>
              <a:t>6</a:t>
            </a:r>
            <a:endParaRPr lang="en-US" b="1">
              <a:latin typeface="Times New Roman" pitchFamily="18" charset="0"/>
            </a:endParaRPr>
          </a:p>
        </p:txBody>
      </p:sp>
      <p:sp>
        <p:nvSpPr>
          <p:cNvPr id="285732" name="Rectangle 36"/>
          <p:cNvSpPr>
            <a:spLocks noChangeArrowheads="1"/>
          </p:cNvSpPr>
          <p:nvPr/>
        </p:nvSpPr>
        <p:spPr bwMode="auto">
          <a:xfrm rot="16200000">
            <a:off x="496888" y="1308100"/>
            <a:ext cx="63500" cy="136525"/>
          </a:xfrm>
          <a:prstGeom prst="rect">
            <a:avLst/>
          </a:prstGeom>
          <a:noFill/>
          <a:ln w="9525">
            <a:noFill/>
            <a:miter lim="800000"/>
            <a:headEnd/>
            <a:tailEnd/>
          </a:ln>
        </p:spPr>
        <p:txBody>
          <a:bodyPr wrap="none" lIns="0" tIns="0" rIns="0" bIns="0">
            <a:spAutoFit/>
          </a:bodyPr>
          <a:lstStyle/>
          <a:p>
            <a:pPr eaLnBrk="0" hangingPunct="0"/>
            <a:r>
              <a:rPr lang="en-US" sz="900">
                <a:solidFill>
                  <a:srgbClr val="000000"/>
                </a:solidFill>
                <a:latin typeface="Arial" charset="0"/>
              </a:rPr>
              <a:t>8</a:t>
            </a:r>
            <a:endParaRPr lang="en-US" b="1">
              <a:latin typeface="Times New Roman" pitchFamily="18" charset="0"/>
            </a:endParaRPr>
          </a:p>
        </p:txBody>
      </p:sp>
      <p:sp>
        <p:nvSpPr>
          <p:cNvPr id="285733" name="Rectangle 37"/>
          <p:cNvSpPr>
            <a:spLocks noChangeArrowheads="1"/>
          </p:cNvSpPr>
          <p:nvPr/>
        </p:nvSpPr>
        <p:spPr bwMode="auto">
          <a:xfrm>
            <a:off x="706438" y="1216025"/>
            <a:ext cx="3551237" cy="4530725"/>
          </a:xfrm>
          <a:prstGeom prst="rect">
            <a:avLst/>
          </a:prstGeom>
          <a:noFill/>
          <a:ln w="9525">
            <a:solidFill>
              <a:srgbClr val="000000"/>
            </a:solidFill>
            <a:miter lim="800000"/>
            <a:headEnd/>
            <a:tailEnd/>
          </a:ln>
        </p:spPr>
        <p:txBody>
          <a:bodyPr/>
          <a:lstStyle/>
          <a:p>
            <a:endParaRPr lang="en-US"/>
          </a:p>
        </p:txBody>
      </p:sp>
      <p:sp>
        <p:nvSpPr>
          <p:cNvPr id="285734" name="Freeform 38"/>
          <p:cNvSpPr>
            <a:spLocks/>
          </p:cNvSpPr>
          <p:nvPr/>
        </p:nvSpPr>
        <p:spPr bwMode="auto">
          <a:xfrm>
            <a:off x="833438" y="3665538"/>
            <a:ext cx="3298825" cy="1917700"/>
          </a:xfrm>
          <a:custGeom>
            <a:avLst/>
            <a:gdLst/>
            <a:ahLst/>
            <a:cxnLst>
              <a:cxn ang="0">
                <a:pos x="25" y="2039"/>
              </a:cxn>
              <a:cxn ang="0">
                <a:pos x="58" y="1503"/>
              </a:cxn>
              <a:cxn ang="0">
                <a:pos x="92" y="1040"/>
              </a:cxn>
              <a:cxn ang="0">
                <a:pos x="125" y="668"/>
              </a:cxn>
              <a:cxn ang="0">
                <a:pos x="158" y="386"/>
              </a:cxn>
              <a:cxn ang="0">
                <a:pos x="191" y="189"/>
              </a:cxn>
              <a:cxn ang="0">
                <a:pos x="225" y="66"/>
              </a:cxn>
              <a:cxn ang="0">
                <a:pos x="258" y="8"/>
              </a:cxn>
              <a:cxn ang="0">
                <a:pos x="291" y="4"/>
              </a:cxn>
              <a:cxn ang="0">
                <a:pos x="324" y="44"/>
              </a:cxn>
              <a:cxn ang="0">
                <a:pos x="357" y="119"/>
              </a:cxn>
              <a:cxn ang="0">
                <a:pos x="391" y="222"/>
              </a:cxn>
              <a:cxn ang="0">
                <a:pos x="424" y="343"/>
              </a:cxn>
              <a:cxn ang="0">
                <a:pos x="457" y="479"/>
              </a:cxn>
              <a:cxn ang="0">
                <a:pos x="490" y="623"/>
              </a:cxn>
              <a:cxn ang="0">
                <a:pos x="524" y="771"/>
              </a:cxn>
              <a:cxn ang="0">
                <a:pos x="557" y="920"/>
              </a:cxn>
              <a:cxn ang="0">
                <a:pos x="590" y="1066"/>
              </a:cxn>
              <a:cxn ang="0">
                <a:pos x="623" y="1208"/>
              </a:cxn>
              <a:cxn ang="0">
                <a:pos x="657" y="1342"/>
              </a:cxn>
              <a:cxn ang="0">
                <a:pos x="690" y="1467"/>
              </a:cxn>
              <a:cxn ang="0">
                <a:pos x="723" y="1585"/>
              </a:cxn>
              <a:cxn ang="0">
                <a:pos x="756" y="1695"/>
              </a:cxn>
              <a:cxn ang="0">
                <a:pos x="790" y="1793"/>
              </a:cxn>
              <a:cxn ang="0">
                <a:pos x="823" y="1882"/>
              </a:cxn>
              <a:cxn ang="0">
                <a:pos x="856" y="1962"/>
              </a:cxn>
              <a:cxn ang="0">
                <a:pos x="889" y="2032"/>
              </a:cxn>
              <a:cxn ang="0">
                <a:pos x="922" y="2094"/>
              </a:cxn>
              <a:cxn ang="0">
                <a:pos x="956" y="2149"/>
              </a:cxn>
              <a:cxn ang="0">
                <a:pos x="989" y="2195"/>
              </a:cxn>
              <a:cxn ang="0">
                <a:pos x="1022" y="2236"/>
              </a:cxn>
              <a:cxn ang="0">
                <a:pos x="1055" y="2270"/>
              </a:cxn>
              <a:cxn ang="0">
                <a:pos x="1089" y="2299"/>
              </a:cxn>
              <a:cxn ang="0">
                <a:pos x="1122" y="2323"/>
              </a:cxn>
              <a:cxn ang="0">
                <a:pos x="1155" y="2342"/>
              </a:cxn>
              <a:cxn ang="0">
                <a:pos x="1188" y="2359"/>
              </a:cxn>
              <a:cxn ang="0">
                <a:pos x="1222" y="2371"/>
              </a:cxn>
              <a:cxn ang="0">
                <a:pos x="1255" y="2382"/>
              </a:cxn>
              <a:cxn ang="0">
                <a:pos x="1288" y="2390"/>
              </a:cxn>
              <a:cxn ang="0">
                <a:pos x="1321" y="2397"/>
              </a:cxn>
              <a:cxn ang="0">
                <a:pos x="1355" y="2401"/>
              </a:cxn>
              <a:cxn ang="0">
                <a:pos x="1388" y="2405"/>
              </a:cxn>
              <a:cxn ang="0">
                <a:pos x="1421" y="2408"/>
              </a:cxn>
              <a:cxn ang="0">
                <a:pos x="1454" y="2410"/>
              </a:cxn>
              <a:cxn ang="0">
                <a:pos x="1487" y="2412"/>
              </a:cxn>
              <a:cxn ang="0">
                <a:pos x="1521" y="2412"/>
              </a:cxn>
              <a:cxn ang="0">
                <a:pos x="1554" y="2414"/>
              </a:cxn>
              <a:cxn ang="0">
                <a:pos x="1587" y="2414"/>
              </a:cxn>
              <a:cxn ang="0">
                <a:pos x="1620" y="2414"/>
              </a:cxn>
              <a:cxn ang="0">
                <a:pos x="1654" y="2414"/>
              </a:cxn>
              <a:cxn ang="0">
                <a:pos x="1687" y="2414"/>
              </a:cxn>
              <a:cxn ang="0">
                <a:pos x="1720" y="2414"/>
              </a:cxn>
              <a:cxn ang="0">
                <a:pos x="1753" y="2414"/>
              </a:cxn>
              <a:cxn ang="0">
                <a:pos x="1787" y="2414"/>
              </a:cxn>
              <a:cxn ang="0">
                <a:pos x="1820" y="2414"/>
              </a:cxn>
              <a:cxn ang="0">
                <a:pos x="1853" y="2414"/>
              </a:cxn>
              <a:cxn ang="0">
                <a:pos x="1886" y="2414"/>
              </a:cxn>
              <a:cxn ang="0">
                <a:pos x="1920" y="2414"/>
              </a:cxn>
              <a:cxn ang="0">
                <a:pos x="1953" y="2414"/>
              </a:cxn>
              <a:cxn ang="0">
                <a:pos x="1986" y="2414"/>
              </a:cxn>
              <a:cxn ang="0">
                <a:pos x="2019" y="2414"/>
              </a:cxn>
              <a:cxn ang="0">
                <a:pos x="2052" y="2414"/>
              </a:cxn>
              <a:cxn ang="0">
                <a:pos x="0" y="2414"/>
              </a:cxn>
            </a:cxnLst>
            <a:rect l="0" t="0" r="r" b="b"/>
            <a:pathLst>
              <a:path w="2078" h="2414">
                <a:moveTo>
                  <a:pt x="0" y="2414"/>
                </a:moveTo>
                <a:lnTo>
                  <a:pt x="0" y="2414"/>
                </a:lnTo>
                <a:lnTo>
                  <a:pt x="4" y="2365"/>
                </a:lnTo>
                <a:lnTo>
                  <a:pt x="9" y="2306"/>
                </a:lnTo>
                <a:lnTo>
                  <a:pt x="12" y="2242"/>
                </a:lnTo>
                <a:lnTo>
                  <a:pt x="17" y="2176"/>
                </a:lnTo>
                <a:lnTo>
                  <a:pt x="22" y="2107"/>
                </a:lnTo>
                <a:lnTo>
                  <a:pt x="25" y="2039"/>
                </a:lnTo>
                <a:lnTo>
                  <a:pt x="30" y="1969"/>
                </a:lnTo>
                <a:lnTo>
                  <a:pt x="33" y="1901"/>
                </a:lnTo>
                <a:lnTo>
                  <a:pt x="38" y="1833"/>
                </a:lnTo>
                <a:lnTo>
                  <a:pt x="42" y="1765"/>
                </a:lnTo>
                <a:lnTo>
                  <a:pt x="46" y="1698"/>
                </a:lnTo>
                <a:lnTo>
                  <a:pt x="50" y="1632"/>
                </a:lnTo>
                <a:lnTo>
                  <a:pt x="55" y="1568"/>
                </a:lnTo>
                <a:lnTo>
                  <a:pt x="58" y="1503"/>
                </a:lnTo>
                <a:lnTo>
                  <a:pt x="63" y="1441"/>
                </a:lnTo>
                <a:lnTo>
                  <a:pt x="66" y="1380"/>
                </a:lnTo>
                <a:lnTo>
                  <a:pt x="71" y="1320"/>
                </a:lnTo>
                <a:lnTo>
                  <a:pt x="76" y="1261"/>
                </a:lnTo>
                <a:lnTo>
                  <a:pt x="79" y="1204"/>
                </a:lnTo>
                <a:lnTo>
                  <a:pt x="84" y="1147"/>
                </a:lnTo>
                <a:lnTo>
                  <a:pt x="88" y="1093"/>
                </a:lnTo>
                <a:lnTo>
                  <a:pt x="92" y="1040"/>
                </a:lnTo>
                <a:lnTo>
                  <a:pt x="96" y="988"/>
                </a:lnTo>
                <a:lnTo>
                  <a:pt x="100" y="939"/>
                </a:lnTo>
                <a:lnTo>
                  <a:pt x="104" y="890"/>
                </a:lnTo>
                <a:lnTo>
                  <a:pt x="109" y="843"/>
                </a:lnTo>
                <a:lnTo>
                  <a:pt x="112" y="797"/>
                </a:lnTo>
                <a:lnTo>
                  <a:pt x="117" y="752"/>
                </a:lnTo>
                <a:lnTo>
                  <a:pt x="121" y="708"/>
                </a:lnTo>
                <a:lnTo>
                  <a:pt x="125" y="668"/>
                </a:lnTo>
                <a:lnTo>
                  <a:pt x="129" y="627"/>
                </a:lnTo>
                <a:lnTo>
                  <a:pt x="133" y="589"/>
                </a:lnTo>
                <a:lnTo>
                  <a:pt x="137" y="551"/>
                </a:lnTo>
                <a:lnTo>
                  <a:pt x="142" y="515"/>
                </a:lnTo>
                <a:lnTo>
                  <a:pt x="145" y="481"/>
                </a:lnTo>
                <a:lnTo>
                  <a:pt x="150" y="449"/>
                </a:lnTo>
                <a:lnTo>
                  <a:pt x="155" y="417"/>
                </a:lnTo>
                <a:lnTo>
                  <a:pt x="158" y="386"/>
                </a:lnTo>
                <a:lnTo>
                  <a:pt x="163" y="358"/>
                </a:lnTo>
                <a:lnTo>
                  <a:pt x="166" y="329"/>
                </a:lnTo>
                <a:lnTo>
                  <a:pt x="171" y="303"/>
                </a:lnTo>
                <a:lnTo>
                  <a:pt x="175" y="278"/>
                </a:lnTo>
                <a:lnTo>
                  <a:pt x="179" y="254"/>
                </a:lnTo>
                <a:lnTo>
                  <a:pt x="183" y="231"/>
                </a:lnTo>
                <a:lnTo>
                  <a:pt x="188" y="208"/>
                </a:lnTo>
                <a:lnTo>
                  <a:pt x="191" y="189"/>
                </a:lnTo>
                <a:lnTo>
                  <a:pt x="196" y="170"/>
                </a:lnTo>
                <a:lnTo>
                  <a:pt x="199" y="151"/>
                </a:lnTo>
                <a:lnTo>
                  <a:pt x="204" y="134"/>
                </a:lnTo>
                <a:lnTo>
                  <a:pt x="208" y="119"/>
                </a:lnTo>
                <a:lnTo>
                  <a:pt x="212" y="104"/>
                </a:lnTo>
                <a:lnTo>
                  <a:pt x="216" y="91"/>
                </a:lnTo>
                <a:lnTo>
                  <a:pt x="221" y="78"/>
                </a:lnTo>
                <a:lnTo>
                  <a:pt x="225" y="66"/>
                </a:lnTo>
                <a:lnTo>
                  <a:pt x="229" y="55"/>
                </a:lnTo>
                <a:lnTo>
                  <a:pt x="233" y="45"/>
                </a:lnTo>
                <a:lnTo>
                  <a:pt x="237" y="38"/>
                </a:lnTo>
                <a:lnTo>
                  <a:pt x="242" y="30"/>
                </a:lnTo>
                <a:lnTo>
                  <a:pt x="245" y="23"/>
                </a:lnTo>
                <a:lnTo>
                  <a:pt x="250" y="17"/>
                </a:lnTo>
                <a:lnTo>
                  <a:pt x="254" y="11"/>
                </a:lnTo>
                <a:lnTo>
                  <a:pt x="258" y="8"/>
                </a:lnTo>
                <a:lnTo>
                  <a:pt x="262" y="6"/>
                </a:lnTo>
                <a:lnTo>
                  <a:pt x="266" y="2"/>
                </a:lnTo>
                <a:lnTo>
                  <a:pt x="270" y="0"/>
                </a:lnTo>
                <a:lnTo>
                  <a:pt x="275" y="0"/>
                </a:lnTo>
                <a:lnTo>
                  <a:pt x="278" y="0"/>
                </a:lnTo>
                <a:lnTo>
                  <a:pt x="283" y="0"/>
                </a:lnTo>
                <a:lnTo>
                  <a:pt x="288" y="2"/>
                </a:lnTo>
                <a:lnTo>
                  <a:pt x="291" y="4"/>
                </a:lnTo>
                <a:lnTo>
                  <a:pt x="296" y="8"/>
                </a:lnTo>
                <a:lnTo>
                  <a:pt x="299" y="9"/>
                </a:lnTo>
                <a:lnTo>
                  <a:pt x="304" y="15"/>
                </a:lnTo>
                <a:lnTo>
                  <a:pt x="308" y="19"/>
                </a:lnTo>
                <a:lnTo>
                  <a:pt x="312" y="25"/>
                </a:lnTo>
                <a:lnTo>
                  <a:pt x="316" y="30"/>
                </a:lnTo>
                <a:lnTo>
                  <a:pt x="321" y="36"/>
                </a:lnTo>
                <a:lnTo>
                  <a:pt x="324" y="44"/>
                </a:lnTo>
                <a:lnTo>
                  <a:pt x="329" y="51"/>
                </a:lnTo>
                <a:lnTo>
                  <a:pt x="332" y="61"/>
                </a:lnTo>
                <a:lnTo>
                  <a:pt x="337" y="68"/>
                </a:lnTo>
                <a:lnTo>
                  <a:pt x="341" y="78"/>
                </a:lnTo>
                <a:lnTo>
                  <a:pt x="345" y="87"/>
                </a:lnTo>
                <a:lnTo>
                  <a:pt x="349" y="97"/>
                </a:lnTo>
                <a:lnTo>
                  <a:pt x="354" y="108"/>
                </a:lnTo>
                <a:lnTo>
                  <a:pt x="357" y="119"/>
                </a:lnTo>
                <a:lnTo>
                  <a:pt x="362" y="131"/>
                </a:lnTo>
                <a:lnTo>
                  <a:pt x="365" y="142"/>
                </a:lnTo>
                <a:lnTo>
                  <a:pt x="370" y="155"/>
                </a:lnTo>
                <a:lnTo>
                  <a:pt x="375" y="167"/>
                </a:lnTo>
                <a:lnTo>
                  <a:pt x="378" y="180"/>
                </a:lnTo>
                <a:lnTo>
                  <a:pt x="383" y="193"/>
                </a:lnTo>
                <a:lnTo>
                  <a:pt x="387" y="206"/>
                </a:lnTo>
                <a:lnTo>
                  <a:pt x="391" y="222"/>
                </a:lnTo>
                <a:lnTo>
                  <a:pt x="395" y="235"/>
                </a:lnTo>
                <a:lnTo>
                  <a:pt x="399" y="250"/>
                </a:lnTo>
                <a:lnTo>
                  <a:pt x="403" y="265"/>
                </a:lnTo>
                <a:lnTo>
                  <a:pt x="408" y="280"/>
                </a:lnTo>
                <a:lnTo>
                  <a:pt x="411" y="295"/>
                </a:lnTo>
                <a:lnTo>
                  <a:pt x="416" y="311"/>
                </a:lnTo>
                <a:lnTo>
                  <a:pt x="420" y="328"/>
                </a:lnTo>
                <a:lnTo>
                  <a:pt x="424" y="343"/>
                </a:lnTo>
                <a:lnTo>
                  <a:pt x="429" y="360"/>
                </a:lnTo>
                <a:lnTo>
                  <a:pt x="432" y="377"/>
                </a:lnTo>
                <a:lnTo>
                  <a:pt x="437" y="392"/>
                </a:lnTo>
                <a:lnTo>
                  <a:pt x="441" y="409"/>
                </a:lnTo>
                <a:lnTo>
                  <a:pt x="445" y="426"/>
                </a:lnTo>
                <a:lnTo>
                  <a:pt x="449" y="443"/>
                </a:lnTo>
                <a:lnTo>
                  <a:pt x="454" y="462"/>
                </a:lnTo>
                <a:lnTo>
                  <a:pt x="457" y="479"/>
                </a:lnTo>
                <a:lnTo>
                  <a:pt x="462" y="496"/>
                </a:lnTo>
                <a:lnTo>
                  <a:pt x="465" y="515"/>
                </a:lnTo>
                <a:lnTo>
                  <a:pt x="470" y="532"/>
                </a:lnTo>
                <a:lnTo>
                  <a:pt x="474" y="551"/>
                </a:lnTo>
                <a:lnTo>
                  <a:pt x="478" y="568"/>
                </a:lnTo>
                <a:lnTo>
                  <a:pt x="482" y="587"/>
                </a:lnTo>
                <a:lnTo>
                  <a:pt x="486" y="604"/>
                </a:lnTo>
                <a:lnTo>
                  <a:pt x="490" y="623"/>
                </a:lnTo>
                <a:lnTo>
                  <a:pt x="495" y="642"/>
                </a:lnTo>
                <a:lnTo>
                  <a:pt x="498" y="661"/>
                </a:lnTo>
                <a:lnTo>
                  <a:pt x="503" y="678"/>
                </a:lnTo>
                <a:lnTo>
                  <a:pt x="508" y="697"/>
                </a:lnTo>
                <a:lnTo>
                  <a:pt x="511" y="716"/>
                </a:lnTo>
                <a:lnTo>
                  <a:pt x="516" y="735"/>
                </a:lnTo>
                <a:lnTo>
                  <a:pt x="519" y="754"/>
                </a:lnTo>
                <a:lnTo>
                  <a:pt x="524" y="771"/>
                </a:lnTo>
                <a:lnTo>
                  <a:pt x="528" y="790"/>
                </a:lnTo>
                <a:lnTo>
                  <a:pt x="532" y="809"/>
                </a:lnTo>
                <a:lnTo>
                  <a:pt x="536" y="827"/>
                </a:lnTo>
                <a:lnTo>
                  <a:pt x="541" y="846"/>
                </a:lnTo>
                <a:lnTo>
                  <a:pt x="544" y="865"/>
                </a:lnTo>
                <a:lnTo>
                  <a:pt x="549" y="882"/>
                </a:lnTo>
                <a:lnTo>
                  <a:pt x="552" y="901"/>
                </a:lnTo>
                <a:lnTo>
                  <a:pt x="557" y="920"/>
                </a:lnTo>
                <a:lnTo>
                  <a:pt x="561" y="939"/>
                </a:lnTo>
                <a:lnTo>
                  <a:pt x="565" y="956"/>
                </a:lnTo>
                <a:lnTo>
                  <a:pt x="569" y="975"/>
                </a:lnTo>
                <a:lnTo>
                  <a:pt x="574" y="994"/>
                </a:lnTo>
                <a:lnTo>
                  <a:pt x="578" y="1011"/>
                </a:lnTo>
                <a:lnTo>
                  <a:pt x="582" y="1030"/>
                </a:lnTo>
                <a:lnTo>
                  <a:pt x="586" y="1049"/>
                </a:lnTo>
                <a:lnTo>
                  <a:pt x="590" y="1066"/>
                </a:lnTo>
                <a:lnTo>
                  <a:pt x="595" y="1085"/>
                </a:lnTo>
                <a:lnTo>
                  <a:pt x="598" y="1102"/>
                </a:lnTo>
                <a:lnTo>
                  <a:pt x="603" y="1119"/>
                </a:lnTo>
                <a:lnTo>
                  <a:pt x="607" y="1138"/>
                </a:lnTo>
                <a:lnTo>
                  <a:pt x="611" y="1155"/>
                </a:lnTo>
                <a:lnTo>
                  <a:pt x="615" y="1172"/>
                </a:lnTo>
                <a:lnTo>
                  <a:pt x="619" y="1189"/>
                </a:lnTo>
                <a:lnTo>
                  <a:pt x="623" y="1208"/>
                </a:lnTo>
                <a:lnTo>
                  <a:pt x="628" y="1225"/>
                </a:lnTo>
                <a:lnTo>
                  <a:pt x="631" y="1242"/>
                </a:lnTo>
                <a:lnTo>
                  <a:pt x="636" y="1259"/>
                </a:lnTo>
                <a:lnTo>
                  <a:pt x="641" y="1276"/>
                </a:lnTo>
                <a:lnTo>
                  <a:pt x="644" y="1291"/>
                </a:lnTo>
                <a:lnTo>
                  <a:pt x="649" y="1308"/>
                </a:lnTo>
                <a:lnTo>
                  <a:pt x="652" y="1325"/>
                </a:lnTo>
                <a:lnTo>
                  <a:pt x="657" y="1342"/>
                </a:lnTo>
                <a:lnTo>
                  <a:pt x="661" y="1358"/>
                </a:lnTo>
                <a:lnTo>
                  <a:pt x="665" y="1375"/>
                </a:lnTo>
                <a:lnTo>
                  <a:pt x="669" y="1390"/>
                </a:lnTo>
                <a:lnTo>
                  <a:pt x="674" y="1407"/>
                </a:lnTo>
                <a:lnTo>
                  <a:pt x="677" y="1422"/>
                </a:lnTo>
                <a:lnTo>
                  <a:pt x="682" y="1437"/>
                </a:lnTo>
                <a:lnTo>
                  <a:pt x="685" y="1452"/>
                </a:lnTo>
                <a:lnTo>
                  <a:pt x="690" y="1467"/>
                </a:lnTo>
                <a:lnTo>
                  <a:pt x="694" y="1483"/>
                </a:lnTo>
                <a:lnTo>
                  <a:pt x="698" y="1498"/>
                </a:lnTo>
                <a:lnTo>
                  <a:pt x="702" y="1513"/>
                </a:lnTo>
                <a:lnTo>
                  <a:pt x="707" y="1528"/>
                </a:lnTo>
                <a:lnTo>
                  <a:pt x="710" y="1543"/>
                </a:lnTo>
                <a:lnTo>
                  <a:pt x="715" y="1556"/>
                </a:lnTo>
                <a:lnTo>
                  <a:pt x="718" y="1572"/>
                </a:lnTo>
                <a:lnTo>
                  <a:pt x="723" y="1585"/>
                </a:lnTo>
                <a:lnTo>
                  <a:pt x="728" y="1600"/>
                </a:lnTo>
                <a:lnTo>
                  <a:pt x="731" y="1613"/>
                </a:lnTo>
                <a:lnTo>
                  <a:pt x="736" y="1626"/>
                </a:lnTo>
                <a:lnTo>
                  <a:pt x="740" y="1642"/>
                </a:lnTo>
                <a:lnTo>
                  <a:pt x="744" y="1655"/>
                </a:lnTo>
                <a:lnTo>
                  <a:pt x="748" y="1668"/>
                </a:lnTo>
                <a:lnTo>
                  <a:pt x="752" y="1681"/>
                </a:lnTo>
                <a:lnTo>
                  <a:pt x="756" y="1695"/>
                </a:lnTo>
                <a:lnTo>
                  <a:pt x="761" y="1706"/>
                </a:lnTo>
                <a:lnTo>
                  <a:pt x="764" y="1719"/>
                </a:lnTo>
                <a:lnTo>
                  <a:pt x="769" y="1733"/>
                </a:lnTo>
                <a:lnTo>
                  <a:pt x="773" y="1744"/>
                </a:lnTo>
                <a:lnTo>
                  <a:pt x="777" y="1757"/>
                </a:lnTo>
                <a:lnTo>
                  <a:pt x="782" y="1768"/>
                </a:lnTo>
                <a:lnTo>
                  <a:pt x="785" y="1780"/>
                </a:lnTo>
                <a:lnTo>
                  <a:pt x="790" y="1793"/>
                </a:lnTo>
                <a:lnTo>
                  <a:pt x="794" y="1804"/>
                </a:lnTo>
                <a:lnTo>
                  <a:pt x="798" y="1816"/>
                </a:lnTo>
                <a:lnTo>
                  <a:pt x="802" y="1827"/>
                </a:lnTo>
                <a:lnTo>
                  <a:pt x="807" y="1839"/>
                </a:lnTo>
                <a:lnTo>
                  <a:pt x="810" y="1850"/>
                </a:lnTo>
                <a:lnTo>
                  <a:pt x="815" y="1859"/>
                </a:lnTo>
                <a:lnTo>
                  <a:pt x="818" y="1871"/>
                </a:lnTo>
                <a:lnTo>
                  <a:pt x="823" y="1882"/>
                </a:lnTo>
                <a:lnTo>
                  <a:pt x="827" y="1892"/>
                </a:lnTo>
                <a:lnTo>
                  <a:pt x="831" y="1903"/>
                </a:lnTo>
                <a:lnTo>
                  <a:pt x="835" y="1912"/>
                </a:lnTo>
                <a:lnTo>
                  <a:pt x="840" y="1922"/>
                </a:lnTo>
                <a:lnTo>
                  <a:pt x="843" y="1933"/>
                </a:lnTo>
                <a:lnTo>
                  <a:pt x="848" y="1943"/>
                </a:lnTo>
                <a:lnTo>
                  <a:pt x="851" y="1952"/>
                </a:lnTo>
                <a:lnTo>
                  <a:pt x="856" y="1962"/>
                </a:lnTo>
                <a:lnTo>
                  <a:pt x="861" y="1971"/>
                </a:lnTo>
                <a:lnTo>
                  <a:pt x="864" y="1981"/>
                </a:lnTo>
                <a:lnTo>
                  <a:pt x="869" y="1988"/>
                </a:lnTo>
                <a:lnTo>
                  <a:pt x="873" y="1998"/>
                </a:lnTo>
                <a:lnTo>
                  <a:pt x="877" y="2007"/>
                </a:lnTo>
                <a:lnTo>
                  <a:pt x="881" y="2015"/>
                </a:lnTo>
                <a:lnTo>
                  <a:pt x="885" y="2024"/>
                </a:lnTo>
                <a:lnTo>
                  <a:pt x="889" y="2032"/>
                </a:lnTo>
                <a:lnTo>
                  <a:pt x="894" y="2041"/>
                </a:lnTo>
                <a:lnTo>
                  <a:pt x="897" y="2049"/>
                </a:lnTo>
                <a:lnTo>
                  <a:pt x="902" y="2056"/>
                </a:lnTo>
                <a:lnTo>
                  <a:pt x="906" y="2064"/>
                </a:lnTo>
                <a:lnTo>
                  <a:pt x="910" y="2071"/>
                </a:lnTo>
                <a:lnTo>
                  <a:pt x="914" y="2079"/>
                </a:lnTo>
                <a:lnTo>
                  <a:pt x="918" y="2087"/>
                </a:lnTo>
                <a:lnTo>
                  <a:pt x="922" y="2094"/>
                </a:lnTo>
                <a:lnTo>
                  <a:pt x="927" y="2102"/>
                </a:lnTo>
                <a:lnTo>
                  <a:pt x="930" y="2109"/>
                </a:lnTo>
                <a:lnTo>
                  <a:pt x="935" y="2115"/>
                </a:lnTo>
                <a:lnTo>
                  <a:pt x="940" y="2123"/>
                </a:lnTo>
                <a:lnTo>
                  <a:pt x="943" y="2128"/>
                </a:lnTo>
                <a:lnTo>
                  <a:pt x="948" y="2136"/>
                </a:lnTo>
                <a:lnTo>
                  <a:pt x="951" y="2141"/>
                </a:lnTo>
                <a:lnTo>
                  <a:pt x="956" y="2149"/>
                </a:lnTo>
                <a:lnTo>
                  <a:pt x="960" y="2155"/>
                </a:lnTo>
                <a:lnTo>
                  <a:pt x="964" y="2160"/>
                </a:lnTo>
                <a:lnTo>
                  <a:pt x="968" y="2166"/>
                </a:lnTo>
                <a:lnTo>
                  <a:pt x="973" y="2174"/>
                </a:lnTo>
                <a:lnTo>
                  <a:pt x="976" y="2179"/>
                </a:lnTo>
                <a:lnTo>
                  <a:pt x="981" y="2185"/>
                </a:lnTo>
                <a:lnTo>
                  <a:pt x="984" y="2191"/>
                </a:lnTo>
                <a:lnTo>
                  <a:pt x="989" y="2195"/>
                </a:lnTo>
                <a:lnTo>
                  <a:pt x="994" y="2200"/>
                </a:lnTo>
                <a:lnTo>
                  <a:pt x="997" y="2206"/>
                </a:lnTo>
                <a:lnTo>
                  <a:pt x="1002" y="2212"/>
                </a:lnTo>
                <a:lnTo>
                  <a:pt x="1006" y="2215"/>
                </a:lnTo>
                <a:lnTo>
                  <a:pt x="1010" y="2221"/>
                </a:lnTo>
                <a:lnTo>
                  <a:pt x="1014" y="2227"/>
                </a:lnTo>
                <a:lnTo>
                  <a:pt x="1018" y="2230"/>
                </a:lnTo>
                <a:lnTo>
                  <a:pt x="1022" y="2236"/>
                </a:lnTo>
                <a:lnTo>
                  <a:pt x="1027" y="2240"/>
                </a:lnTo>
                <a:lnTo>
                  <a:pt x="1030" y="2244"/>
                </a:lnTo>
                <a:lnTo>
                  <a:pt x="1035" y="2249"/>
                </a:lnTo>
                <a:lnTo>
                  <a:pt x="1039" y="2253"/>
                </a:lnTo>
                <a:lnTo>
                  <a:pt x="1043" y="2257"/>
                </a:lnTo>
                <a:lnTo>
                  <a:pt x="1047" y="2261"/>
                </a:lnTo>
                <a:lnTo>
                  <a:pt x="1051" y="2266"/>
                </a:lnTo>
                <a:lnTo>
                  <a:pt x="1055" y="2270"/>
                </a:lnTo>
                <a:lnTo>
                  <a:pt x="1060" y="2274"/>
                </a:lnTo>
                <a:lnTo>
                  <a:pt x="1063" y="2278"/>
                </a:lnTo>
                <a:lnTo>
                  <a:pt x="1068" y="2282"/>
                </a:lnTo>
                <a:lnTo>
                  <a:pt x="1073" y="2285"/>
                </a:lnTo>
                <a:lnTo>
                  <a:pt x="1076" y="2287"/>
                </a:lnTo>
                <a:lnTo>
                  <a:pt x="1081" y="2291"/>
                </a:lnTo>
                <a:lnTo>
                  <a:pt x="1084" y="2295"/>
                </a:lnTo>
                <a:lnTo>
                  <a:pt x="1089" y="2299"/>
                </a:lnTo>
                <a:lnTo>
                  <a:pt x="1093" y="2302"/>
                </a:lnTo>
                <a:lnTo>
                  <a:pt x="1097" y="2304"/>
                </a:lnTo>
                <a:lnTo>
                  <a:pt x="1101" y="2308"/>
                </a:lnTo>
                <a:lnTo>
                  <a:pt x="1106" y="2312"/>
                </a:lnTo>
                <a:lnTo>
                  <a:pt x="1109" y="2314"/>
                </a:lnTo>
                <a:lnTo>
                  <a:pt x="1114" y="2318"/>
                </a:lnTo>
                <a:lnTo>
                  <a:pt x="1117" y="2319"/>
                </a:lnTo>
                <a:lnTo>
                  <a:pt x="1122" y="2323"/>
                </a:lnTo>
                <a:lnTo>
                  <a:pt x="1126" y="2325"/>
                </a:lnTo>
                <a:lnTo>
                  <a:pt x="1130" y="2327"/>
                </a:lnTo>
                <a:lnTo>
                  <a:pt x="1134" y="2331"/>
                </a:lnTo>
                <a:lnTo>
                  <a:pt x="1139" y="2333"/>
                </a:lnTo>
                <a:lnTo>
                  <a:pt x="1143" y="2335"/>
                </a:lnTo>
                <a:lnTo>
                  <a:pt x="1147" y="2338"/>
                </a:lnTo>
                <a:lnTo>
                  <a:pt x="1151" y="2340"/>
                </a:lnTo>
                <a:lnTo>
                  <a:pt x="1155" y="2342"/>
                </a:lnTo>
                <a:lnTo>
                  <a:pt x="1160" y="2344"/>
                </a:lnTo>
                <a:lnTo>
                  <a:pt x="1163" y="2346"/>
                </a:lnTo>
                <a:lnTo>
                  <a:pt x="1168" y="2348"/>
                </a:lnTo>
                <a:lnTo>
                  <a:pt x="1172" y="2352"/>
                </a:lnTo>
                <a:lnTo>
                  <a:pt x="1176" y="2354"/>
                </a:lnTo>
                <a:lnTo>
                  <a:pt x="1180" y="2355"/>
                </a:lnTo>
                <a:lnTo>
                  <a:pt x="1184" y="2357"/>
                </a:lnTo>
                <a:lnTo>
                  <a:pt x="1188" y="2359"/>
                </a:lnTo>
                <a:lnTo>
                  <a:pt x="1193" y="2361"/>
                </a:lnTo>
                <a:lnTo>
                  <a:pt x="1196" y="2361"/>
                </a:lnTo>
                <a:lnTo>
                  <a:pt x="1201" y="2363"/>
                </a:lnTo>
                <a:lnTo>
                  <a:pt x="1206" y="2365"/>
                </a:lnTo>
                <a:lnTo>
                  <a:pt x="1209" y="2367"/>
                </a:lnTo>
                <a:lnTo>
                  <a:pt x="1214" y="2369"/>
                </a:lnTo>
                <a:lnTo>
                  <a:pt x="1217" y="2371"/>
                </a:lnTo>
                <a:lnTo>
                  <a:pt x="1222" y="2371"/>
                </a:lnTo>
                <a:lnTo>
                  <a:pt x="1226" y="2372"/>
                </a:lnTo>
                <a:lnTo>
                  <a:pt x="1230" y="2374"/>
                </a:lnTo>
                <a:lnTo>
                  <a:pt x="1234" y="2376"/>
                </a:lnTo>
                <a:lnTo>
                  <a:pt x="1239" y="2376"/>
                </a:lnTo>
                <a:lnTo>
                  <a:pt x="1242" y="2378"/>
                </a:lnTo>
                <a:lnTo>
                  <a:pt x="1247" y="2380"/>
                </a:lnTo>
                <a:lnTo>
                  <a:pt x="1250" y="2380"/>
                </a:lnTo>
                <a:lnTo>
                  <a:pt x="1255" y="2382"/>
                </a:lnTo>
                <a:lnTo>
                  <a:pt x="1259" y="2384"/>
                </a:lnTo>
                <a:lnTo>
                  <a:pt x="1263" y="2384"/>
                </a:lnTo>
                <a:lnTo>
                  <a:pt x="1267" y="2386"/>
                </a:lnTo>
                <a:lnTo>
                  <a:pt x="1272" y="2386"/>
                </a:lnTo>
                <a:lnTo>
                  <a:pt x="1275" y="2388"/>
                </a:lnTo>
                <a:lnTo>
                  <a:pt x="1280" y="2388"/>
                </a:lnTo>
                <a:lnTo>
                  <a:pt x="1283" y="2390"/>
                </a:lnTo>
                <a:lnTo>
                  <a:pt x="1288" y="2390"/>
                </a:lnTo>
                <a:lnTo>
                  <a:pt x="1293" y="2391"/>
                </a:lnTo>
                <a:lnTo>
                  <a:pt x="1296" y="2391"/>
                </a:lnTo>
                <a:lnTo>
                  <a:pt x="1301" y="2393"/>
                </a:lnTo>
                <a:lnTo>
                  <a:pt x="1305" y="2393"/>
                </a:lnTo>
                <a:lnTo>
                  <a:pt x="1309" y="2395"/>
                </a:lnTo>
                <a:lnTo>
                  <a:pt x="1313" y="2395"/>
                </a:lnTo>
                <a:lnTo>
                  <a:pt x="1317" y="2395"/>
                </a:lnTo>
                <a:lnTo>
                  <a:pt x="1321" y="2397"/>
                </a:lnTo>
                <a:lnTo>
                  <a:pt x="1326" y="2397"/>
                </a:lnTo>
                <a:lnTo>
                  <a:pt x="1329" y="2399"/>
                </a:lnTo>
                <a:lnTo>
                  <a:pt x="1334" y="2399"/>
                </a:lnTo>
                <a:lnTo>
                  <a:pt x="1338" y="2399"/>
                </a:lnTo>
                <a:lnTo>
                  <a:pt x="1342" y="2401"/>
                </a:lnTo>
                <a:lnTo>
                  <a:pt x="1347" y="2401"/>
                </a:lnTo>
                <a:lnTo>
                  <a:pt x="1350" y="2401"/>
                </a:lnTo>
                <a:lnTo>
                  <a:pt x="1355" y="2401"/>
                </a:lnTo>
                <a:lnTo>
                  <a:pt x="1359" y="2403"/>
                </a:lnTo>
                <a:lnTo>
                  <a:pt x="1363" y="2403"/>
                </a:lnTo>
                <a:lnTo>
                  <a:pt x="1367" y="2403"/>
                </a:lnTo>
                <a:lnTo>
                  <a:pt x="1372" y="2405"/>
                </a:lnTo>
                <a:lnTo>
                  <a:pt x="1375" y="2405"/>
                </a:lnTo>
                <a:lnTo>
                  <a:pt x="1380" y="2405"/>
                </a:lnTo>
                <a:lnTo>
                  <a:pt x="1383" y="2405"/>
                </a:lnTo>
                <a:lnTo>
                  <a:pt x="1388" y="2405"/>
                </a:lnTo>
                <a:lnTo>
                  <a:pt x="1392" y="2407"/>
                </a:lnTo>
                <a:lnTo>
                  <a:pt x="1396" y="2407"/>
                </a:lnTo>
                <a:lnTo>
                  <a:pt x="1400" y="2407"/>
                </a:lnTo>
                <a:lnTo>
                  <a:pt x="1405" y="2407"/>
                </a:lnTo>
                <a:lnTo>
                  <a:pt x="1408" y="2407"/>
                </a:lnTo>
                <a:lnTo>
                  <a:pt x="1413" y="2408"/>
                </a:lnTo>
                <a:lnTo>
                  <a:pt x="1416" y="2408"/>
                </a:lnTo>
                <a:lnTo>
                  <a:pt x="1421" y="2408"/>
                </a:lnTo>
                <a:lnTo>
                  <a:pt x="1426" y="2408"/>
                </a:lnTo>
                <a:lnTo>
                  <a:pt x="1429" y="2408"/>
                </a:lnTo>
                <a:lnTo>
                  <a:pt x="1434" y="2408"/>
                </a:lnTo>
                <a:lnTo>
                  <a:pt x="1438" y="2410"/>
                </a:lnTo>
                <a:lnTo>
                  <a:pt x="1442" y="2410"/>
                </a:lnTo>
                <a:lnTo>
                  <a:pt x="1446" y="2410"/>
                </a:lnTo>
                <a:lnTo>
                  <a:pt x="1450" y="2410"/>
                </a:lnTo>
                <a:lnTo>
                  <a:pt x="1454" y="2410"/>
                </a:lnTo>
                <a:lnTo>
                  <a:pt x="1459" y="2410"/>
                </a:lnTo>
                <a:lnTo>
                  <a:pt x="1462" y="2410"/>
                </a:lnTo>
                <a:lnTo>
                  <a:pt x="1467" y="2410"/>
                </a:lnTo>
                <a:lnTo>
                  <a:pt x="1471" y="2410"/>
                </a:lnTo>
                <a:lnTo>
                  <a:pt x="1475" y="2412"/>
                </a:lnTo>
                <a:lnTo>
                  <a:pt x="1479" y="2412"/>
                </a:lnTo>
                <a:lnTo>
                  <a:pt x="1483" y="2412"/>
                </a:lnTo>
                <a:lnTo>
                  <a:pt x="1487" y="2412"/>
                </a:lnTo>
                <a:lnTo>
                  <a:pt x="1492" y="2412"/>
                </a:lnTo>
                <a:lnTo>
                  <a:pt x="1495" y="2412"/>
                </a:lnTo>
                <a:lnTo>
                  <a:pt x="1500" y="2412"/>
                </a:lnTo>
                <a:lnTo>
                  <a:pt x="1505" y="2412"/>
                </a:lnTo>
                <a:lnTo>
                  <a:pt x="1508" y="2412"/>
                </a:lnTo>
                <a:lnTo>
                  <a:pt x="1513" y="2412"/>
                </a:lnTo>
                <a:lnTo>
                  <a:pt x="1516" y="2412"/>
                </a:lnTo>
                <a:lnTo>
                  <a:pt x="1521" y="2412"/>
                </a:lnTo>
                <a:lnTo>
                  <a:pt x="1525" y="2412"/>
                </a:lnTo>
                <a:lnTo>
                  <a:pt x="1529" y="2412"/>
                </a:lnTo>
                <a:lnTo>
                  <a:pt x="1533" y="2414"/>
                </a:lnTo>
                <a:lnTo>
                  <a:pt x="1538" y="2414"/>
                </a:lnTo>
                <a:lnTo>
                  <a:pt x="1541" y="2414"/>
                </a:lnTo>
                <a:lnTo>
                  <a:pt x="1546" y="2414"/>
                </a:lnTo>
                <a:lnTo>
                  <a:pt x="1549" y="2414"/>
                </a:lnTo>
                <a:lnTo>
                  <a:pt x="1554" y="2414"/>
                </a:lnTo>
                <a:lnTo>
                  <a:pt x="1559" y="2414"/>
                </a:lnTo>
                <a:lnTo>
                  <a:pt x="1562" y="2414"/>
                </a:lnTo>
                <a:lnTo>
                  <a:pt x="1567" y="2414"/>
                </a:lnTo>
                <a:lnTo>
                  <a:pt x="1571" y="2414"/>
                </a:lnTo>
                <a:lnTo>
                  <a:pt x="1575" y="2414"/>
                </a:lnTo>
                <a:lnTo>
                  <a:pt x="1579" y="2414"/>
                </a:lnTo>
                <a:lnTo>
                  <a:pt x="1583" y="2414"/>
                </a:lnTo>
                <a:lnTo>
                  <a:pt x="1587" y="2414"/>
                </a:lnTo>
                <a:lnTo>
                  <a:pt x="1592" y="2414"/>
                </a:lnTo>
                <a:lnTo>
                  <a:pt x="1595" y="2414"/>
                </a:lnTo>
                <a:lnTo>
                  <a:pt x="1600" y="2414"/>
                </a:lnTo>
                <a:lnTo>
                  <a:pt x="1604" y="2414"/>
                </a:lnTo>
                <a:lnTo>
                  <a:pt x="1608" y="2414"/>
                </a:lnTo>
                <a:lnTo>
                  <a:pt x="1612" y="2414"/>
                </a:lnTo>
                <a:lnTo>
                  <a:pt x="1616" y="2414"/>
                </a:lnTo>
                <a:lnTo>
                  <a:pt x="1620" y="2414"/>
                </a:lnTo>
                <a:lnTo>
                  <a:pt x="1625" y="2414"/>
                </a:lnTo>
                <a:lnTo>
                  <a:pt x="1628" y="2414"/>
                </a:lnTo>
                <a:lnTo>
                  <a:pt x="1633" y="2414"/>
                </a:lnTo>
                <a:lnTo>
                  <a:pt x="1638" y="2414"/>
                </a:lnTo>
                <a:lnTo>
                  <a:pt x="1641" y="2414"/>
                </a:lnTo>
                <a:lnTo>
                  <a:pt x="1646" y="2414"/>
                </a:lnTo>
                <a:lnTo>
                  <a:pt x="1649" y="2414"/>
                </a:lnTo>
                <a:lnTo>
                  <a:pt x="1654" y="2414"/>
                </a:lnTo>
                <a:lnTo>
                  <a:pt x="1658" y="2414"/>
                </a:lnTo>
                <a:lnTo>
                  <a:pt x="1662" y="2414"/>
                </a:lnTo>
                <a:lnTo>
                  <a:pt x="1666" y="2414"/>
                </a:lnTo>
                <a:lnTo>
                  <a:pt x="1671" y="2414"/>
                </a:lnTo>
                <a:lnTo>
                  <a:pt x="1674" y="2414"/>
                </a:lnTo>
                <a:lnTo>
                  <a:pt x="1679" y="2414"/>
                </a:lnTo>
                <a:lnTo>
                  <a:pt x="1682" y="2414"/>
                </a:lnTo>
                <a:lnTo>
                  <a:pt x="1687" y="2414"/>
                </a:lnTo>
                <a:lnTo>
                  <a:pt x="1691" y="2414"/>
                </a:lnTo>
                <a:lnTo>
                  <a:pt x="1695" y="2414"/>
                </a:lnTo>
                <a:lnTo>
                  <a:pt x="1699" y="2414"/>
                </a:lnTo>
                <a:lnTo>
                  <a:pt x="1704" y="2414"/>
                </a:lnTo>
                <a:lnTo>
                  <a:pt x="1708" y="2414"/>
                </a:lnTo>
                <a:lnTo>
                  <a:pt x="1712" y="2414"/>
                </a:lnTo>
                <a:lnTo>
                  <a:pt x="1716" y="2414"/>
                </a:lnTo>
                <a:lnTo>
                  <a:pt x="1720" y="2414"/>
                </a:lnTo>
                <a:lnTo>
                  <a:pt x="1725" y="2414"/>
                </a:lnTo>
                <a:lnTo>
                  <a:pt x="1728" y="2414"/>
                </a:lnTo>
                <a:lnTo>
                  <a:pt x="1733" y="2414"/>
                </a:lnTo>
                <a:lnTo>
                  <a:pt x="1737" y="2414"/>
                </a:lnTo>
                <a:lnTo>
                  <a:pt x="1741" y="2414"/>
                </a:lnTo>
                <a:lnTo>
                  <a:pt x="1745" y="2414"/>
                </a:lnTo>
                <a:lnTo>
                  <a:pt x="1749" y="2414"/>
                </a:lnTo>
                <a:lnTo>
                  <a:pt x="1753" y="2414"/>
                </a:lnTo>
                <a:lnTo>
                  <a:pt x="1758" y="2414"/>
                </a:lnTo>
                <a:lnTo>
                  <a:pt x="1761" y="2414"/>
                </a:lnTo>
                <a:lnTo>
                  <a:pt x="1766" y="2414"/>
                </a:lnTo>
                <a:lnTo>
                  <a:pt x="1771" y="2414"/>
                </a:lnTo>
                <a:lnTo>
                  <a:pt x="1774" y="2414"/>
                </a:lnTo>
                <a:lnTo>
                  <a:pt x="1779" y="2414"/>
                </a:lnTo>
                <a:lnTo>
                  <a:pt x="1782" y="2414"/>
                </a:lnTo>
                <a:lnTo>
                  <a:pt x="1787" y="2414"/>
                </a:lnTo>
                <a:lnTo>
                  <a:pt x="1791" y="2414"/>
                </a:lnTo>
                <a:lnTo>
                  <a:pt x="1795" y="2414"/>
                </a:lnTo>
                <a:lnTo>
                  <a:pt x="1799" y="2414"/>
                </a:lnTo>
                <a:lnTo>
                  <a:pt x="1804" y="2414"/>
                </a:lnTo>
                <a:lnTo>
                  <a:pt x="1807" y="2414"/>
                </a:lnTo>
                <a:lnTo>
                  <a:pt x="1812" y="2414"/>
                </a:lnTo>
                <a:lnTo>
                  <a:pt x="1815" y="2414"/>
                </a:lnTo>
                <a:lnTo>
                  <a:pt x="1820" y="2414"/>
                </a:lnTo>
                <a:lnTo>
                  <a:pt x="1824" y="2414"/>
                </a:lnTo>
                <a:lnTo>
                  <a:pt x="1828" y="2414"/>
                </a:lnTo>
                <a:lnTo>
                  <a:pt x="1832" y="2414"/>
                </a:lnTo>
                <a:lnTo>
                  <a:pt x="1837" y="2414"/>
                </a:lnTo>
                <a:lnTo>
                  <a:pt x="1840" y="2414"/>
                </a:lnTo>
                <a:lnTo>
                  <a:pt x="1845" y="2414"/>
                </a:lnTo>
                <a:lnTo>
                  <a:pt x="1848" y="2414"/>
                </a:lnTo>
                <a:lnTo>
                  <a:pt x="1853" y="2414"/>
                </a:lnTo>
                <a:lnTo>
                  <a:pt x="1858" y="2414"/>
                </a:lnTo>
                <a:lnTo>
                  <a:pt x="1861" y="2414"/>
                </a:lnTo>
                <a:lnTo>
                  <a:pt x="1866" y="2414"/>
                </a:lnTo>
                <a:lnTo>
                  <a:pt x="1870" y="2414"/>
                </a:lnTo>
                <a:lnTo>
                  <a:pt x="1874" y="2414"/>
                </a:lnTo>
                <a:lnTo>
                  <a:pt x="1878" y="2414"/>
                </a:lnTo>
                <a:lnTo>
                  <a:pt x="1882" y="2414"/>
                </a:lnTo>
                <a:lnTo>
                  <a:pt x="1886" y="2414"/>
                </a:lnTo>
                <a:lnTo>
                  <a:pt x="1891" y="2414"/>
                </a:lnTo>
                <a:lnTo>
                  <a:pt x="1894" y="2414"/>
                </a:lnTo>
                <a:lnTo>
                  <a:pt x="1899" y="2414"/>
                </a:lnTo>
                <a:lnTo>
                  <a:pt x="1903" y="2414"/>
                </a:lnTo>
                <a:lnTo>
                  <a:pt x="1907" y="2414"/>
                </a:lnTo>
                <a:lnTo>
                  <a:pt x="1912" y="2414"/>
                </a:lnTo>
                <a:lnTo>
                  <a:pt x="1915" y="2414"/>
                </a:lnTo>
                <a:lnTo>
                  <a:pt x="1920" y="2414"/>
                </a:lnTo>
                <a:lnTo>
                  <a:pt x="1924" y="2414"/>
                </a:lnTo>
                <a:lnTo>
                  <a:pt x="1928" y="2414"/>
                </a:lnTo>
                <a:lnTo>
                  <a:pt x="1932" y="2414"/>
                </a:lnTo>
                <a:lnTo>
                  <a:pt x="1937" y="2414"/>
                </a:lnTo>
                <a:lnTo>
                  <a:pt x="1940" y="2414"/>
                </a:lnTo>
                <a:lnTo>
                  <a:pt x="1945" y="2414"/>
                </a:lnTo>
                <a:lnTo>
                  <a:pt x="1948" y="2414"/>
                </a:lnTo>
                <a:lnTo>
                  <a:pt x="1953" y="2414"/>
                </a:lnTo>
                <a:lnTo>
                  <a:pt x="1957" y="2414"/>
                </a:lnTo>
                <a:lnTo>
                  <a:pt x="1961" y="2414"/>
                </a:lnTo>
                <a:lnTo>
                  <a:pt x="1965" y="2414"/>
                </a:lnTo>
                <a:lnTo>
                  <a:pt x="1970" y="2414"/>
                </a:lnTo>
                <a:lnTo>
                  <a:pt x="1973" y="2414"/>
                </a:lnTo>
                <a:lnTo>
                  <a:pt x="1978" y="2414"/>
                </a:lnTo>
                <a:lnTo>
                  <a:pt x="1981" y="2414"/>
                </a:lnTo>
                <a:lnTo>
                  <a:pt x="1986" y="2414"/>
                </a:lnTo>
                <a:lnTo>
                  <a:pt x="1991" y="2414"/>
                </a:lnTo>
                <a:lnTo>
                  <a:pt x="1994" y="2414"/>
                </a:lnTo>
                <a:lnTo>
                  <a:pt x="1999" y="2414"/>
                </a:lnTo>
                <a:lnTo>
                  <a:pt x="2003" y="2414"/>
                </a:lnTo>
                <a:lnTo>
                  <a:pt x="2007" y="2414"/>
                </a:lnTo>
                <a:lnTo>
                  <a:pt x="2011" y="2414"/>
                </a:lnTo>
                <a:lnTo>
                  <a:pt x="2015" y="2414"/>
                </a:lnTo>
                <a:lnTo>
                  <a:pt x="2019" y="2414"/>
                </a:lnTo>
                <a:lnTo>
                  <a:pt x="2024" y="2414"/>
                </a:lnTo>
                <a:lnTo>
                  <a:pt x="2027" y="2414"/>
                </a:lnTo>
                <a:lnTo>
                  <a:pt x="2032" y="2414"/>
                </a:lnTo>
                <a:lnTo>
                  <a:pt x="2036" y="2414"/>
                </a:lnTo>
                <a:lnTo>
                  <a:pt x="2040" y="2414"/>
                </a:lnTo>
                <a:lnTo>
                  <a:pt x="2044" y="2414"/>
                </a:lnTo>
                <a:lnTo>
                  <a:pt x="2048" y="2414"/>
                </a:lnTo>
                <a:lnTo>
                  <a:pt x="2052" y="2414"/>
                </a:lnTo>
                <a:lnTo>
                  <a:pt x="2057" y="2414"/>
                </a:lnTo>
                <a:lnTo>
                  <a:pt x="2060" y="2414"/>
                </a:lnTo>
                <a:lnTo>
                  <a:pt x="2065" y="2414"/>
                </a:lnTo>
                <a:lnTo>
                  <a:pt x="2070" y="2414"/>
                </a:lnTo>
                <a:lnTo>
                  <a:pt x="2073" y="2414"/>
                </a:lnTo>
                <a:lnTo>
                  <a:pt x="2078" y="2414"/>
                </a:lnTo>
                <a:lnTo>
                  <a:pt x="2078" y="2414"/>
                </a:lnTo>
                <a:lnTo>
                  <a:pt x="0" y="2414"/>
                </a:lnTo>
                <a:close/>
              </a:path>
            </a:pathLst>
          </a:custGeom>
          <a:solidFill>
            <a:srgbClr val="005FBE"/>
          </a:solidFill>
          <a:ln w="9525">
            <a:solidFill>
              <a:srgbClr val="005FBE"/>
            </a:solidFill>
            <a:prstDash val="solid"/>
            <a:round/>
            <a:headEnd/>
            <a:tailEnd/>
          </a:ln>
        </p:spPr>
        <p:txBody>
          <a:bodyPr/>
          <a:lstStyle/>
          <a:p>
            <a:endParaRPr lang="en-US"/>
          </a:p>
        </p:txBody>
      </p:sp>
      <p:sp>
        <p:nvSpPr>
          <p:cNvPr id="285735" name="Freeform 39"/>
          <p:cNvSpPr>
            <a:spLocks/>
          </p:cNvSpPr>
          <p:nvPr/>
        </p:nvSpPr>
        <p:spPr bwMode="auto">
          <a:xfrm>
            <a:off x="833438" y="3665538"/>
            <a:ext cx="3298825" cy="1917700"/>
          </a:xfrm>
          <a:custGeom>
            <a:avLst/>
            <a:gdLst/>
            <a:ahLst/>
            <a:cxnLst>
              <a:cxn ang="0">
                <a:pos x="25" y="2039"/>
              </a:cxn>
              <a:cxn ang="0">
                <a:pos x="58" y="1503"/>
              </a:cxn>
              <a:cxn ang="0">
                <a:pos x="92" y="1040"/>
              </a:cxn>
              <a:cxn ang="0">
                <a:pos x="125" y="668"/>
              </a:cxn>
              <a:cxn ang="0">
                <a:pos x="158" y="386"/>
              </a:cxn>
              <a:cxn ang="0">
                <a:pos x="191" y="189"/>
              </a:cxn>
              <a:cxn ang="0">
                <a:pos x="225" y="66"/>
              </a:cxn>
              <a:cxn ang="0">
                <a:pos x="258" y="8"/>
              </a:cxn>
              <a:cxn ang="0">
                <a:pos x="291" y="4"/>
              </a:cxn>
              <a:cxn ang="0">
                <a:pos x="324" y="44"/>
              </a:cxn>
              <a:cxn ang="0">
                <a:pos x="357" y="119"/>
              </a:cxn>
              <a:cxn ang="0">
                <a:pos x="391" y="222"/>
              </a:cxn>
              <a:cxn ang="0">
                <a:pos x="424" y="343"/>
              </a:cxn>
              <a:cxn ang="0">
                <a:pos x="457" y="479"/>
              </a:cxn>
              <a:cxn ang="0">
                <a:pos x="490" y="623"/>
              </a:cxn>
              <a:cxn ang="0">
                <a:pos x="524" y="771"/>
              </a:cxn>
              <a:cxn ang="0">
                <a:pos x="557" y="920"/>
              </a:cxn>
              <a:cxn ang="0">
                <a:pos x="590" y="1066"/>
              </a:cxn>
              <a:cxn ang="0">
                <a:pos x="623" y="1208"/>
              </a:cxn>
              <a:cxn ang="0">
                <a:pos x="657" y="1342"/>
              </a:cxn>
              <a:cxn ang="0">
                <a:pos x="690" y="1467"/>
              </a:cxn>
              <a:cxn ang="0">
                <a:pos x="723" y="1585"/>
              </a:cxn>
              <a:cxn ang="0">
                <a:pos x="756" y="1695"/>
              </a:cxn>
              <a:cxn ang="0">
                <a:pos x="790" y="1793"/>
              </a:cxn>
              <a:cxn ang="0">
                <a:pos x="823" y="1882"/>
              </a:cxn>
              <a:cxn ang="0">
                <a:pos x="856" y="1962"/>
              </a:cxn>
              <a:cxn ang="0">
                <a:pos x="889" y="2032"/>
              </a:cxn>
              <a:cxn ang="0">
                <a:pos x="922" y="2094"/>
              </a:cxn>
              <a:cxn ang="0">
                <a:pos x="956" y="2149"/>
              </a:cxn>
              <a:cxn ang="0">
                <a:pos x="989" y="2195"/>
              </a:cxn>
              <a:cxn ang="0">
                <a:pos x="1022" y="2236"/>
              </a:cxn>
              <a:cxn ang="0">
                <a:pos x="1055" y="2270"/>
              </a:cxn>
              <a:cxn ang="0">
                <a:pos x="1089" y="2299"/>
              </a:cxn>
              <a:cxn ang="0">
                <a:pos x="1122" y="2323"/>
              </a:cxn>
              <a:cxn ang="0">
                <a:pos x="1155" y="2342"/>
              </a:cxn>
              <a:cxn ang="0">
                <a:pos x="1188" y="2359"/>
              </a:cxn>
              <a:cxn ang="0">
                <a:pos x="1222" y="2371"/>
              </a:cxn>
              <a:cxn ang="0">
                <a:pos x="1255" y="2382"/>
              </a:cxn>
              <a:cxn ang="0">
                <a:pos x="1288" y="2390"/>
              </a:cxn>
              <a:cxn ang="0">
                <a:pos x="1321" y="2397"/>
              </a:cxn>
              <a:cxn ang="0">
                <a:pos x="1355" y="2401"/>
              </a:cxn>
              <a:cxn ang="0">
                <a:pos x="1388" y="2405"/>
              </a:cxn>
              <a:cxn ang="0">
                <a:pos x="1421" y="2408"/>
              </a:cxn>
              <a:cxn ang="0">
                <a:pos x="1454" y="2410"/>
              </a:cxn>
              <a:cxn ang="0">
                <a:pos x="1487" y="2412"/>
              </a:cxn>
              <a:cxn ang="0">
                <a:pos x="1521" y="2412"/>
              </a:cxn>
              <a:cxn ang="0">
                <a:pos x="1554" y="2414"/>
              </a:cxn>
              <a:cxn ang="0">
                <a:pos x="1587" y="2414"/>
              </a:cxn>
              <a:cxn ang="0">
                <a:pos x="1620" y="2414"/>
              </a:cxn>
              <a:cxn ang="0">
                <a:pos x="1654" y="2414"/>
              </a:cxn>
              <a:cxn ang="0">
                <a:pos x="1687" y="2414"/>
              </a:cxn>
              <a:cxn ang="0">
                <a:pos x="1720" y="2414"/>
              </a:cxn>
              <a:cxn ang="0">
                <a:pos x="1753" y="2414"/>
              </a:cxn>
              <a:cxn ang="0">
                <a:pos x="1787" y="2414"/>
              </a:cxn>
              <a:cxn ang="0">
                <a:pos x="1820" y="2414"/>
              </a:cxn>
              <a:cxn ang="0">
                <a:pos x="1853" y="2414"/>
              </a:cxn>
              <a:cxn ang="0">
                <a:pos x="1886" y="2414"/>
              </a:cxn>
              <a:cxn ang="0">
                <a:pos x="1920" y="2414"/>
              </a:cxn>
              <a:cxn ang="0">
                <a:pos x="1953" y="2414"/>
              </a:cxn>
              <a:cxn ang="0">
                <a:pos x="1986" y="2414"/>
              </a:cxn>
              <a:cxn ang="0">
                <a:pos x="2019" y="2414"/>
              </a:cxn>
              <a:cxn ang="0">
                <a:pos x="2052" y="2414"/>
              </a:cxn>
            </a:cxnLst>
            <a:rect l="0" t="0" r="r" b="b"/>
            <a:pathLst>
              <a:path w="2078" h="2414">
                <a:moveTo>
                  <a:pt x="0" y="2414"/>
                </a:moveTo>
                <a:lnTo>
                  <a:pt x="0" y="2414"/>
                </a:lnTo>
                <a:lnTo>
                  <a:pt x="4" y="2365"/>
                </a:lnTo>
                <a:lnTo>
                  <a:pt x="9" y="2306"/>
                </a:lnTo>
                <a:lnTo>
                  <a:pt x="12" y="2242"/>
                </a:lnTo>
                <a:lnTo>
                  <a:pt x="17" y="2176"/>
                </a:lnTo>
                <a:lnTo>
                  <a:pt x="22" y="2107"/>
                </a:lnTo>
                <a:lnTo>
                  <a:pt x="25" y="2039"/>
                </a:lnTo>
                <a:lnTo>
                  <a:pt x="30" y="1969"/>
                </a:lnTo>
                <a:lnTo>
                  <a:pt x="33" y="1901"/>
                </a:lnTo>
                <a:lnTo>
                  <a:pt x="38" y="1833"/>
                </a:lnTo>
                <a:lnTo>
                  <a:pt x="42" y="1765"/>
                </a:lnTo>
                <a:lnTo>
                  <a:pt x="46" y="1698"/>
                </a:lnTo>
                <a:lnTo>
                  <a:pt x="50" y="1632"/>
                </a:lnTo>
                <a:lnTo>
                  <a:pt x="55" y="1568"/>
                </a:lnTo>
                <a:lnTo>
                  <a:pt x="58" y="1503"/>
                </a:lnTo>
                <a:lnTo>
                  <a:pt x="63" y="1441"/>
                </a:lnTo>
                <a:lnTo>
                  <a:pt x="66" y="1380"/>
                </a:lnTo>
                <a:lnTo>
                  <a:pt x="71" y="1320"/>
                </a:lnTo>
                <a:lnTo>
                  <a:pt x="76" y="1261"/>
                </a:lnTo>
                <a:lnTo>
                  <a:pt x="79" y="1204"/>
                </a:lnTo>
                <a:lnTo>
                  <a:pt x="84" y="1147"/>
                </a:lnTo>
                <a:lnTo>
                  <a:pt x="88" y="1093"/>
                </a:lnTo>
                <a:lnTo>
                  <a:pt x="92" y="1040"/>
                </a:lnTo>
                <a:lnTo>
                  <a:pt x="96" y="988"/>
                </a:lnTo>
                <a:lnTo>
                  <a:pt x="100" y="939"/>
                </a:lnTo>
                <a:lnTo>
                  <a:pt x="104" y="890"/>
                </a:lnTo>
                <a:lnTo>
                  <a:pt x="109" y="843"/>
                </a:lnTo>
                <a:lnTo>
                  <a:pt x="112" y="797"/>
                </a:lnTo>
                <a:lnTo>
                  <a:pt x="117" y="752"/>
                </a:lnTo>
                <a:lnTo>
                  <a:pt x="121" y="708"/>
                </a:lnTo>
                <a:lnTo>
                  <a:pt x="125" y="668"/>
                </a:lnTo>
                <a:lnTo>
                  <a:pt x="129" y="627"/>
                </a:lnTo>
                <a:lnTo>
                  <a:pt x="133" y="589"/>
                </a:lnTo>
                <a:lnTo>
                  <a:pt x="137" y="551"/>
                </a:lnTo>
                <a:lnTo>
                  <a:pt x="142" y="515"/>
                </a:lnTo>
                <a:lnTo>
                  <a:pt x="145" y="481"/>
                </a:lnTo>
                <a:lnTo>
                  <a:pt x="150" y="449"/>
                </a:lnTo>
                <a:lnTo>
                  <a:pt x="155" y="417"/>
                </a:lnTo>
                <a:lnTo>
                  <a:pt x="158" y="386"/>
                </a:lnTo>
                <a:lnTo>
                  <a:pt x="163" y="358"/>
                </a:lnTo>
                <a:lnTo>
                  <a:pt x="166" y="329"/>
                </a:lnTo>
                <a:lnTo>
                  <a:pt x="171" y="303"/>
                </a:lnTo>
                <a:lnTo>
                  <a:pt x="175" y="278"/>
                </a:lnTo>
                <a:lnTo>
                  <a:pt x="179" y="254"/>
                </a:lnTo>
                <a:lnTo>
                  <a:pt x="183" y="231"/>
                </a:lnTo>
                <a:lnTo>
                  <a:pt x="188" y="208"/>
                </a:lnTo>
                <a:lnTo>
                  <a:pt x="191" y="189"/>
                </a:lnTo>
                <a:lnTo>
                  <a:pt x="196" y="170"/>
                </a:lnTo>
                <a:lnTo>
                  <a:pt x="199" y="151"/>
                </a:lnTo>
                <a:lnTo>
                  <a:pt x="204" y="134"/>
                </a:lnTo>
                <a:lnTo>
                  <a:pt x="208" y="119"/>
                </a:lnTo>
                <a:lnTo>
                  <a:pt x="212" y="104"/>
                </a:lnTo>
                <a:lnTo>
                  <a:pt x="216" y="91"/>
                </a:lnTo>
                <a:lnTo>
                  <a:pt x="221" y="78"/>
                </a:lnTo>
                <a:lnTo>
                  <a:pt x="225" y="66"/>
                </a:lnTo>
                <a:lnTo>
                  <a:pt x="229" y="55"/>
                </a:lnTo>
                <a:lnTo>
                  <a:pt x="233" y="45"/>
                </a:lnTo>
                <a:lnTo>
                  <a:pt x="237" y="38"/>
                </a:lnTo>
                <a:lnTo>
                  <a:pt x="242" y="30"/>
                </a:lnTo>
                <a:lnTo>
                  <a:pt x="245" y="23"/>
                </a:lnTo>
                <a:lnTo>
                  <a:pt x="250" y="17"/>
                </a:lnTo>
                <a:lnTo>
                  <a:pt x="254" y="11"/>
                </a:lnTo>
                <a:lnTo>
                  <a:pt x="258" y="8"/>
                </a:lnTo>
                <a:lnTo>
                  <a:pt x="262" y="6"/>
                </a:lnTo>
                <a:lnTo>
                  <a:pt x="266" y="2"/>
                </a:lnTo>
                <a:lnTo>
                  <a:pt x="270" y="0"/>
                </a:lnTo>
                <a:lnTo>
                  <a:pt x="275" y="0"/>
                </a:lnTo>
                <a:lnTo>
                  <a:pt x="278" y="0"/>
                </a:lnTo>
                <a:lnTo>
                  <a:pt x="283" y="0"/>
                </a:lnTo>
                <a:lnTo>
                  <a:pt x="288" y="2"/>
                </a:lnTo>
                <a:lnTo>
                  <a:pt x="291" y="4"/>
                </a:lnTo>
                <a:lnTo>
                  <a:pt x="296" y="8"/>
                </a:lnTo>
                <a:lnTo>
                  <a:pt x="299" y="9"/>
                </a:lnTo>
                <a:lnTo>
                  <a:pt x="304" y="15"/>
                </a:lnTo>
                <a:lnTo>
                  <a:pt x="308" y="19"/>
                </a:lnTo>
                <a:lnTo>
                  <a:pt x="312" y="25"/>
                </a:lnTo>
                <a:lnTo>
                  <a:pt x="316" y="30"/>
                </a:lnTo>
                <a:lnTo>
                  <a:pt x="321" y="36"/>
                </a:lnTo>
                <a:lnTo>
                  <a:pt x="324" y="44"/>
                </a:lnTo>
                <a:lnTo>
                  <a:pt x="329" y="51"/>
                </a:lnTo>
                <a:lnTo>
                  <a:pt x="332" y="61"/>
                </a:lnTo>
                <a:lnTo>
                  <a:pt x="337" y="68"/>
                </a:lnTo>
                <a:lnTo>
                  <a:pt x="341" y="78"/>
                </a:lnTo>
                <a:lnTo>
                  <a:pt x="345" y="87"/>
                </a:lnTo>
                <a:lnTo>
                  <a:pt x="349" y="97"/>
                </a:lnTo>
                <a:lnTo>
                  <a:pt x="354" y="108"/>
                </a:lnTo>
                <a:lnTo>
                  <a:pt x="357" y="119"/>
                </a:lnTo>
                <a:lnTo>
                  <a:pt x="362" y="131"/>
                </a:lnTo>
                <a:lnTo>
                  <a:pt x="365" y="142"/>
                </a:lnTo>
                <a:lnTo>
                  <a:pt x="370" y="155"/>
                </a:lnTo>
                <a:lnTo>
                  <a:pt x="375" y="167"/>
                </a:lnTo>
                <a:lnTo>
                  <a:pt x="378" y="180"/>
                </a:lnTo>
                <a:lnTo>
                  <a:pt x="383" y="193"/>
                </a:lnTo>
                <a:lnTo>
                  <a:pt x="387" y="206"/>
                </a:lnTo>
                <a:lnTo>
                  <a:pt x="391" y="222"/>
                </a:lnTo>
                <a:lnTo>
                  <a:pt x="395" y="235"/>
                </a:lnTo>
                <a:lnTo>
                  <a:pt x="399" y="250"/>
                </a:lnTo>
                <a:lnTo>
                  <a:pt x="403" y="265"/>
                </a:lnTo>
                <a:lnTo>
                  <a:pt x="408" y="280"/>
                </a:lnTo>
                <a:lnTo>
                  <a:pt x="411" y="295"/>
                </a:lnTo>
                <a:lnTo>
                  <a:pt x="416" y="311"/>
                </a:lnTo>
                <a:lnTo>
                  <a:pt x="420" y="328"/>
                </a:lnTo>
                <a:lnTo>
                  <a:pt x="424" y="343"/>
                </a:lnTo>
                <a:lnTo>
                  <a:pt x="429" y="360"/>
                </a:lnTo>
                <a:lnTo>
                  <a:pt x="432" y="377"/>
                </a:lnTo>
                <a:lnTo>
                  <a:pt x="437" y="392"/>
                </a:lnTo>
                <a:lnTo>
                  <a:pt x="441" y="409"/>
                </a:lnTo>
                <a:lnTo>
                  <a:pt x="445" y="426"/>
                </a:lnTo>
                <a:lnTo>
                  <a:pt x="449" y="443"/>
                </a:lnTo>
                <a:lnTo>
                  <a:pt x="454" y="462"/>
                </a:lnTo>
                <a:lnTo>
                  <a:pt x="457" y="479"/>
                </a:lnTo>
                <a:lnTo>
                  <a:pt x="462" y="496"/>
                </a:lnTo>
                <a:lnTo>
                  <a:pt x="465" y="515"/>
                </a:lnTo>
                <a:lnTo>
                  <a:pt x="470" y="532"/>
                </a:lnTo>
                <a:lnTo>
                  <a:pt x="474" y="551"/>
                </a:lnTo>
                <a:lnTo>
                  <a:pt x="478" y="568"/>
                </a:lnTo>
                <a:lnTo>
                  <a:pt x="482" y="587"/>
                </a:lnTo>
                <a:lnTo>
                  <a:pt x="486" y="604"/>
                </a:lnTo>
                <a:lnTo>
                  <a:pt x="490" y="623"/>
                </a:lnTo>
                <a:lnTo>
                  <a:pt x="495" y="642"/>
                </a:lnTo>
                <a:lnTo>
                  <a:pt x="498" y="661"/>
                </a:lnTo>
                <a:lnTo>
                  <a:pt x="503" y="678"/>
                </a:lnTo>
                <a:lnTo>
                  <a:pt x="508" y="697"/>
                </a:lnTo>
                <a:lnTo>
                  <a:pt x="511" y="716"/>
                </a:lnTo>
                <a:lnTo>
                  <a:pt x="516" y="735"/>
                </a:lnTo>
                <a:lnTo>
                  <a:pt x="519" y="754"/>
                </a:lnTo>
                <a:lnTo>
                  <a:pt x="524" y="771"/>
                </a:lnTo>
                <a:lnTo>
                  <a:pt x="528" y="790"/>
                </a:lnTo>
                <a:lnTo>
                  <a:pt x="532" y="809"/>
                </a:lnTo>
                <a:lnTo>
                  <a:pt x="536" y="827"/>
                </a:lnTo>
                <a:lnTo>
                  <a:pt x="541" y="846"/>
                </a:lnTo>
                <a:lnTo>
                  <a:pt x="544" y="865"/>
                </a:lnTo>
                <a:lnTo>
                  <a:pt x="549" y="882"/>
                </a:lnTo>
                <a:lnTo>
                  <a:pt x="552" y="901"/>
                </a:lnTo>
                <a:lnTo>
                  <a:pt x="557" y="920"/>
                </a:lnTo>
                <a:lnTo>
                  <a:pt x="561" y="939"/>
                </a:lnTo>
                <a:lnTo>
                  <a:pt x="565" y="956"/>
                </a:lnTo>
                <a:lnTo>
                  <a:pt x="569" y="975"/>
                </a:lnTo>
                <a:lnTo>
                  <a:pt x="574" y="994"/>
                </a:lnTo>
                <a:lnTo>
                  <a:pt x="578" y="1011"/>
                </a:lnTo>
                <a:lnTo>
                  <a:pt x="582" y="1030"/>
                </a:lnTo>
                <a:lnTo>
                  <a:pt x="586" y="1049"/>
                </a:lnTo>
                <a:lnTo>
                  <a:pt x="590" y="1066"/>
                </a:lnTo>
                <a:lnTo>
                  <a:pt x="595" y="1085"/>
                </a:lnTo>
                <a:lnTo>
                  <a:pt x="598" y="1102"/>
                </a:lnTo>
                <a:lnTo>
                  <a:pt x="603" y="1119"/>
                </a:lnTo>
                <a:lnTo>
                  <a:pt x="607" y="1138"/>
                </a:lnTo>
                <a:lnTo>
                  <a:pt x="611" y="1155"/>
                </a:lnTo>
                <a:lnTo>
                  <a:pt x="615" y="1172"/>
                </a:lnTo>
                <a:lnTo>
                  <a:pt x="619" y="1189"/>
                </a:lnTo>
                <a:lnTo>
                  <a:pt x="623" y="1208"/>
                </a:lnTo>
                <a:lnTo>
                  <a:pt x="628" y="1225"/>
                </a:lnTo>
                <a:lnTo>
                  <a:pt x="631" y="1242"/>
                </a:lnTo>
                <a:lnTo>
                  <a:pt x="636" y="1259"/>
                </a:lnTo>
                <a:lnTo>
                  <a:pt x="641" y="1276"/>
                </a:lnTo>
                <a:lnTo>
                  <a:pt x="644" y="1291"/>
                </a:lnTo>
                <a:lnTo>
                  <a:pt x="649" y="1308"/>
                </a:lnTo>
                <a:lnTo>
                  <a:pt x="652" y="1325"/>
                </a:lnTo>
                <a:lnTo>
                  <a:pt x="657" y="1342"/>
                </a:lnTo>
                <a:lnTo>
                  <a:pt x="661" y="1358"/>
                </a:lnTo>
                <a:lnTo>
                  <a:pt x="665" y="1375"/>
                </a:lnTo>
                <a:lnTo>
                  <a:pt x="669" y="1390"/>
                </a:lnTo>
                <a:lnTo>
                  <a:pt x="674" y="1407"/>
                </a:lnTo>
                <a:lnTo>
                  <a:pt x="677" y="1422"/>
                </a:lnTo>
                <a:lnTo>
                  <a:pt x="682" y="1437"/>
                </a:lnTo>
                <a:lnTo>
                  <a:pt x="685" y="1452"/>
                </a:lnTo>
                <a:lnTo>
                  <a:pt x="690" y="1467"/>
                </a:lnTo>
                <a:lnTo>
                  <a:pt x="694" y="1483"/>
                </a:lnTo>
                <a:lnTo>
                  <a:pt x="698" y="1498"/>
                </a:lnTo>
                <a:lnTo>
                  <a:pt x="702" y="1513"/>
                </a:lnTo>
                <a:lnTo>
                  <a:pt x="707" y="1528"/>
                </a:lnTo>
                <a:lnTo>
                  <a:pt x="710" y="1543"/>
                </a:lnTo>
                <a:lnTo>
                  <a:pt x="715" y="1556"/>
                </a:lnTo>
                <a:lnTo>
                  <a:pt x="718" y="1572"/>
                </a:lnTo>
                <a:lnTo>
                  <a:pt x="723" y="1585"/>
                </a:lnTo>
                <a:lnTo>
                  <a:pt x="728" y="1600"/>
                </a:lnTo>
                <a:lnTo>
                  <a:pt x="731" y="1613"/>
                </a:lnTo>
                <a:lnTo>
                  <a:pt x="736" y="1626"/>
                </a:lnTo>
                <a:lnTo>
                  <a:pt x="740" y="1642"/>
                </a:lnTo>
                <a:lnTo>
                  <a:pt x="744" y="1655"/>
                </a:lnTo>
                <a:lnTo>
                  <a:pt x="748" y="1668"/>
                </a:lnTo>
                <a:lnTo>
                  <a:pt x="752" y="1681"/>
                </a:lnTo>
                <a:lnTo>
                  <a:pt x="756" y="1695"/>
                </a:lnTo>
                <a:lnTo>
                  <a:pt x="761" y="1706"/>
                </a:lnTo>
                <a:lnTo>
                  <a:pt x="764" y="1719"/>
                </a:lnTo>
                <a:lnTo>
                  <a:pt x="769" y="1733"/>
                </a:lnTo>
                <a:lnTo>
                  <a:pt x="773" y="1744"/>
                </a:lnTo>
                <a:lnTo>
                  <a:pt x="777" y="1757"/>
                </a:lnTo>
                <a:lnTo>
                  <a:pt x="782" y="1768"/>
                </a:lnTo>
                <a:lnTo>
                  <a:pt x="785" y="1780"/>
                </a:lnTo>
                <a:lnTo>
                  <a:pt x="790" y="1793"/>
                </a:lnTo>
                <a:lnTo>
                  <a:pt x="794" y="1804"/>
                </a:lnTo>
                <a:lnTo>
                  <a:pt x="798" y="1816"/>
                </a:lnTo>
                <a:lnTo>
                  <a:pt x="802" y="1827"/>
                </a:lnTo>
                <a:lnTo>
                  <a:pt x="807" y="1839"/>
                </a:lnTo>
                <a:lnTo>
                  <a:pt x="810" y="1850"/>
                </a:lnTo>
                <a:lnTo>
                  <a:pt x="815" y="1859"/>
                </a:lnTo>
                <a:lnTo>
                  <a:pt x="818" y="1871"/>
                </a:lnTo>
                <a:lnTo>
                  <a:pt x="823" y="1882"/>
                </a:lnTo>
                <a:lnTo>
                  <a:pt x="827" y="1892"/>
                </a:lnTo>
                <a:lnTo>
                  <a:pt x="831" y="1903"/>
                </a:lnTo>
                <a:lnTo>
                  <a:pt x="835" y="1912"/>
                </a:lnTo>
                <a:lnTo>
                  <a:pt x="840" y="1922"/>
                </a:lnTo>
                <a:lnTo>
                  <a:pt x="843" y="1933"/>
                </a:lnTo>
                <a:lnTo>
                  <a:pt x="848" y="1943"/>
                </a:lnTo>
                <a:lnTo>
                  <a:pt x="851" y="1952"/>
                </a:lnTo>
                <a:lnTo>
                  <a:pt x="856" y="1962"/>
                </a:lnTo>
                <a:lnTo>
                  <a:pt x="861" y="1971"/>
                </a:lnTo>
                <a:lnTo>
                  <a:pt x="864" y="1981"/>
                </a:lnTo>
                <a:lnTo>
                  <a:pt x="869" y="1988"/>
                </a:lnTo>
                <a:lnTo>
                  <a:pt x="873" y="1998"/>
                </a:lnTo>
                <a:lnTo>
                  <a:pt x="877" y="2007"/>
                </a:lnTo>
                <a:lnTo>
                  <a:pt x="881" y="2015"/>
                </a:lnTo>
                <a:lnTo>
                  <a:pt x="885" y="2024"/>
                </a:lnTo>
                <a:lnTo>
                  <a:pt x="889" y="2032"/>
                </a:lnTo>
                <a:lnTo>
                  <a:pt x="894" y="2041"/>
                </a:lnTo>
                <a:lnTo>
                  <a:pt x="897" y="2049"/>
                </a:lnTo>
                <a:lnTo>
                  <a:pt x="902" y="2056"/>
                </a:lnTo>
                <a:lnTo>
                  <a:pt x="906" y="2064"/>
                </a:lnTo>
                <a:lnTo>
                  <a:pt x="910" y="2071"/>
                </a:lnTo>
                <a:lnTo>
                  <a:pt x="914" y="2079"/>
                </a:lnTo>
                <a:lnTo>
                  <a:pt x="918" y="2087"/>
                </a:lnTo>
                <a:lnTo>
                  <a:pt x="922" y="2094"/>
                </a:lnTo>
                <a:lnTo>
                  <a:pt x="927" y="2102"/>
                </a:lnTo>
                <a:lnTo>
                  <a:pt x="930" y="2109"/>
                </a:lnTo>
                <a:lnTo>
                  <a:pt x="935" y="2115"/>
                </a:lnTo>
                <a:lnTo>
                  <a:pt x="940" y="2123"/>
                </a:lnTo>
                <a:lnTo>
                  <a:pt x="943" y="2128"/>
                </a:lnTo>
                <a:lnTo>
                  <a:pt x="948" y="2136"/>
                </a:lnTo>
                <a:lnTo>
                  <a:pt x="951" y="2141"/>
                </a:lnTo>
                <a:lnTo>
                  <a:pt x="956" y="2149"/>
                </a:lnTo>
                <a:lnTo>
                  <a:pt x="960" y="2155"/>
                </a:lnTo>
                <a:lnTo>
                  <a:pt x="964" y="2160"/>
                </a:lnTo>
                <a:lnTo>
                  <a:pt x="968" y="2166"/>
                </a:lnTo>
                <a:lnTo>
                  <a:pt x="973" y="2174"/>
                </a:lnTo>
                <a:lnTo>
                  <a:pt x="976" y="2179"/>
                </a:lnTo>
                <a:lnTo>
                  <a:pt x="981" y="2185"/>
                </a:lnTo>
                <a:lnTo>
                  <a:pt x="984" y="2191"/>
                </a:lnTo>
                <a:lnTo>
                  <a:pt x="989" y="2195"/>
                </a:lnTo>
                <a:lnTo>
                  <a:pt x="994" y="2200"/>
                </a:lnTo>
                <a:lnTo>
                  <a:pt x="997" y="2206"/>
                </a:lnTo>
                <a:lnTo>
                  <a:pt x="1002" y="2212"/>
                </a:lnTo>
                <a:lnTo>
                  <a:pt x="1006" y="2215"/>
                </a:lnTo>
                <a:lnTo>
                  <a:pt x="1010" y="2221"/>
                </a:lnTo>
                <a:lnTo>
                  <a:pt x="1014" y="2227"/>
                </a:lnTo>
                <a:lnTo>
                  <a:pt x="1018" y="2230"/>
                </a:lnTo>
                <a:lnTo>
                  <a:pt x="1022" y="2236"/>
                </a:lnTo>
                <a:lnTo>
                  <a:pt x="1027" y="2240"/>
                </a:lnTo>
                <a:lnTo>
                  <a:pt x="1030" y="2244"/>
                </a:lnTo>
                <a:lnTo>
                  <a:pt x="1035" y="2249"/>
                </a:lnTo>
                <a:lnTo>
                  <a:pt x="1039" y="2253"/>
                </a:lnTo>
                <a:lnTo>
                  <a:pt x="1043" y="2257"/>
                </a:lnTo>
                <a:lnTo>
                  <a:pt x="1047" y="2261"/>
                </a:lnTo>
                <a:lnTo>
                  <a:pt x="1051" y="2266"/>
                </a:lnTo>
                <a:lnTo>
                  <a:pt x="1055" y="2270"/>
                </a:lnTo>
                <a:lnTo>
                  <a:pt x="1060" y="2274"/>
                </a:lnTo>
                <a:lnTo>
                  <a:pt x="1063" y="2278"/>
                </a:lnTo>
                <a:lnTo>
                  <a:pt x="1068" y="2282"/>
                </a:lnTo>
                <a:lnTo>
                  <a:pt x="1073" y="2285"/>
                </a:lnTo>
                <a:lnTo>
                  <a:pt x="1076" y="2287"/>
                </a:lnTo>
                <a:lnTo>
                  <a:pt x="1081" y="2291"/>
                </a:lnTo>
                <a:lnTo>
                  <a:pt x="1084" y="2295"/>
                </a:lnTo>
                <a:lnTo>
                  <a:pt x="1089" y="2299"/>
                </a:lnTo>
                <a:lnTo>
                  <a:pt x="1093" y="2302"/>
                </a:lnTo>
                <a:lnTo>
                  <a:pt x="1097" y="2304"/>
                </a:lnTo>
                <a:lnTo>
                  <a:pt x="1101" y="2308"/>
                </a:lnTo>
                <a:lnTo>
                  <a:pt x="1106" y="2312"/>
                </a:lnTo>
                <a:lnTo>
                  <a:pt x="1109" y="2314"/>
                </a:lnTo>
                <a:lnTo>
                  <a:pt x="1114" y="2318"/>
                </a:lnTo>
                <a:lnTo>
                  <a:pt x="1117" y="2319"/>
                </a:lnTo>
                <a:lnTo>
                  <a:pt x="1122" y="2323"/>
                </a:lnTo>
                <a:lnTo>
                  <a:pt x="1126" y="2325"/>
                </a:lnTo>
                <a:lnTo>
                  <a:pt x="1130" y="2327"/>
                </a:lnTo>
                <a:lnTo>
                  <a:pt x="1134" y="2331"/>
                </a:lnTo>
                <a:lnTo>
                  <a:pt x="1139" y="2333"/>
                </a:lnTo>
                <a:lnTo>
                  <a:pt x="1143" y="2335"/>
                </a:lnTo>
                <a:lnTo>
                  <a:pt x="1147" y="2338"/>
                </a:lnTo>
                <a:lnTo>
                  <a:pt x="1151" y="2340"/>
                </a:lnTo>
                <a:lnTo>
                  <a:pt x="1155" y="2342"/>
                </a:lnTo>
                <a:lnTo>
                  <a:pt x="1160" y="2344"/>
                </a:lnTo>
                <a:lnTo>
                  <a:pt x="1163" y="2346"/>
                </a:lnTo>
                <a:lnTo>
                  <a:pt x="1168" y="2348"/>
                </a:lnTo>
                <a:lnTo>
                  <a:pt x="1172" y="2352"/>
                </a:lnTo>
                <a:lnTo>
                  <a:pt x="1176" y="2354"/>
                </a:lnTo>
                <a:lnTo>
                  <a:pt x="1180" y="2355"/>
                </a:lnTo>
                <a:lnTo>
                  <a:pt x="1184" y="2357"/>
                </a:lnTo>
                <a:lnTo>
                  <a:pt x="1188" y="2359"/>
                </a:lnTo>
                <a:lnTo>
                  <a:pt x="1193" y="2361"/>
                </a:lnTo>
                <a:lnTo>
                  <a:pt x="1196" y="2361"/>
                </a:lnTo>
                <a:lnTo>
                  <a:pt x="1201" y="2363"/>
                </a:lnTo>
                <a:lnTo>
                  <a:pt x="1206" y="2365"/>
                </a:lnTo>
                <a:lnTo>
                  <a:pt x="1209" y="2367"/>
                </a:lnTo>
                <a:lnTo>
                  <a:pt x="1214" y="2369"/>
                </a:lnTo>
                <a:lnTo>
                  <a:pt x="1217" y="2371"/>
                </a:lnTo>
                <a:lnTo>
                  <a:pt x="1222" y="2371"/>
                </a:lnTo>
                <a:lnTo>
                  <a:pt x="1226" y="2372"/>
                </a:lnTo>
                <a:lnTo>
                  <a:pt x="1230" y="2374"/>
                </a:lnTo>
                <a:lnTo>
                  <a:pt x="1234" y="2376"/>
                </a:lnTo>
                <a:lnTo>
                  <a:pt x="1239" y="2376"/>
                </a:lnTo>
                <a:lnTo>
                  <a:pt x="1242" y="2378"/>
                </a:lnTo>
                <a:lnTo>
                  <a:pt x="1247" y="2380"/>
                </a:lnTo>
                <a:lnTo>
                  <a:pt x="1250" y="2380"/>
                </a:lnTo>
                <a:lnTo>
                  <a:pt x="1255" y="2382"/>
                </a:lnTo>
                <a:lnTo>
                  <a:pt x="1259" y="2384"/>
                </a:lnTo>
                <a:lnTo>
                  <a:pt x="1263" y="2384"/>
                </a:lnTo>
                <a:lnTo>
                  <a:pt x="1267" y="2386"/>
                </a:lnTo>
                <a:lnTo>
                  <a:pt x="1272" y="2386"/>
                </a:lnTo>
                <a:lnTo>
                  <a:pt x="1275" y="2388"/>
                </a:lnTo>
                <a:lnTo>
                  <a:pt x="1280" y="2388"/>
                </a:lnTo>
                <a:lnTo>
                  <a:pt x="1283" y="2390"/>
                </a:lnTo>
                <a:lnTo>
                  <a:pt x="1288" y="2390"/>
                </a:lnTo>
                <a:lnTo>
                  <a:pt x="1293" y="2391"/>
                </a:lnTo>
                <a:lnTo>
                  <a:pt x="1296" y="2391"/>
                </a:lnTo>
                <a:lnTo>
                  <a:pt x="1301" y="2393"/>
                </a:lnTo>
                <a:lnTo>
                  <a:pt x="1305" y="2393"/>
                </a:lnTo>
                <a:lnTo>
                  <a:pt x="1309" y="2395"/>
                </a:lnTo>
                <a:lnTo>
                  <a:pt x="1313" y="2395"/>
                </a:lnTo>
                <a:lnTo>
                  <a:pt x="1317" y="2395"/>
                </a:lnTo>
                <a:lnTo>
                  <a:pt x="1321" y="2397"/>
                </a:lnTo>
                <a:lnTo>
                  <a:pt x="1326" y="2397"/>
                </a:lnTo>
                <a:lnTo>
                  <a:pt x="1329" y="2399"/>
                </a:lnTo>
                <a:lnTo>
                  <a:pt x="1334" y="2399"/>
                </a:lnTo>
                <a:lnTo>
                  <a:pt x="1338" y="2399"/>
                </a:lnTo>
                <a:lnTo>
                  <a:pt x="1342" y="2401"/>
                </a:lnTo>
                <a:lnTo>
                  <a:pt x="1347" y="2401"/>
                </a:lnTo>
                <a:lnTo>
                  <a:pt x="1350" y="2401"/>
                </a:lnTo>
                <a:lnTo>
                  <a:pt x="1355" y="2401"/>
                </a:lnTo>
                <a:lnTo>
                  <a:pt x="1359" y="2403"/>
                </a:lnTo>
                <a:lnTo>
                  <a:pt x="1363" y="2403"/>
                </a:lnTo>
                <a:lnTo>
                  <a:pt x="1367" y="2403"/>
                </a:lnTo>
                <a:lnTo>
                  <a:pt x="1372" y="2405"/>
                </a:lnTo>
                <a:lnTo>
                  <a:pt x="1375" y="2405"/>
                </a:lnTo>
                <a:lnTo>
                  <a:pt x="1380" y="2405"/>
                </a:lnTo>
                <a:lnTo>
                  <a:pt x="1383" y="2405"/>
                </a:lnTo>
                <a:lnTo>
                  <a:pt x="1388" y="2405"/>
                </a:lnTo>
                <a:lnTo>
                  <a:pt x="1392" y="2407"/>
                </a:lnTo>
                <a:lnTo>
                  <a:pt x="1396" y="2407"/>
                </a:lnTo>
                <a:lnTo>
                  <a:pt x="1400" y="2407"/>
                </a:lnTo>
                <a:lnTo>
                  <a:pt x="1405" y="2407"/>
                </a:lnTo>
                <a:lnTo>
                  <a:pt x="1408" y="2407"/>
                </a:lnTo>
                <a:lnTo>
                  <a:pt x="1413" y="2408"/>
                </a:lnTo>
                <a:lnTo>
                  <a:pt x="1416" y="2408"/>
                </a:lnTo>
                <a:lnTo>
                  <a:pt x="1421" y="2408"/>
                </a:lnTo>
                <a:lnTo>
                  <a:pt x="1426" y="2408"/>
                </a:lnTo>
                <a:lnTo>
                  <a:pt x="1429" y="2408"/>
                </a:lnTo>
                <a:lnTo>
                  <a:pt x="1434" y="2408"/>
                </a:lnTo>
                <a:lnTo>
                  <a:pt x="1438" y="2410"/>
                </a:lnTo>
                <a:lnTo>
                  <a:pt x="1442" y="2410"/>
                </a:lnTo>
                <a:lnTo>
                  <a:pt x="1446" y="2410"/>
                </a:lnTo>
                <a:lnTo>
                  <a:pt x="1450" y="2410"/>
                </a:lnTo>
                <a:lnTo>
                  <a:pt x="1454" y="2410"/>
                </a:lnTo>
                <a:lnTo>
                  <a:pt x="1459" y="2410"/>
                </a:lnTo>
                <a:lnTo>
                  <a:pt x="1462" y="2410"/>
                </a:lnTo>
                <a:lnTo>
                  <a:pt x="1467" y="2410"/>
                </a:lnTo>
                <a:lnTo>
                  <a:pt x="1471" y="2410"/>
                </a:lnTo>
                <a:lnTo>
                  <a:pt x="1475" y="2412"/>
                </a:lnTo>
                <a:lnTo>
                  <a:pt x="1479" y="2412"/>
                </a:lnTo>
                <a:lnTo>
                  <a:pt x="1483" y="2412"/>
                </a:lnTo>
                <a:lnTo>
                  <a:pt x="1487" y="2412"/>
                </a:lnTo>
                <a:lnTo>
                  <a:pt x="1492" y="2412"/>
                </a:lnTo>
                <a:lnTo>
                  <a:pt x="1495" y="2412"/>
                </a:lnTo>
                <a:lnTo>
                  <a:pt x="1500" y="2412"/>
                </a:lnTo>
                <a:lnTo>
                  <a:pt x="1505" y="2412"/>
                </a:lnTo>
                <a:lnTo>
                  <a:pt x="1508" y="2412"/>
                </a:lnTo>
                <a:lnTo>
                  <a:pt x="1513" y="2412"/>
                </a:lnTo>
                <a:lnTo>
                  <a:pt x="1516" y="2412"/>
                </a:lnTo>
                <a:lnTo>
                  <a:pt x="1521" y="2412"/>
                </a:lnTo>
                <a:lnTo>
                  <a:pt x="1525" y="2412"/>
                </a:lnTo>
                <a:lnTo>
                  <a:pt x="1529" y="2412"/>
                </a:lnTo>
                <a:lnTo>
                  <a:pt x="1533" y="2414"/>
                </a:lnTo>
                <a:lnTo>
                  <a:pt x="1538" y="2414"/>
                </a:lnTo>
                <a:lnTo>
                  <a:pt x="1541" y="2414"/>
                </a:lnTo>
                <a:lnTo>
                  <a:pt x="1546" y="2414"/>
                </a:lnTo>
                <a:lnTo>
                  <a:pt x="1549" y="2414"/>
                </a:lnTo>
                <a:lnTo>
                  <a:pt x="1554" y="2414"/>
                </a:lnTo>
                <a:lnTo>
                  <a:pt x="1559" y="2414"/>
                </a:lnTo>
                <a:lnTo>
                  <a:pt x="1562" y="2414"/>
                </a:lnTo>
                <a:lnTo>
                  <a:pt x="1567" y="2414"/>
                </a:lnTo>
                <a:lnTo>
                  <a:pt x="1571" y="2414"/>
                </a:lnTo>
                <a:lnTo>
                  <a:pt x="1575" y="2414"/>
                </a:lnTo>
                <a:lnTo>
                  <a:pt x="1579" y="2414"/>
                </a:lnTo>
                <a:lnTo>
                  <a:pt x="1583" y="2414"/>
                </a:lnTo>
                <a:lnTo>
                  <a:pt x="1587" y="2414"/>
                </a:lnTo>
                <a:lnTo>
                  <a:pt x="1592" y="2414"/>
                </a:lnTo>
                <a:lnTo>
                  <a:pt x="1595" y="2414"/>
                </a:lnTo>
                <a:lnTo>
                  <a:pt x="1600" y="2414"/>
                </a:lnTo>
                <a:lnTo>
                  <a:pt x="1604" y="2414"/>
                </a:lnTo>
                <a:lnTo>
                  <a:pt x="1608" y="2414"/>
                </a:lnTo>
                <a:lnTo>
                  <a:pt x="1612" y="2414"/>
                </a:lnTo>
                <a:lnTo>
                  <a:pt x="1616" y="2414"/>
                </a:lnTo>
                <a:lnTo>
                  <a:pt x="1620" y="2414"/>
                </a:lnTo>
                <a:lnTo>
                  <a:pt x="1625" y="2414"/>
                </a:lnTo>
                <a:lnTo>
                  <a:pt x="1628" y="2414"/>
                </a:lnTo>
                <a:lnTo>
                  <a:pt x="1633" y="2414"/>
                </a:lnTo>
                <a:lnTo>
                  <a:pt x="1638" y="2414"/>
                </a:lnTo>
                <a:lnTo>
                  <a:pt x="1641" y="2414"/>
                </a:lnTo>
                <a:lnTo>
                  <a:pt x="1646" y="2414"/>
                </a:lnTo>
                <a:lnTo>
                  <a:pt x="1649" y="2414"/>
                </a:lnTo>
                <a:lnTo>
                  <a:pt x="1654" y="2414"/>
                </a:lnTo>
                <a:lnTo>
                  <a:pt x="1658" y="2414"/>
                </a:lnTo>
                <a:lnTo>
                  <a:pt x="1662" y="2414"/>
                </a:lnTo>
                <a:lnTo>
                  <a:pt x="1666" y="2414"/>
                </a:lnTo>
                <a:lnTo>
                  <a:pt x="1671" y="2414"/>
                </a:lnTo>
                <a:lnTo>
                  <a:pt x="1674" y="2414"/>
                </a:lnTo>
                <a:lnTo>
                  <a:pt x="1679" y="2414"/>
                </a:lnTo>
                <a:lnTo>
                  <a:pt x="1682" y="2414"/>
                </a:lnTo>
                <a:lnTo>
                  <a:pt x="1687" y="2414"/>
                </a:lnTo>
                <a:lnTo>
                  <a:pt x="1691" y="2414"/>
                </a:lnTo>
                <a:lnTo>
                  <a:pt x="1695" y="2414"/>
                </a:lnTo>
                <a:lnTo>
                  <a:pt x="1699" y="2414"/>
                </a:lnTo>
                <a:lnTo>
                  <a:pt x="1704" y="2414"/>
                </a:lnTo>
                <a:lnTo>
                  <a:pt x="1708" y="2414"/>
                </a:lnTo>
                <a:lnTo>
                  <a:pt x="1712" y="2414"/>
                </a:lnTo>
                <a:lnTo>
                  <a:pt x="1716" y="2414"/>
                </a:lnTo>
                <a:lnTo>
                  <a:pt x="1720" y="2414"/>
                </a:lnTo>
                <a:lnTo>
                  <a:pt x="1725" y="2414"/>
                </a:lnTo>
                <a:lnTo>
                  <a:pt x="1728" y="2414"/>
                </a:lnTo>
                <a:lnTo>
                  <a:pt x="1733" y="2414"/>
                </a:lnTo>
                <a:lnTo>
                  <a:pt x="1737" y="2414"/>
                </a:lnTo>
                <a:lnTo>
                  <a:pt x="1741" y="2414"/>
                </a:lnTo>
                <a:lnTo>
                  <a:pt x="1745" y="2414"/>
                </a:lnTo>
                <a:lnTo>
                  <a:pt x="1749" y="2414"/>
                </a:lnTo>
                <a:lnTo>
                  <a:pt x="1753" y="2414"/>
                </a:lnTo>
                <a:lnTo>
                  <a:pt x="1758" y="2414"/>
                </a:lnTo>
                <a:lnTo>
                  <a:pt x="1761" y="2414"/>
                </a:lnTo>
                <a:lnTo>
                  <a:pt x="1766" y="2414"/>
                </a:lnTo>
                <a:lnTo>
                  <a:pt x="1771" y="2414"/>
                </a:lnTo>
                <a:lnTo>
                  <a:pt x="1774" y="2414"/>
                </a:lnTo>
                <a:lnTo>
                  <a:pt x="1779" y="2414"/>
                </a:lnTo>
                <a:lnTo>
                  <a:pt x="1782" y="2414"/>
                </a:lnTo>
                <a:lnTo>
                  <a:pt x="1787" y="2414"/>
                </a:lnTo>
                <a:lnTo>
                  <a:pt x="1791" y="2414"/>
                </a:lnTo>
                <a:lnTo>
                  <a:pt x="1795" y="2414"/>
                </a:lnTo>
                <a:lnTo>
                  <a:pt x="1799" y="2414"/>
                </a:lnTo>
                <a:lnTo>
                  <a:pt x="1804" y="2414"/>
                </a:lnTo>
                <a:lnTo>
                  <a:pt x="1807" y="2414"/>
                </a:lnTo>
                <a:lnTo>
                  <a:pt x="1812" y="2414"/>
                </a:lnTo>
                <a:lnTo>
                  <a:pt x="1815" y="2414"/>
                </a:lnTo>
                <a:lnTo>
                  <a:pt x="1820" y="2414"/>
                </a:lnTo>
                <a:lnTo>
                  <a:pt x="1824" y="2414"/>
                </a:lnTo>
                <a:lnTo>
                  <a:pt x="1828" y="2414"/>
                </a:lnTo>
                <a:lnTo>
                  <a:pt x="1832" y="2414"/>
                </a:lnTo>
                <a:lnTo>
                  <a:pt x="1837" y="2414"/>
                </a:lnTo>
                <a:lnTo>
                  <a:pt x="1840" y="2414"/>
                </a:lnTo>
                <a:lnTo>
                  <a:pt x="1845" y="2414"/>
                </a:lnTo>
                <a:lnTo>
                  <a:pt x="1848" y="2414"/>
                </a:lnTo>
                <a:lnTo>
                  <a:pt x="1853" y="2414"/>
                </a:lnTo>
                <a:lnTo>
                  <a:pt x="1858" y="2414"/>
                </a:lnTo>
                <a:lnTo>
                  <a:pt x="1861" y="2414"/>
                </a:lnTo>
                <a:lnTo>
                  <a:pt x="1866" y="2414"/>
                </a:lnTo>
                <a:lnTo>
                  <a:pt x="1870" y="2414"/>
                </a:lnTo>
                <a:lnTo>
                  <a:pt x="1874" y="2414"/>
                </a:lnTo>
                <a:lnTo>
                  <a:pt x="1878" y="2414"/>
                </a:lnTo>
                <a:lnTo>
                  <a:pt x="1882" y="2414"/>
                </a:lnTo>
                <a:lnTo>
                  <a:pt x="1886" y="2414"/>
                </a:lnTo>
                <a:lnTo>
                  <a:pt x="1891" y="2414"/>
                </a:lnTo>
                <a:lnTo>
                  <a:pt x="1894" y="2414"/>
                </a:lnTo>
                <a:lnTo>
                  <a:pt x="1899" y="2414"/>
                </a:lnTo>
                <a:lnTo>
                  <a:pt x="1903" y="2414"/>
                </a:lnTo>
                <a:lnTo>
                  <a:pt x="1907" y="2414"/>
                </a:lnTo>
                <a:lnTo>
                  <a:pt x="1912" y="2414"/>
                </a:lnTo>
                <a:lnTo>
                  <a:pt x="1915" y="2414"/>
                </a:lnTo>
                <a:lnTo>
                  <a:pt x="1920" y="2414"/>
                </a:lnTo>
                <a:lnTo>
                  <a:pt x="1924" y="2414"/>
                </a:lnTo>
                <a:lnTo>
                  <a:pt x="1928" y="2414"/>
                </a:lnTo>
                <a:lnTo>
                  <a:pt x="1932" y="2414"/>
                </a:lnTo>
                <a:lnTo>
                  <a:pt x="1937" y="2414"/>
                </a:lnTo>
                <a:lnTo>
                  <a:pt x="1940" y="2414"/>
                </a:lnTo>
                <a:lnTo>
                  <a:pt x="1945" y="2414"/>
                </a:lnTo>
                <a:lnTo>
                  <a:pt x="1948" y="2414"/>
                </a:lnTo>
                <a:lnTo>
                  <a:pt x="1953" y="2414"/>
                </a:lnTo>
                <a:lnTo>
                  <a:pt x="1957" y="2414"/>
                </a:lnTo>
                <a:lnTo>
                  <a:pt x="1961" y="2414"/>
                </a:lnTo>
                <a:lnTo>
                  <a:pt x="1965" y="2414"/>
                </a:lnTo>
                <a:lnTo>
                  <a:pt x="1970" y="2414"/>
                </a:lnTo>
                <a:lnTo>
                  <a:pt x="1973" y="2414"/>
                </a:lnTo>
                <a:lnTo>
                  <a:pt x="1978" y="2414"/>
                </a:lnTo>
                <a:lnTo>
                  <a:pt x="1981" y="2414"/>
                </a:lnTo>
                <a:lnTo>
                  <a:pt x="1986" y="2414"/>
                </a:lnTo>
                <a:lnTo>
                  <a:pt x="1991" y="2414"/>
                </a:lnTo>
                <a:lnTo>
                  <a:pt x="1994" y="2414"/>
                </a:lnTo>
                <a:lnTo>
                  <a:pt x="1999" y="2414"/>
                </a:lnTo>
                <a:lnTo>
                  <a:pt x="2003" y="2414"/>
                </a:lnTo>
                <a:lnTo>
                  <a:pt x="2007" y="2414"/>
                </a:lnTo>
                <a:lnTo>
                  <a:pt x="2011" y="2414"/>
                </a:lnTo>
                <a:lnTo>
                  <a:pt x="2015" y="2414"/>
                </a:lnTo>
                <a:lnTo>
                  <a:pt x="2019" y="2414"/>
                </a:lnTo>
                <a:lnTo>
                  <a:pt x="2024" y="2414"/>
                </a:lnTo>
                <a:lnTo>
                  <a:pt x="2027" y="2414"/>
                </a:lnTo>
                <a:lnTo>
                  <a:pt x="2032" y="2414"/>
                </a:lnTo>
                <a:lnTo>
                  <a:pt x="2036" y="2414"/>
                </a:lnTo>
                <a:lnTo>
                  <a:pt x="2040" y="2414"/>
                </a:lnTo>
                <a:lnTo>
                  <a:pt x="2044" y="2414"/>
                </a:lnTo>
                <a:lnTo>
                  <a:pt x="2048" y="2414"/>
                </a:lnTo>
                <a:lnTo>
                  <a:pt x="2052" y="2414"/>
                </a:lnTo>
                <a:lnTo>
                  <a:pt x="2057" y="2414"/>
                </a:lnTo>
                <a:lnTo>
                  <a:pt x="2060" y="2414"/>
                </a:lnTo>
                <a:lnTo>
                  <a:pt x="2065" y="2414"/>
                </a:lnTo>
                <a:lnTo>
                  <a:pt x="2070" y="2414"/>
                </a:lnTo>
                <a:lnTo>
                  <a:pt x="2073" y="2414"/>
                </a:lnTo>
                <a:lnTo>
                  <a:pt x="2078" y="2414"/>
                </a:lnTo>
                <a:lnTo>
                  <a:pt x="2078" y="2414"/>
                </a:lnTo>
              </a:path>
            </a:pathLst>
          </a:custGeom>
          <a:noFill/>
          <a:ln w="9525">
            <a:solidFill>
              <a:srgbClr val="005FBE"/>
            </a:solidFill>
            <a:prstDash val="solid"/>
            <a:round/>
            <a:headEnd/>
            <a:tailEnd/>
          </a:ln>
        </p:spPr>
        <p:txBody>
          <a:bodyPr/>
          <a:lstStyle/>
          <a:p>
            <a:endParaRPr lang="en-US"/>
          </a:p>
        </p:txBody>
      </p:sp>
      <p:sp>
        <p:nvSpPr>
          <p:cNvPr id="285736" name="Line 40"/>
          <p:cNvSpPr>
            <a:spLocks noChangeShapeType="1"/>
          </p:cNvSpPr>
          <p:nvPr/>
        </p:nvSpPr>
        <p:spPr bwMode="auto">
          <a:xfrm flipH="1">
            <a:off x="833438" y="5583238"/>
            <a:ext cx="3298825" cy="0"/>
          </a:xfrm>
          <a:prstGeom prst="line">
            <a:avLst/>
          </a:prstGeom>
          <a:noFill/>
          <a:ln w="9525">
            <a:solidFill>
              <a:srgbClr val="005FBE"/>
            </a:solidFill>
            <a:round/>
            <a:headEnd/>
            <a:tailEnd/>
          </a:ln>
        </p:spPr>
        <p:txBody>
          <a:bodyPr/>
          <a:lstStyle/>
          <a:p>
            <a:endParaRPr lang="en-US"/>
          </a:p>
        </p:txBody>
      </p:sp>
      <p:sp>
        <p:nvSpPr>
          <p:cNvPr id="285737" name="Rectangle 41"/>
          <p:cNvSpPr>
            <a:spLocks noChangeArrowheads="1"/>
          </p:cNvSpPr>
          <p:nvPr/>
        </p:nvSpPr>
        <p:spPr bwMode="auto">
          <a:xfrm>
            <a:off x="1370013" y="830263"/>
            <a:ext cx="1906587" cy="212725"/>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Arial" charset="0"/>
              </a:rPr>
              <a:t>Prior Dist=Beta(2.2, 8.8)</a:t>
            </a:r>
            <a:endParaRPr lang="en-US" b="1">
              <a:latin typeface="Times New Roman" pitchFamily="18" charset="0"/>
            </a:endParaRPr>
          </a:p>
        </p:txBody>
      </p:sp>
      <p:sp>
        <p:nvSpPr>
          <p:cNvPr id="285738" name="Freeform 42"/>
          <p:cNvSpPr>
            <a:spLocks/>
          </p:cNvSpPr>
          <p:nvPr/>
        </p:nvSpPr>
        <p:spPr bwMode="auto">
          <a:xfrm>
            <a:off x="5251450" y="1535113"/>
            <a:ext cx="3295650" cy="4048125"/>
          </a:xfrm>
          <a:custGeom>
            <a:avLst/>
            <a:gdLst/>
            <a:ahLst/>
            <a:cxnLst>
              <a:cxn ang="0">
                <a:pos x="28" y="2799"/>
              </a:cxn>
              <a:cxn ang="0">
                <a:pos x="61" y="964"/>
              </a:cxn>
              <a:cxn ang="0">
                <a:pos x="95" y="136"/>
              </a:cxn>
              <a:cxn ang="0">
                <a:pos x="128" y="23"/>
              </a:cxn>
              <a:cxn ang="0">
                <a:pos x="161" y="345"/>
              </a:cxn>
              <a:cxn ang="0">
                <a:pos x="194" y="896"/>
              </a:cxn>
              <a:cxn ang="0">
                <a:pos x="228" y="1532"/>
              </a:cxn>
              <a:cxn ang="0">
                <a:pos x="261" y="2168"/>
              </a:cxn>
              <a:cxn ang="0">
                <a:pos x="294" y="2753"/>
              </a:cxn>
              <a:cxn ang="0">
                <a:pos x="327" y="3263"/>
              </a:cxn>
              <a:cxn ang="0">
                <a:pos x="361" y="3689"/>
              </a:cxn>
              <a:cxn ang="0">
                <a:pos x="394" y="4035"/>
              </a:cxn>
              <a:cxn ang="0">
                <a:pos x="427" y="4310"/>
              </a:cxn>
              <a:cxn ang="0">
                <a:pos x="460" y="4522"/>
              </a:cxn>
              <a:cxn ang="0">
                <a:pos x="493" y="4684"/>
              </a:cxn>
              <a:cxn ang="0">
                <a:pos x="527" y="4804"/>
              </a:cxn>
              <a:cxn ang="0">
                <a:pos x="560" y="4893"/>
              </a:cxn>
              <a:cxn ang="0">
                <a:pos x="593" y="4957"/>
              </a:cxn>
              <a:cxn ang="0">
                <a:pos x="626" y="5003"/>
              </a:cxn>
              <a:cxn ang="0">
                <a:pos x="660" y="5035"/>
              </a:cxn>
              <a:cxn ang="0">
                <a:pos x="693" y="5056"/>
              </a:cxn>
              <a:cxn ang="0">
                <a:pos x="726" y="5071"/>
              </a:cxn>
              <a:cxn ang="0">
                <a:pos x="759" y="5082"/>
              </a:cxn>
              <a:cxn ang="0">
                <a:pos x="793" y="5088"/>
              </a:cxn>
              <a:cxn ang="0">
                <a:pos x="826" y="5093"/>
              </a:cxn>
              <a:cxn ang="0">
                <a:pos x="859" y="5095"/>
              </a:cxn>
              <a:cxn ang="0">
                <a:pos x="892" y="5097"/>
              </a:cxn>
              <a:cxn ang="0">
                <a:pos x="926" y="5099"/>
              </a:cxn>
              <a:cxn ang="0">
                <a:pos x="959" y="5099"/>
              </a:cxn>
              <a:cxn ang="0">
                <a:pos x="992" y="5099"/>
              </a:cxn>
              <a:cxn ang="0">
                <a:pos x="1025" y="5099"/>
              </a:cxn>
              <a:cxn ang="0">
                <a:pos x="1058" y="5099"/>
              </a:cxn>
              <a:cxn ang="0">
                <a:pos x="1092" y="5099"/>
              </a:cxn>
              <a:cxn ang="0">
                <a:pos x="1125" y="5099"/>
              </a:cxn>
              <a:cxn ang="0">
                <a:pos x="1158" y="5099"/>
              </a:cxn>
              <a:cxn ang="0">
                <a:pos x="1191" y="5099"/>
              </a:cxn>
              <a:cxn ang="0">
                <a:pos x="1225" y="5099"/>
              </a:cxn>
              <a:cxn ang="0">
                <a:pos x="1258" y="5099"/>
              </a:cxn>
              <a:cxn ang="0">
                <a:pos x="1291" y="5099"/>
              </a:cxn>
              <a:cxn ang="0">
                <a:pos x="1324" y="5099"/>
              </a:cxn>
              <a:cxn ang="0">
                <a:pos x="1358" y="5099"/>
              </a:cxn>
              <a:cxn ang="0">
                <a:pos x="1391" y="5099"/>
              </a:cxn>
              <a:cxn ang="0">
                <a:pos x="1424" y="5099"/>
              </a:cxn>
              <a:cxn ang="0">
                <a:pos x="1457" y="5099"/>
              </a:cxn>
              <a:cxn ang="0">
                <a:pos x="1491" y="5099"/>
              </a:cxn>
              <a:cxn ang="0">
                <a:pos x="1524" y="5099"/>
              </a:cxn>
              <a:cxn ang="0">
                <a:pos x="1557" y="5099"/>
              </a:cxn>
              <a:cxn ang="0">
                <a:pos x="1590" y="5099"/>
              </a:cxn>
              <a:cxn ang="0">
                <a:pos x="1623" y="5099"/>
              </a:cxn>
              <a:cxn ang="0">
                <a:pos x="1657" y="5099"/>
              </a:cxn>
              <a:cxn ang="0">
                <a:pos x="1690" y="5099"/>
              </a:cxn>
              <a:cxn ang="0">
                <a:pos x="1723" y="5099"/>
              </a:cxn>
              <a:cxn ang="0">
                <a:pos x="1756" y="5099"/>
              </a:cxn>
              <a:cxn ang="0">
                <a:pos x="1790" y="5099"/>
              </a:cxn>
              <a:cxn ang="0">
                <a:pos x="1823" y="5099"/>
              </a:cxn>
              <a:cxn ang="0">
                <a:pos x="1856" y="5099"/>
              </a:cxn>
              <a:cxn ang="0">
                <a:pos x="1889" y="5099"/>
              </a:cxn>
              <a:cxn ang="0">
                <a:pos x="1923" y="5099"/>
              </a:cxn>
              <a:cxn ang="0">
                <a:pos x="1956" y="5099"/>
              </a:cxn>
              <a:cxn ang="0">
                <a:pos x="1989" y="5099"/>
              </a:cxn>
              <a:cxn ang="0">
                <a:pos x="2022" y="5099"/>
              </a:cxn>
              <a:cxn ang="0">
                <a:pos x="2056" y="5099"/>
              </a:cxn>
            </a:cxnLst>
            <a:rect l="0" t="0" r="r" b="b"/>
            <a:pathLst>
              <a:path w="2076" h="5099">
                <a:moveTo>
                  <a:pt x="0" y="5092"/>
                </a:moveTo>
                <a:lnTo>
                  <a:pt x="4" y="4802"/>
                </a:lnTo>
                <a:lnTo>
                  <a:pt x="8" y="4461"/>
                </a:lnTo>
                <a:lnTo>
                  <a:pt x="12" y="4111"/>
                </a:lnTo>
                <a:lnTo>
                  <a:pt x="16" y="3766"/>
                </a:lnTo>
                <a:lnTo>
                  <a:pt x="20" y="3429"/>
                </a:lnTo>
                <a:lnTo>
                  <a:pt x="25" y="3105"/>
                </a:lnTo>
                <a:lnTo>
                  <a:pt x="28" y="2799"/>
                </a:lnTo>
                <a:lnTo>
                  <a:pt x="33" y="2507"/>
                </a:lnTo>
                <a:lnTo>
                  <a:pt x="37" y="2234"/>
                </a:lnTo>
                <a:lnTo>
                  <a:pt x="41" y="1979"/>
                </a:lnTo>
                <a:lnTo>
                  <a:pt x="45" y="1740"/>
                </a:lnTo>
                <a:lnTo>
                  <a:pt x="49" y="1521"/>
                </a:lnTo>
                <a:lnTo>
                  <a:pt x="53" y="1318"/>
                </a:lnTo>
                <a:lnTo>
                  <a:pt x="58" y="1132"/>
                </a:lnTo>
                <a:lnTo>
                  <a:pt x="61" y="964"/>
                </a:lnTo>
                <a:lnTo>
                  <a:pt x="66" y="810"/>
                </a:lnTo>
                <a:lnTo>
                  <a:pt x="71" y="672"/>
                </a:lnTo>
                <a:lnTo>
                  <a:pt x="74" y="549"/>
                </a:lnTo>
                <a:lnTo>
                  <a:pt x="79" y="441"/>
                </a:lnTo>
                <a:lnTo>
                  <a:pt x="82" y="347"/>
                </a:lnTo>
                <a:lnTo>
                  <a:pt x="87" y="265"/>
                </a:lnTo>
                <a:lnTo>
                  <a:pt x="91" y="195"/>
                </a:lnTo>
                <a:lnTo>
                  <a:pt x="95" y="136"/>
                </a:lnTo>
                <a:lnTo>
                  <a:pt x="99" y="89"/>
                </a:lnTo>
                <a:lnTo>
                  <a:pt x="104" y="53"/>
                </a:lnTo>
                <a:lnTo>
                  <a:pt x="107" y="27"/>
                </a:lnTo>
                <a:lnTo>
                  <a:pt x="112" y="10"/>
                </a:lnTo>
                <a:lnTo>
                  <a:pt x="115" y="0"/>
                </a:lnTo>
                <a:lnTo>
                  <a:pt x="120" y="0"/>
                </a:lnTo>
                <a:lnTo>
                  <a:pt x="124" y="8"/>
                </a:lnTo>
                <a:lnTo>
                  <a:pt x="128" y="23"/>
                </a:lnTo>
                <a:lnTo>
                  <a:pt x="132" y="44"/>
                </a:lnTo>
                <a:lnTo>
                  <a:pt x="137" y="72"/>
                </a:lnTo>
                <a:lnTo>
                  <a:pt x="140" y="106"/>
                </a:lnTo>
                <a:lnTo>
                  <a:pt x="145" y="144"/>
                </a:lnTo>
                <a:lnTo>
                  <a:pt x="148" y="188"/>
                </a:lnTo>
                <a:lnTo>
                  <a:pt x="153" y="237"/>
                </a:lnTo>
                <a:lnTo>
                  <a:pt x="158" y="288"/>
                </a:lnTo>
                <a:lnTo>
                  <a:pt x="161" y="345"/>
                </a:lnTo>
                <a:lnTo>
                  <a:pt x="166" y="405"/>
                </a:lnTo>
                <a:lnTo>
                  <a:pt x="170" y="468"/>
                </a:lnTo>
                <a:lnTo>
                  <a:pt x="174" y="534"/>
                </a:lnTo>
                <a:lnTo>
                  <a:pt x="178" y="602"/>
                </a:lnTo>
                <a:lnTo>
                  <a:pt x="182" y="672"/>
                </a:lnTo>
                <a:lnTo>
                  <a:pt x="186" y="744"/>
                </a:lnTo>
                <a:lnTo>
                  <a:pt x="191" y="820"/>
                </a:lnTo>
                <a:lnTo>
                  <a:pt x="194" y="896"/>
                </a:lnTo>
                <a:lnTo>
                  <a:pt x="199" y="971"/>
                </a:lnTo>
                <a:lnTo>
                  <a:pt x="204" y="1051"/>
                </a:lnTo>
                <a:lnTo>
                  <a:pt x="207" y="1129"/>
                </a:lnTo>
                <a:lnTo>
                  <a:pt x="212" y="1210"/>
                </a:lnTo>
                <a:lnTo>
                  <a:pt x="215" y="1290"/>
                </a:lnTo>
                <a:lnTo>
                  <a:pt x="220" y="1371"/>
                </a:lnTo>
                <a:lnTo>
                  <a:pt x="224" y="1450"/>
                </a:lnTo>
                <a:lnTo>
                  <a:pt x="228" y="1532"/>
                </a:lnTo>
                <a:lnTo>
                  <a:pt x="232" y="1613"/>
                </a:lnTo>
                <a:lnTo>
                  <a:pt x="237" y="1693"/>
                </a:lnTo>
                <a:lnTo>
                  <a:pt x="240" y="1774"/>
                </a:lnTo>
                <a:lnTo>
                  <a:pt x="245" y="1854"/>
                </a:lnTo>
                <a:lnTo>
                  <a:pt x="248" y="1933"/>
                </a:lnTo>
                <a:lnTo>
                  <a:pt x="253" y="2013"/>
                </a:lnTo>
                <a:lnTo>
                  <a:pt x="257" y="2090"/>
                </a:lnTo>
                <a:lnTo>
                  <a:pt x="261" y="2168"/>
                </a:lnTo>
                <a:lnTo>
                  <a:pt x="265" y="2244"/>
                </a:lnTo>
                <a:lnTo>
                  <a:pt x="270" y="2320"/>
                </a:lnTo>
                <a:lnTo>
                  <a:pt x="273" y="2395"/>
                </a:lnTo>
                <a:lnTo>
                  <a:pt x="278" y="2469"/>
                </a:lnTo>
                <a:lnTo>
                  <a:pt x="281" y="2541"/>
                </a:lnTo>
                <a:lnTo>
                  <a:pt x="286" y="2613"/>
                </a:lnTo>
                <a:lnTo>
                  <a:pt x="291" y="2683"/>
                </a:lnTo>
                <a:lnTo>
                  <a:pt x="294" y="2753"/>
                </a:lnTo>
                <a:lnTo>
                  <a:pt x="299" y="2821"/>
                </a:lnTo>
                <a:lnTo>
                  <a:pt x="303" y="2888"/>
                </a:lnTo>
                <a:lnTo>
                  <a:pt x="307" y="2954"/>
                </a:lnTo>
                <a:lnTo>
                  <a:pt x="311" y="3018"/>
                </a:lnTo>
                <a:lnTo>
                  <a:pt x="315" y="3081"/>
                </a:lnTo>
                <a:lnTo>
                  <a:pt x="319" y="3143"/>
                </a:lnTo>
                <a:lnTo>
                  <a:pt x="324" y="3204"/>
                </a:lnTo>
                <a:lnTo>
                  <a:pt x="327" y="3263"/>
                </a:lnTo>
                <a:lnTo>
                  <a:pt x="332" y="3319"/>
                </a:lnTo>
                <a:lnTo>
                  <a:pt x="336" y="3376"/>
                </a:lnTo>
                <a:lnTo>
                  <a:pt x="340" y="3431"/>
                </a:lnTo>
                <a:lnTo>
                  <a:pt x="344" y="3486"/>
                </a:lnTo>
                <a:lnTo>
                  <a:pt x="348" y="3539"/>
                </a:lnTo>
                <a:lnTo>
                  <a:pt x="352" y="3590"/>
                </a:lnTo>
                <a:lnTo>
                  <a:pt x="357" y="3639"/>
                </a:lnTo>
                <a:lnTo>
                  <a:pt x="361" y="3689"/>
                </a:lnTo>
                <a:lnTo>
                  <a:pt x="365" y="3736"/>
                </a:lnTo>
                <a:lnTo>
                  <a:pt x="370" y="3783"/>
                </a:lnTo>
                <a:lnTo>
                  <a:pt x="373" y="3829"/>
                </a:lnTo>
                <a:lnTo>
                  <a:pt x="378" y="3872"/>
                </a:lnTo>
                <a:lnTo>
                  <a:pt x="381" y="3914"/>
                </a:lnTo>
                <a:lnTo>
                  <a:pt x="386" y="3956"/>
                </a:lnTo>
                <a:lnTo>
                  <a:pt x="390" y="3995"/>
                </a:lnTo>
                <a:lnTo>
                  <a:pt x="394" y="4035"/>
                </a:lnTo>
                <a:lnTo>
                  <a:pt x="398" y="4073"/>
                </a:lnTo>
                <a:lnTo>
                  <a:pt x="403" y="4111"/>
                </a:lnTo>
                <a:lnTo>
                  <a:pt x="406" y="4147"/>
                </a:lnTo>
                <a:lnTo>
                  <a:pt x="411" y="4181"/>
                </a:lnTo>
                <a:lnTo>
                  <a:pt x="414" y="4215"/>
                </a:lnTo>
                <a:lnTo>
                  <a:pt x="419" y="4247"/>
                </a:lnTo>
                <a:lnTo>
                  <a:pt x="424" y="4279"/>
                </a:lnTo>
                <a:lnTo>
                  <a:pt x="427" y="4310"/>
                </a:lnTo>
                <a:lnTo>
                  <a:pt x="432" y="4340"/>
                </a:lnTo>
                <a:lnTo>
                  <a:pt x="436" y="4368"/>
                </a:lnTo>
                <a:lnTo>
                  <a:pt x="440" y="4397"/>
                </a:lnTo>
                <a:lnTo>
                  <a:pt x="444" y="4423"/>
                </a:lnTo>
                <a:lnTo>
                  <a:pt x="448" y="4450"/>
                </a:lnTo>
                <a:lnTo>
                  <a:pt x="452" y="4474"/>
                </a:lnTo>
                <a:lnTo>
                  <a:pt x="457" y="4499"/>
                </a:lnTo>
                <a:lnTo>
                  <a:pt x="460" y="4522"/>
                </a:lnTo>
                <a:lnTo>
                  <a:pt x="465" y="4544"/>
                </a:lnTo>
                <a:lnTo>
                  <a:pt x="468" y="4567"/>
                </a:lnTo>
                <a:lnTo>
                  <a:pt x="473" y="4588"/>
                </a:lnTo>
                <a:lnTo>
                  <a:pt x="477" y="4609"/>
                </a:lnTo>
                <a:lnTo>
                  <a:pt x="481" y="4628"/>
                </a:lnTo>
                <a:lnTo>
                  <a:pt x="485" y="4647"/>
                </a:lnTo>
                <a:lnTo>
                  <a:pt x="490" y="4666"/>
                </a:lnTo>
                <a:lnTo>
                  <a:pt x="493" y="4684"/>
                </a:lnTo>
                <a:lnTo>
                  <a:pt x="498" y="4702"/>
                </a:lnTo>
                <a:lnTo>
                  <a:pt x="501" y="4717"/>
                </a:lnTo>
                <a:lnTo>
                  <a:pt x="506" y="4734"/>
                </a:lnTo>
                <a:lnTo>
                  <a:pt x="511" y="4749"/>
                </a:lnTo>
                <a:lnTo>
                  <a:pt x="514" y="4764"/>
                </a:lnTo>
                <a:lnTo>
                  <a:pt x="519" y="4777"/>
                </a:lnTo>
                <a:lnTo>
                  <a:pt x="523" y="4791"/>
                </a:lnTo>
                <a:lnTo>
                  <a:pt x="527" y="4804"/>
                </a:lnTo>
                <a:lnTo>
                  <a:pt x="531" y="4817"/>
                </a:lnTo>
                <a:lnTo>
                  <a:pt x="535" y="4828"/>
                </a:lnTo>
                <a:lnTo>
                  <a:pt x="539" y="4842"/>
                </a:lnTo>
                <a:lnTo>
                  <a:pt x="544" y="4851"/>
                </a:lnTo>
                <a:lnTo>
                  <a:pt x="547" y="4862"/>
                </a:lnTo>
                <a:lnTo>
                  <a:pt x="552" y="4874"/>
                </a:lnTo>
                <a:lnTo>
                  <a:pt x="556" y="4883"/>
                </a:lnTo>
                <a:lnTo>
                  <a:pt x="560" y="4893"/>
                </a:lnTo>
                <a:lnTo>
                  <a:pt x="565" y="4902"/>
                </a:lnTo>
                <a:lnTo>
                  <a:pt x="568" y="4912"/>
                </a:lnTo>
                <a:lnTo>
                  <a:pt x="573" y="4919"/>
                </a:lnTo>
                <a:lnTo>
                  <a:pt x="577" y="4927"/>
                </a:lnTo>
                <a:lnTo>
                  <a:pt x="581" y="4934"/>
                </a:lnTo>
                <a:lnTo>
                  <a:pt x="585" y="4942"/>
                </a:lnTo>
                <a:lnTo>
                  <a:pt x="590" y="4950"/>
                </a:lnTo>
                <a:lnTo>
                  <a:pt x="593" y="4957"/>
                </a:lnTo>
                <a:lnTo>
                  <a:pt x="598" y="4963"/>
                </a:lnTo>
                <a:lnTo>
                  <a:pt x="601" y="4970"/>
                </a:lnTo>
                <a:lnTo>
                  <a:pt x="606" y="4976"/>
                </a:lnTo>
                <a:lnTo>
                  <a:pt x="610" y="4982"/>
                </a:lnTo>
                <a:lnTo>
                  <a:pt x="614" y="4987"/>
                </a:lnTo>
                <a:lnTo>
                  <a:pt x="618" y="4993"/>
                </a:lnTo>
                <a:lnTo>
                  <a:pt x="623" y="4997"/>
                </a:lnTo>
                <a:lnTo>
                  <a:pt x="626" y="5003"/>
                </a:lnTo>
                <a:lnTo>
                  <a:pt x="631" y="5006"/>
                </a:lnTo>
                <a:lnTo>
                  <a:pt x="634" y="5012"/>
                </a:lnTo>
                <a:lnTo>
                  <a:pt x="639" y="5016"/>
                </a:lnTo>
                <a:lnTo>
                  <a:pt x="644" y="5020"/>
                </a:lnTo>
                <a:lnTo>
                  <a:pt x="647" y="5023"/>
                </a:lnTo>
                <a:lnTo>
                  <a:pt x="652" y="5027"/>
                </a:lnTo>
                <a:lnTo>
                  <a:pt x="656" y="5031"/>
                </a:lnTo>
                <a:lnTo>
                  <a:pt x="660" y="5035"/>
                </a:lnTo>
                <a:lnTo>
                  <a:pt x="664" y="5037"/>
                </a:lnTo>
                <a:lnTo>
                  <a:pt x="668" y="5040"/>
                </a:lnTo>
                <a:lnTo>
                  <a:pt x="672" y="5044"/>
                </a:lnTo>
                <a:lnTo>
                  <a:pt x="677" y="5046"/>
                </a:lnTo>
                <a:lnTo>
                  <a:pt x="680" y="5050"/>
                </a:lnTo>
                <a:lnTo>
                  <a:pt x="685" y="5052"/>
                </a:lnTo>
                <a:lnTo>
                  <a:pt x="689" y="5054"/>
                </a:lnTo>
                <a:lnTo>
                  <a:pt x="693" y="5056"/>
                </a:lnTo>
                <a:lnTo>
                  <a:pt x="697" y="5059"/>
                </a:lnTo>
                <a:lnTo>
                  <a:pt x="701" y="5061"/>
                </a:lnTo>
                <a:lnTo>
                  <a:pt x="705" y="5063"/>
                </a:lnTo>
                <a:lnTo>
                  <a:pt x="710" y="5065"/>
                </a:lnTo>
                <a:lnTo>
                  <a:pt x="714" y="5067"/>
                </a:lnTo>
                <a:lnTo>
                  <a:pt x="718" y="5069"/>
                </a:lnTo>
                <a:lnTo>
                  <a:pt x="723" y="5071"/>
                </a:lnTo>
                <a:lnTo>
                  <a:pt x="726" y="5071"/>
                </a:lnTo>
                <a:lnTo>
                  <a:pt x="731" y="5073"/>
                </a:lnTo>
                <a:lnTo>
                  <a:pt x="734" y="5075"/>
                </a:lnTo>
                <a:lnTo>
                  <a:pt x="739" y="5076"/>
                </a:lnTo>
                <a:lnTo>
                  <a:pt x="743" y="5076"/>
                </a:lnTo>
                <a:lnTo>
                  <a:pt x="747" y="5078"/>
                </a:lnTo>
                <a:lnTo>
                  <a:pt x="751" y="5080"/>
                </a:lnTo>
                <a:lnTo>
                  <a:pt x="756" y="5080"/>
                </a:lnTo>
                <a:lnTo>
                  <a:pt x="759" y="5082"/>
                </a:lnTo>
                <a:lnTo>
                  <a:pt x="764" y="5082"/>
                </a:lnTo>
                <a:lnTo>
                  <a:pt x="767" y="5084"/>
                </a:lnTo>
                <a:lnTo>
                  <a:pt x="772" y="5084"/>
                </a:lnTo>
                <a:lnTo>
                  <a:pt x="777" y="5086"/>
                </a:lnTo>
                <a:lnTo>
                  <a:pt x="780" y="5086"/>
                </a:lnTo>
                <a:lnTo>
                  <a:pt x="785" y="5088"/>
                </a:lnTo>
                <a:lnTo>
                  <a:pt x="789" y="5088"/>
                </a:lnTo>
                <a:lnTo>
                  <a:pt x="793" y="5088"/>
                </a:lnTo>
                <a:lnTo>
                  <a:pt x="797" y="5090"/>
                </a:lnTo>
                <a:lnTo>
                  <a:pt x="801" y="5090"/>
                </a:lnTo>
                <a:lnTo>
                  <a:pt x="805" y="5090"/>
                </a:lnTo>
                <a:lnTo>
                  <a:pt x="810" y="5092"/>
                </a:lnTo>
                <a:lnTo>
                  <a:pt x="813" y="5092"/>
                </a:lnTo>
                <a:lnTo>
                  <a:pt x="818" y="5092"/>
                </a:lnTo>
                <a:lnTo>
                  <a:pt x="822" y="5092"/>
                </a:lnTo>
                <a:lnTo>
                  <a:pt x="826" y="5093"/>
                </a:lnTo>
                <a:lnTo>
                  <a:pt x="830" y="5093"/>
                </a:lnTo>
                <a:lnTo>
                  <a:pt x="834" y="5093"/>
                </a:lnTo>
                <a:lnTo>
                  <a:pt x="838" y="5093"/>
                </a:lnTo>
                <a:lnTo>
                  <a:pt x="843" y="5093"/>
                </a:lnTo>
                <a:lnTo>
                  <a:pt x="846" y="5095"/>
                </a:lnTo>
                <a:lnTo>
                  <a:pt x="851" y="5095"/>
                </a:lnTo>
                <a:lnTo>
                  <a:pt x="856" y="5095"/>
                </a:lnTo>
                <a:lnTo>
                  <a:pt x="859" y="5095"/>
                </a:lnTo>
                <a:lnTo>
                  <a:pt x="864" y="5095"/>
                </a:lnTo>
                <a:lnTo>
                  <a:pt x="867" y="5095"/>
                </a:lnTo>
                <a:lnTo>
                  <a:pt x="872" y="5095"/>
                </a:lnTo>
                <a:lnTo>
                  <a:pt x="876" y="5097"/>
                </a:lnTo>
                <a:lnTo>
                  <a:pt x="880" y="5097"/>
                </a:lnTo>
                <a:lnTo>
                  <a:pt x="884" y="5097"/>
                </a:lnTo>
                <a:lnTo>
                  <a:pt x="889" y="5097"/>
                </a:lnTo>
                <a:lnTo>
                  <a:pt x="892" y="5097"/>
                </a:lnTo>
                <a:lnTo>
                  <a:pt x="897" y="5097"/>
                </a:lnTo>
                <a:lnTo>
                  <a:pt x="900" y="5097"/>
                </a:lnTo>
                <a:lnTo>
                  <a:pt x="905" y="5097"/>
                </a:lnTo>
                <a:lnTo>
                  <a:pt x="909" y="5097"/>
                </a:lnTo>
                <a:lnTo>
                  <a:pt x="913" y="5097"/>
                </a:lnTo>
                <a:lnTo>
                  <a:pt x="918" y="5097"/>
                </a:lnTo>
                <a:lnTo>
                  <a:pt x="922" y="5097"/>
                </a:lnTo>
                <a:lnTo>
                  <a:pt x="926" y="5099"/>
                </a:lnTo>
                <a:lnTo>
                  <a:pt x="930" y="5099"/>
                </a:lnTo>
                <a:lnTo>
                  <a:pt x="934" y="5099"/>
                </a:lnTo>
                <a:lnTo>
                  <a:pt x="938" y="5099"/>
                </a:lnTo>
                <a:lnTo>
                  <a:pt x="943" y="5099"/>
                </a:lnTo>
                <a:lnTo>
                  <a:pt x="946" y="5099"/>
                </a:lnTo>
                <a:lnTo>
                  <a:pt x="951" y="5099"/>
                </a:lnTo>
                <a:lnTo>
                  <a:pt x="955" y="5099"/>
                </a:lnTo>
                <a:lnTo>
                  <a:pt x="959" y="5099"/>
                </a:lnTo>
                <a:lnTo>
                  <a:pt x="963" y="5099"/>
                </a:lnTo>
                <a:lnTo>
                  <a:pt x="967" y="5099"/>
                </a:lnTo>
                <a:lnTo>
                  <a:pt x="971" y="5099"/>
                </a:lnTo>
                <a:lnTo>
                  <a:pt x="976" y="5099"/>
                </a:lnTo>
                <a:lnTo>
                  <a:pt x="979" y="5099"/>
                </a:lnTo>
                <a:lnTo>
                  <a:pt x="984" y="5099"/>
                </a:lnTo>
                <a:lnTo>
                  <a:pt x="989" y="5099"/>
                </a:lnTo>
                <a:lnTo>
                  <a:pt x="992" y="5099"/>
                </a:lnTo>
                <a:lnTo>
                  <a:pt x="997" y="5099"/>
                </a:lnTo>
                <a:lnTo>
                  <a:pt x="1000" y="5099"/>
                </a:lnTo>
                <a:lnTo>
                  <a:pt x="1005" y="5099"/>
                </a:lnTo>
                <a:lnTo>
                  <a:pt x="1009" y="5099"/>
                </a:lnTo>
                <a:lnTo>
                  <a:pt x="1013" y="5099"/>
                </a:lnTo>
                <a:lnTo>
                  <a:pt x="1017" y="5099"/>
                </a:lnTo>
                <a:lnTo>
                  <a:pt x="1022" y="5099"/>
                </a:lnTo>
                <a:lnTo>
                  <a:pt x="1025" y="5099"/>
                </a:lnTo>
                <a:lnTo>
                  <a:pt x="1030" y="5099"/>
                </a:lnTo>
                <a:lnTo>
                  <a:pt x="1033" y="5099"/>
                </a:lnTo>
                <a:lnTo>
                  <a:pt x="1038" y="5099"/>
                </a:lnTo>
                <a:lnTo>
                  <a:pt x="1042" y="5099"/>
                </a:lnTo>
                <a:lnTo>
                  <a:pt x="1046" y="5099"/>
                </a:lnTo>
                <a:lnTo>
                  <a:pt x="1050" y="5099"/>
                </a:lnTo>
                <a:lnTo>
                  <a:pt x="1055" y="5099"/>
                </a:lnTo>
                <a:lnTo>
                  <a:pt x="1058" y="5099"/>
                </a:lnTo>
                <a:lnTo>
                  <a:pt x="1063" y="5099"/>
                </a:lnTo>
                <a:lnTo>
                  <a:pt x="1066" y="5099"/>
                </a:lnTo>
                <a:lnTo>
                  <a:pt x="1071" y="5099"/>
                </a:lnTo>
                <a:lnTo>
                  <a:pt x="1076" y="5099"/>
                </a:lnTo>
                <a:lnTo>
                  <a:pt x="1079" y="5099"/>
                </a:lnTo>
                <a:lnTo>
                  <a:pt x="1084" y="5099"/>
                </a:lnTo>
                <a:lnTo>
                  <a:pt x="1088" y="5099"/>
                </a:lnTo>
                <a:lnTo>
                  <a:pt x="1092" y="5099"/>
                </a:lnTo>
                <a:lnTo>
                  <a:pt x="1096" y="5099"/>
                </a:lnTo>
                <a:lnTo>
                  <a:pt x="1100" y="5099"/>
                </a:lnTo>
                <a:lnTo>
                  <a:pt x="1104" y="5099"/>
                </a:lnTo>
                <a:lnTo>
                  <a:pt x="1109" y="5099"/>
                </a:lnTo>
                <a:lnTo>
                  <a:pt x="1112" y="5099"/>
                </a:lnTo>
                <a:lnTo>
                  <a:pt x="1117" y="5099"/>
                </a:lnTo>
                <a:lnTo>
                  <a:pt x="1121" y="5099"/>
                </a:lnTo>
                <a:lnTo>
                  <a:pt x="1125" y="5099"/>
                </a:lnTo>
                <a:lnTo>
                  <a:pt x="1130" y="5099"/>
                </a:lnTo>
                <a:lnTo>
                  <a:pt x="1133" y="5099"/>
                </a:lnTo>
                <a:lnTo>
                  <a:pt x="1138" y="5099"/>
                </a:lnTo>
                <a:lnTo>
                  <a:pt x="1142" y="5099"/>
                </a:lnTo>
                <a:lnTo>
                  <a:pt x="1146" y="5099"/>
                </a:lnTo>
                <a:lnTo>
                  <a:pt x="1150" y="5099"/>
                </a:lnTo>
                <a:lnTo>
                  <a:pt x="1155" y="5099"/>
                </a:lnTo>
                <a:lnTo>
                  <a:pt x="1158" y="5099"/>
                </a:lnTo>
                <a:lnTo>
                  <a:pt x="1163" y="5099"/>
                </a:lnTo>
                <a:lnTo>
                  <a:pt x="1166" y="5099"/>
                </a:lnTo>
                <a:lnTo>
                  <a:pt x="1171" y="5099"/>
                </a:lnTo>
                <a:lnTo>
                  <a:pt x="1175" y="5099"/>
                </a:lnTo>
                <a:lnTo>
                  <a:pt x="1179" y="5099"/>
                </a:lnTo>
                <a:lnTo>
                  <a:pt x="1183" y="5099"/>
                </a:lnTo>
                <a:lnTo>
                  <a:pt x="1188" y="5099"/>
                </a:lnTo>
                <a:lnTo>
                  <a:pt x="1191" y="5099"/>
                </a:lnTo>
                <a:lnTo>
                  <a:pt x="1196" y="5099"/>
                </a:lnTo>
                <a:lnTo>
                  <a:pt x="1199" y="5099"/>
                </a:lnTo>
                <a:lnTo>
                  <a:pt x="1204" y="5099"/>
                </a:lnTo>
                <a:lnTo>
                  <a:pt x="1209" y="5099"/>
                </a:lnTo>
                <a:lnTo>
                  <a:pt x="1212" y="5099"/>
                </a:lnTo>
                <a:lnTo>
                  <a:pt x="1217" y="5099"/>
                </a:lnTo>
                <a:lnTo>
                  <a:pt x="1221" y="5099"/>
                </a:lnTo>
                <a:lnTo>
                  <a:pt x="1225" y="5099"/>
                </a:lnTo>
                <a:lnTo>
                  <a:pt x="1229" y="5099"/>
                </a:lnTo>
                <a:lnTo>
                  <a:pt x="1233" y="5099"/>
                </a:lnTo>
                <a:lnTo>
                  <a:pt x="1237" y="5099"/>
                </a:lnTo>
                <a:lnTo>
                  <a:pt x="1242" y="5099"/>
                </a:lnTo>
                <a:lnTo>
                  <a:pt x="1245" y="5099"/>
                </a:lnTo>
                <a:lnTo>
                  <a:pt x="1250" y="5099"/>
                </a:lnTo>
                <a:lnTo>
                  <a:pt x="1254" y="5099"/>
                </a:lnTo>
                <a:lnTo>
                  <a:pt x="1258" y="5099"/>
                </a:lnTo>
                <a:lnTo>
                  <a:pt x="1262" y="5099"/>
                </a:lnTo>
                <a:lnTo>
                  <a:pt x="1266" y="5099"/>
                </a:lnTo>
                <a:lnTo>
                  <a:pt x="1270" y="5099"/>
                </a:lnTo>
                <a:lnTo>
                  <a:pt x="1275" y="5099"/>
                </a:lnTo>
                <a:lnTo>
                  <a:pt x="1279" y="5099"/>
                </a:lnTo>
                <a:lnTo>
                  <a:pt x="1283" y="5099"/>
                </a:lnTo>
                <a:lnTo>
                  <a:pt x="1288" y="5099"/>
                </a:lnTo>
                <a:lnTo>
                  <a:pt x="1291" y="5099"/>
                </a:lnTo>
                <a:lnTo>
                  <a:pt x="1296" y="5099"/>
                </a:lnTo>
                <a:lnTo>
                  <a:pt x="1299" y="5099"/>
                </a:lnTo>
                <a:lnTo>
                  <a:pt x="1304" y="5099"/>
                </a:lnTo>
                <a:lnTo>
                  <a:pt x="1308" y="5099"/>
                </a:lnTo>
                <a:lnTo>
                  <a:pt x="1312" y="5099"/>
                </a:lnTo>
                <a:lnTo>
                  <a:pt x="1316" y="5099"/>
                </a:lnTo>
                <a:lnTo>
                  <a:pt x="1321" y="5099"/>
                </a:lnTo>
                <a:lnTo>
                  <a:pt x="1324" y="5099"/>
                </a:lnTo>
                <a:lnTo>
                  <a:pt x="1329" y="5099"/>
                </a:lnTo>
                <a:lnTo>
                  <a:pt x="1332" y="5099"/>
                </a:lnTo>
                <a:lnTo>
                  <a:pt x="1337" y="5099"/>
                </a:lnTo>
                <a:lnTo>
                  <a:pt x="1342" y="5099"/>
                </a:lnTo>
                <a:lnTo>
                  <a:pt x="1345" y="5099"/>
                </a:lnTo>
                <a:lnTo>
                  <a:pt x="1350" y="5099"/>
                </a:lnTo>
                <a:lnTo>
                  <a:pt x="1354" y="5099"/>
                </a:lnTo>
                <a:lnTo>
                  <a:pt x="1358" y="5099"/>
                </a:lnTo>
                <a:lnTo>
                  <a:pt x="1362" y="5099"/>
                </a:lnTo>
                <a:lnTo>
                  <a:pt x="1366" y="5099"/>
                </a:lnTo>
                <a:lnTo>
                  <a:pt x="1370" y="5099"/>
                </a:lnTo>
                <a:lnTo>
                  <a:pt x="1375" y="5099"/>
                </a:lnTo>
                <a:lnTo>
                  <a:pt x="1378" y="5099"/>
                </a:lnTo>
                <a:lnTo>
                  <a:pt x="1383" y="5099"/>
                </a:lnTo>
                <a:lnTo>
                  <a:pt x="1387" y="5099"/>
                </a:lnTo>
                <a:lnTo>
                  <a:pt x="1391" y="5099"/>
                </a:lnTo>
                <a:lnTo>
                  <a:pt x="1395" y="5099"/>
                </a:lnTo>
                <a:lnTo>
                  <a:pt x="1399" y="5099"/>
                </a:lnTo>
                <a:lnTo>
                  <a:pt x="1403" y="5099"/>
                </a:lnTo>
                <a:lnTo>
                  <a:pt x="1408" y="5099"/>
                </a:lnTo>
                <a:lnTo>
                  <a:pt x="1411" y="5099"/>
                </a:lnTo>
                <a:lnTo>
                  <a:pt x="1416" y="5099"/>
                </a:lnTo>
                <a:lnTo>
                  <a:pt x="1421" y="5099"/>
                </a:lnTo>
                <a:lnTo>
                  <a:pt x="1424" y="5099"/>
                </a:lnTo>
                <a:lnTo>
                  <a:pt x="1429" y="5099"/>
                </a:lnTo>
                <a:lnTo>
                  <a:pt x="1432" y="5099"/>
                </a:lnTo>
                <a:lnTo>
                  <a:pt x="1437" y="5099"/>
                </a:lnTo>
                <a:lnTo>
                  <a:pt x="1441" y="5099"/>
                </a:lnTo>
                <a:lnTo>
                  <a:pt x="1445" y="5099"/>
                </a:lnTo>
                <a:lnTo>
                  <a:pt x="1449" y="5099"/>
                </a:lnTo>
                <a:lnTo>
                  <a:pt x="1454" y="5099"/>
                </a:lnTo>
                <a:lnTo>
                  <a:pt x="1457" y="5099"/>
                </a:lnTo>
                <a:lnTo>
                  <a:pt x="1462" y="5099"/>
                </a:lnTo>
                <a:lnTo>
                  <a:pt x="1465" y="5099"/>
                </a:lnTo>
                <a:lnTo>
                  <a:pt x="1470" y="5099"/>
                </a:lnTo>
                <a:lnTo>
                  <a:pt x="1474" y="5099"/>
                </a:lnTo>
                <a:lnTo>
                  <a:pt x="1478" y="5099"/>
                </a:lnTo>
                <a:lnTo>
                  <a:pt x="1483" y="5099"/>
                </a:lnTo>
                <a:lnTo>
                  <a:pt x="1487" y="5099"/>
                </a:lnTo>
                <a:lnTo>
                  <a:pt x="1491" y="5099"/>
                </a:lnTo>
                <a:lnTo>
                  <a:pt x="1495" y="5099"/>
                </a:lnTo>
                <a:lnTo>
                  <a:pt x="1499" y="5099"/>
                </a:lnTo>
                <a:lnTo>
                  <a:pt x="1503" y="5099"/>
                </a:lnTo>
                <a:lnTo>
                  <a:pt x="1508" y="5099"/>
                </a:lnTo>
                <a:lnTo>
                  <a:pt x="1511" y="5099"/>
                </a:lnTo>
                <a:lnTo>
                  <a:pt x="1516" y="5099"/>
                </a:lnTo>
                <a:lnTo>
                  <a:pt x="1520" y="5099"/>
                </a:lnTo>
                <a:lnTo>
                  <a:pt x="1524" y="5099"/>
                </a:lnTo>
                <a:lnTo>
                  <a:pt x="1528" y="5099"/>
                </a:lnTo>
                <a:lnTo>
                  <a:pt x="1532" y="5099"/>
                </a:lnTo>
                <a:lnTo>
                  <a:pt x="1536" y="5099"/>
                </a:lnTo>
                <a:lnTo>
                  <a:pt x="1541" y="5099"/>
                </a:lnTo>
                <a:lnTo>
                  <a:pt x="1544" y="5099"/>
                </a:lnTo>
                <a:lnTo>
                  <a:pt x="1549" y="5099"/>
                </a:lnTo>
                <a:lnTo>
                  <a:pt x="1554" y="5099"/>
                </a:lnTo>
                <a:lnTo>
                  <a:pt x="1557" y="5099"/>
                </a:lnTo>
                <a:lnTo>
                  <a:pt x="1562" y="5099"/>
                </a:lnTo>
                <a:lnTo>
                  <a:pt x="1565" y="5099"/>
                </a:lnTo>
                <a:lnTo>
                  <a:pt x="1570" y="5099"/>
                </a:lnTo>
                <a:lnTo>
                  <a:pt x="1574" y="5099"/>
                </a:lnTo>
                <a:lnTo>
                  <a:pt x="1578" y="5099"/>
                </a:lnTo>
                <a:lnTo>
                  <a:pt x="1582" y="5099"/>
                </a:lnTo>
                <a:lnTo>
                  <a:pt x="1587" y="5099"/>
                </a:lnTo>
                <a:lnTo>
                  <a:pt x="1590" y="5099"/>
                </a:lnTo>
                <a:lnTo>
                  <a:pt x="1595" y="5099"/>
                </a:lnTo>
                <a:lnTo>
                  <a:pt x="1598" y="5099"/>
                </a:lnTo>
                <a:lnTo>
                  <a:pt x="1603" y="5099"/>
                </a:lnTo>
                <a:lnTo>
                  <a:pt x="1607" y="5099"/>
                </a:lnTo>
                <a:lnTo>
                  <a:pt x="1611" y="5099"/>
                </a:lnTo>
                <a:lnTo>
                  <a:pt x="1615" y="5099"/>
                </a:lnTo>
                <a:lnTo>
                  <a:pt x="1620" y="5099"/>
                </a:lnTo>
                <a:lnTo>
                  <a:pt x="1623" y="5099"/>
                </a:lnTo>
                <a:lnTo>
                  <a:pt x="1628" y="5099"/>
                </a:lnTo>
                <a:lnTo>
                  <a:pt x="1631" y="5099"/>
                </a:lnTo>
                <a:lnTo>
                  <a:pt x="1636" y="5099"/>
                </a:lnTo>
                <a:lnTo>
                  <a:pt x="1641" y="5099"/>
                </a:lnTo>
                <a:lnTo>
                  <a:pt x="1644" y="5099"/>
                </a:lnTo>
                <a:lnTo>
                  <a:pt x="1649" y="5099"/>
                </a:lnTo>
                <a:lnTo>
                  <a:pt x="1653" y="5099"/>
                </a:lnTo>
                <a:lnTo>
                  <a:pt x="1657" y="5099"/>
                </a:lnTo>
                <a:lnTo>
                  <a:pt x="1661" y="5099"/>
                </a:lnTo>
                <a:lnTo>
                  <a:pt x="1665" y="5099"/>
                </a:lnTo>
                <a:lnTo>
                  <a:pt x="1669" y="5099"/>
                </a:lnTo>
                <a:lnTo>
                  <a:pt x="1674" y="5099"/>
                </a:lnTo>
                <a:lnTo>
                  <a:pt x="1677" y="5099"/>
                </a:lnTo>
                <a:lnTo>
                  <a:pt x="1682" y="5099"/>
                </a:lnTo>
                <a:lnTo>
                  <a:pt x="1687" y="5099"/>
                </a:lnTo>
                <a:lnTo>
                  <a:pt x="1690" y="5099"/>
                </a:lnTo>
                <a:lnTo>
                  <a:pt x="1695" y="5099"/>
                </a:lnTo>
                <a:lnTo>
                  <a:pt x="1698" y="5099"/>
                </a:lnTo>
                <a:lnTo>
                  <a:pt x="1703" y="5099"/>
                </a:lnTo>
                <a:lnTo>
                  <a:pt x="1707" y="5099"/>
                </a:lnTo>
                <a:lnTo>
                  <a:pt x="1711" y="5099"/>
                </a:lnTo>
                <a:lnTo>
                  <a:pt x="1715" y="5099"/>
                </a:lnTo>
                <a:lnTo>
                  <a:pt x="1720" y="5099"/>
                </a:lnTo>
                <a:lnTo>
                  <a:pt x="1723" y="5099"/>
                </a:lnTo>
                <a:lnTo>
                  <a:pt x="1728" y="5099"/>
                </a:lnTo>
                <a:lnTo>
                  <a:pt x="1731" y="5099"/>
                </a:lnTo>
                <a:lnTo>
                  <a:pt x="1736" y="5099"/>
                </a:lnTo>
                <a:lnTo>
                  <a:pt x="1740" y="5099"/>
                </a:lnTo>
                <a:lnTo>
                  <a:pt x="1744" y="5099"/>
                </a:lnTo>
                <a:lnTo>
                  <a:pt x="1748" y="5099"/>
                </a:lnTo>
                <a:lnTo>
                  <a:pt x="1753" y="5099"/>
                </a:lnTo>
                <a:lnTo>
                  <a:pt x="1756" y="5099"/>
                </a:lnTo>
                <a:lnTo>
                  <a:pt x="1761" y="5099"/>
                </a:lnTo>
                <a:lnTo>
                  <a:pt x="1764" y="5099"/>
                </a:lnTo>
                <a:lnTo>
                  <a:pt x="1769" y="5099"/>
                </a:lnTo>
                <a:lnTo>
                  <a:pt x="1774" y="5099"/>
                </a:lnTo>
                <a:lnTo>
                  <a:pt x="1777" y="5099"/>
                </a:lnTo>
                <a:lnTo>
                  <a:pt x="1782" y="5099"/>
                </a:lnTo>
                <a:lnTo>
                  <a:pt x="1786" y="5099"/>
                </a:lnTo>
                <a:lnTo>
                  <a:pt x="1790" y="5099"/>
                </a:lnTo>
                <a:lnTo>
                  <a:pt x="1794" y="5099"/>
                </a:lnTo>
                <a:lnTo>
                  <a:pt x="1798" y="5099"/>
                </a:lnTo>
                <a:lnTo>
                  <a:pt x="1802" y="5099"/>
                </a:lnTo>
                <a:lnTo>
                  <a:pt x="1807" y="5099"/>
                </a:lnTo>
                <a:lnTo>
                  <a:pt x="1810" y="5099"/>
                </a:lnTo>
                <a:lnTo>
                  <a:pt x="1815" y="5099"/>
                </a:lnTo>
                <a:lnTo>
                  <a:pt x="1819" y="5099"/>
                </a:lnTo>
                <a:lnTo>
                  <a:pt x="1823" y="5099"/>
                </a:lnTo>
                <a:lnTo>
                  <a:pt x="1827" y="5099"/>
                </a:lnTo>
                <a:lnTo>
                  <a:pt x="1831" y="5099"/>
                </a:lnTo>
                <a:lnTo>
                  <a:pt x="1835" y="5099"/>
                </a:lnTo>
                <a:lnTo>
                  <a:pt x="1840" y="5099"/>
                </a:lnTo>
                <a:lnTo>
                  <a:pt x="1844" y="5099"/>
                </a:lnTo>
                <a:lnTo>
                  <a:pt x="1848" y="5099"/>
                </a:lnTo>
                <a:lnTo>
                  <a:pt x="1853" y="5099"/>
                </a:lnTo>
                <a:lnTo>
                  <a:pt x="1856" y="5099"/>
                </a:lnTo>
                <a:lnTo>
                  <a:pt x="1861" y="5099"/>
                </a:lnTo>
                <a:lnTo>
                  <a:pt x="1864" y="5099"/>
                </a:lnTo>
                <a:lnTo>
                  <a:pt x="1869" y="5099"/>
                </a:lnTo>
                <a:lnTo>
                  <a:pt x="1873" y="5099"/>
                </a:lnTo>
                <a:lnTo>
                  <a:pt x="1877" y="5099"/>
                </a:lnTo>
                <a:lnTo>
                  <a:pt x="1881" y="5099"/>
                </a:lnTo>
                <a:lnTo>
                  <a:pt x="1886" y="5099"/>
                </a:lnTo>
                <a:lnTo>
                  <a:pt x="1889" y="5099"/>
                </a:lnTo>
                <a:lnTo>
                  <a:pt x="1894" y="5099"/>
                </a:lnTo>
                <a:lnTo>
                  <a:pt x="1897" y="5099"/>
                </a:lnTo>
                <a:lnTo>
                  <a:pt x="1902" y="5099"/>
                </a:lnTo>
                <a:lnTo>
                  <a:pt x="1907" y="5099"/>
                </a:lnTo>
                <a:lnTo>
                  <a:pt x="1910" y="5099"/>
                </a:lnTo>
                <a:lnTo>
                  <a:pt x="1915" y="5099"/>
                </a:lnTo>
                <a:lnTo>
                  <a:pt x="1919" y="5099"/>
                </a:lnTo>
                <a:lnTo>
                  <a:pt x="1923" y="5099"/>
                </a:lnTo>
                <a:lnTo>
                  <a:pt x="1927" y="5099"/>
                </a:lnTo>
                <a:lnTo>
                  <a:pt x="1931" y="5099"/>
                </a:lnTo>
                <a:lnTo>
                  <a:pt x="1935" y="5099"/>
                </a:lnTo>
                <a:lnTo>
                  <a:pt x="1940" y="5099"/>
                </a:lnTo>
                <a:lnTo>
                  <a:pt x="1943" y="5099"/>
                </a:lnTo>
                <a:lnTo>
                  <a:pt x="1948" y="5099"/>
                </a:lnTo>
                <a:lnTo>
                  <a:pt x="1952" y="5099"/>
                </a:lnTo>
                <a:lnTo>
                  <a:pt x="1956" y="5099"/>
                </a:lnTo>
                <a:lnTo>
                  <a:pt x="1960" y="5099"/>
                </a:lnTo>
                <a:lnTo>
                  <a:pt x="1964" y="5099"/>
                </a:lnTo>
                <a:lnTo>
                  <a:pt x="1968" y="5099"/>
                </a:lnTo>
                <a:lnTo>
                  <a:pt x="1973" y="5099"/>
                </a:lnTo>
                <a:lnTo>
                  <a:pt x="1976" y="5099"/>
                </a:lnTo>
                <a:lnTo>
                  <a:pt x="1981" y="5099"/>
                </a:lnTo>
                <a:lnTo>
                  <a:pt x="1986" y="5099"/>
                </a:lnTo>
                <a:lnTo>
                  <a:pt x="1989" y="5099"/>
                </a:lnTo>
                <a:lnTo>
                  <a:pt x="1994" y="5099"/>
                </a:lnTo>
                <a:lnTo>
                  <a:pt x="1997" y="5099"/>
                </a:lnTo>
                <a:lnTo>
                  <a:pt x="2002" y="5099"/>
                </a:lnTo>
                <a:lnTo>
                  <a:pt x="2006" y="5099"/>
                </a:lnTo>
                <a:lnTo>
                  <a:pt x="2010" y="5099"/>
                </a:lnTo>
                <a:lnTo>
                  <a:pt x="2014" y="5099"/>
                </a:lnTo>
                <a:lnTo>
                  <a:pt x="2019" y="5099"/>
                </a:lnTo>
                <a:lnTo>
                  <a:pt x="2022" y="5099"/>
                </a:lnTo>
                <a:lnTo>
                  <a:pt x="2027" y="5099"/>
                </a:lnTo>
                <a:lnTo>
                  <a:pt x="2030" y="5099"/>
                </a:lnTo>
                <a:lnTo>
                  <a:pt x="2035" y="5099"/>
                </a:lnTo>
                <a:lnTo>
                  <a:pt x="2039" y="5099"/>
                </a:lnTo>
                <a:lnTo>
                  <a:pt x="2043" y="5099"/>
                </a:lnTo>
                <a:lnTo>
                  <a:pt x="2048" y="5099"/>
                </a:lnTo>
                <a:lnTo>
                  <a:pt x="2052" y="5099"/>
                </a:lnTo>
                <a:lnTo>
                  <a:pt x="2056" y="5099"/>
                </a:lnTo>
                <a:lnTo>
                  <a:pt x="2060" y="5099"/>
                </a:lnTo>
                <a:lnTo>
                  <a:pt x="2064" y="5099"/>
                </a:lnTo>
                <a:lnTo>
                  <a:pt x="2068" y="5099"/>
                </a:lnTo>
                <a:lnTo>
                  <a:pt x="2073" y="5099"/>
                </a:lnTo>
                <a:lnTo>
                  <a:pt x="2076" y="5099"/>
                </a:lnTo>
              </a:path>
            </a:pathLst>
          </a:custGeom>
          <a:noFill/>
          <a:ln w="9525">
            <a:solidFill>
              <a:srgbClr val="000000"/>
            </a:solidFill>
            <a:prstDash val="solid"/>
            <a:round/>
            <a:headEnd/>
            <a:tailEnd/>
          </a:ln>
        </p:spPr>
        <p:txBody>
          <a:bodyPr/>
          <a:lstStyle/>
          <a:p>
            <a:endParaRPr lang="en-US"/>
          </a:p>
        </p:txBody>
      </p:sp>
      <p:sp>
        <p:nvSpPr>
          <p:cNvPr id="285739" name="Rectangle 43"/>
          <p:cNvSpPr>
            <a:spLocks noChangeArrowheads="1"/>
          </p:cNvSpPr>
          <p:nvPr/>
        </p:nvSpPr>
        <p:spPr bwMode="auto">
          <a:xfrm>
            <a:off x="6348413" y="6105525"/>
            <a:ext cx="914400" cy="136525"/>
          </a:xfrm>
          <a:prstGeom prst="rect">
            <a:avLst/>
          </a:prstGeom>
          <a:noFill/>
          <a:ln w="9525">
            <a:noFill/>
            <a:miter lim="800000"/>
            <a:headEnd/>
            <a:tailEnd/>
          </a:ln>
        </p:spPr>
        <p:txBody>
          <a:bodyPr wrap="none" lIns="0" tIns="0" rIns="0" bIns="0">
            <a:spAutoFit/>
          </a:bodyPr>
          <a:lstStyle/>
          <a:p>
            <a:pPr eaLnBrk="0" hangingPunct="0"/>
            <a:r>
              <a:rPr lang="en-US" sz="900">
                <a:solidFill>
                  <a:srgbClr val="000000"/>
                </a:solidFill>
                <a:latin typeface="Arial" charset="0"/>
              </a:rPr>
              <a:t>Prob of Response</a:t>
            </a:r>
            <a:endParaRPr lang="en-US" b="1">
              <a:latin typeface="Times New Roman" pitchFamily="18" charset="0"/>
            </a:endParaRPr>
          </a:p>
        </p:txBody>
      </p:sp>
      <p:sp>
        <p:nvSpPr>
          <p:cNvPr id="285740" name="Rectangle 44"/>
          <p:cNvSpPr>
            <a:spLocks noChangeArrowheads="1"/>
          </p:cNvSpPr>
          <p:nvPr/>
        </p:nvSpPr>
        <p:spPr bwMode="auto">
          <a:xfrm rot="16200000">
            <a:off x="4479926" y="3406775"/>
            <a:ext cx="381000" cy="136525"/>
          </a:xfrm>
          <a:prstGeom prst="rect">
            <a:avLst/>
          </a:prstGeom>
          <a:noFill/>
          <a:ln w="9525">
            <a:noFill/>
            <a:miter lim="800000"/>
            <a:headEnd/>
            <a:tailEnd/>
          </a:ln>
        </p:spPr>
        <p:txBody>
          <a:bodyPr wrap="none" lIns="0" tIns="0" rIns="0" bIns="0">
            <a:spAutoFit/>
          </a:bodyPr>
          <a:lstStyle/>
          <a:p>
            <a:pPr eaLnBrk="0" hangingPunct="0"/>
            <a:r>
              <a:rPr lang="en-US" sz="900">
                <a:solidFill>
                  <a:srgbClr val="000000"/>
                </a:solidFill>
                <a:latin typeface="Arial" charset="0"/>
              </a:rPr>
              <a:t>Density</a:t>
            </a:r>
            <a:endParaRPr lang="en-US" b="1">
              <a:latin typeface="Times New Roman" pitchFamily="18" charset="0"/>
            </a:endParaRPr>
          </a:p>
        </p:txBody>
      </p:sp>
      <p:sp>
        <p:nvSpPr>
          <p:cNvPr id="285741" name="Line 45"/>
          <p:cNvSpPr>
            <a:spLocks noChangeShapeType="1"/>
          </p:cNvSpPr>
          <p:nvPr/>
        </p:nvSpPr>
        <p:spPr bwMode="auto">
          <a:xfrm>
            <a:off x="5251450" y="5751513"/>
            <a:ext cx="0" cy="58737"/>
          </a:xfrm>
          <a:prstGeom prst="line">
            <a:avLst/>
          </a:prstGeom>
          <a:noFill/>
          <a:ln w="9525">
            <a:solidFill>
              <a:srgbClr val="000000"/>
            </a:solidFill>
            <a:round/>
            <a:headEnd/>
            <a:tailEnd/>
          </a:ln>
        </p:spPr>
        <p:txBody>
          <a:bodyPr/>
          <a:lstStyle/>
          <a:p>
            <a:endParaRPr lang="en-US"/>
          </a:p>
        </p:txBody>
      </p:sp>
      <p:sp>
        <p:nvSpPr>
          <p:cNvPr id="285742" name="Line 46"/>
          <p:cNvSpPr>
            <a:spLocks noChangeShapeType="1"/>
          </p:cNvSpPr>
          <p:nvPr/>
        </p:nvSpPr>
        <p:spPr bwMode="auto">
          <a:xfrm>
            <a:off x="5908675" y="5751513"/>
            <a:ext cx="0" cy="58737"/>
          </a:xfrm>
          <a:prstGeom prst="line">
            <a:avLst/>
          </a:prstGeom>
          <a:noFill/>
          <a:ln w="9525">
            <a:solidFill>
              <a:srgbClr val="000000"/>
            </a:solidFill>
            <a:round/>
            <a:headEnd/>
            <a:tailEnd/>
          </a:ln>
        </p:spPr>
        <p:txBody>
          <a:bodyPr/>
          <a:lstStyle/>
          <a:p>
            <a:endParaRPr lang="en-US"/>
          </a:p>
        </p:txBody>
      </p:sp>
      <p:sp>
        <p:nvSpPr>
          <p:cNvPr id="285743" name="Line 47"/>
          <p:cNvSpPr>
            <a:spLocks noChangeShapeType="1"/>
          </p:cNvSpPr>
          <p:nvPr/>
        </p:nvSpPr>
        <p:spPr bwMode="auto">
          <a:xfrm>
            <a:off x="6569075" y="5751513"/>
            <a:ext cx="0" cy="58737"/>
          </a:xfrm>
          <a:prstGeom prst="line">
            <a:avLst/>
          </a:prstGeom>
          <a:noFill/>
          <a:ln w="9525">
            <a:solidFill>
              <a:srgbClr val="000000"/>
            </a:solidFill>
            <a:round/>
            <a:headEnd/>
            <a:tailEnd/>
          </a:ln>
        </p:spPr>
        <p:txBody>
          <a:bodyPr/>
          <a:lstStyle/>
          <a:p>
            <a:endParaRPr lang="en-US"/>
          </a:p>
        </p:txBody>
      </p:sp>
      <p:sp>
        <p:nvSpPr>
          <p:cNvPr id="285744" name="Line 48"/>
          <p:cNvSpPr>
            <a:spLocks noChangeShapeType="1"/>
          </p:cNvSpPr>
          <p:nvPr/>
        </p:nvSpPr>
        <p:spPr bwMode="auto">
          <a:xfrm>
            <a:off x="7227888" y="5751513"/>
            <a:ext cx="0" cy="58737"/>
          </a:xfrm>
          <a:prstGeom prst="line">
            <a:avLst/>
          </a:prstGeom>
          <a:noFill/>
          <a:ln w="9525">
            <a:solidFill>
              <a:srgbClr val="000000"/>
            </a:solidFill>
            <a:round/>
            <a:headEnd/>
            <a:tailEnd/>
          </a:ln>
        </p:spPr>
        <p:txBody>
          <a:bodyPr/>
          <a:lstStyle/>
          <a:p>
            <a:endParaRPr lang="en-US"/>
          </a:p>
        </p:txBody>
      </p:sp>
      <p:sp>
        <p:nvSpPr>
          <p:cNvPr id="285745" name="Line 49"/>
          <p:cNvSpPr>
            <a:spLocks noChangeShapeType="1"/>
          </p:cNvSpPr>
          <p:nvPr/>
        </p:nvSpPr>
        <p:spPr bwMode="auto">
          <a:xfrm>
            <a:off x="7888288" y="5751513"/>
            <a:ext cx="0" cy="58737"/>
          </a:xfrm>
          <a:prstGeom prst="line">
            <a:avLst/>
          </a:prstGeom>
          <a:noFill/>
          <a:ln w="9525">
            <a:solidFill>
              <a:srgbClr val="000000"/>
            </a:solidFill>
            <a:round/>
            <a:headEnd/>
            <a:tailEnd/>
          </a:ln>
        </p:spPr>
        <p:txBody>
          <a:bodyPr/>
          <a:lstStyle/>
          <a:p>
            <a:endParaRPr lang="en-US"/>
          </a:p>
        </p:txBody>
      </p:sp>
      <p:sp>
        <p:nvSpPr>
          <p:cNvPr id="285746" name="Line 50"/>
          <p:cNvSpPr>
            <a:spLocks noChangeShapeType="1"/>
          </p:cNvSpPr>
          <p:nvPr/>
        </p:nvSpPr>
        <p:spPr bwMode="auto">
          <a:xfrm>
            <a:off x="8547100" y="5751513"/>
            <a:ext cx="0" cy="58737"/>
          </a:xfrm>
          <a:prstGeom prst="line">
            <a:avLst/>
          </a:prstGeom>
          <a:noFill/>
          <a:ln w="9525">
            <a:solidFill>
              <a:srgbClr val="000000"/>
            </a:solidFill>
            <a:round/>
            <a:headEnd/>
            <a:tailEnd/>
          </a:ln>
        </p:spPr>
        <p:txBody>
          <a:bodyPr/>
          <a:lstStyle/>
          <a:p>
            <a:endParaRPr lang="en-US"/>
          </a:p>
        </p:txBody>
      </p:sp>
      <p:sp>
        <p:nvSpPr>
          <p:cNvPr id="285747" name="Line 51"/>
          <p:cNvSpPr>
            <a:spLocks noChangeShapeType="1"/>
          </p:cNvSpPr>
          <p:nvPr/>
        </p:nvSpPr>
        <p:spPr bwMode="auto">
          <a:xfrm>
            <a:off x="5251450" y="5751513"/>
            <a:ext cx="3295650" cy="0"/>
          </a:xfrm>
          <a:prstGeom prst="line">
            <a:avLst/>
          </a:prstGeom>
          <a:noFill/>
          <a:ln w="9525">
            <a:solidFill>
              <a:srgbClr val="000000"/>
            </a:solidFill>
            <a:round/>
            <a:headEnd/>
            <a:tailEnd/>
          </a:ln>
        </p:spPr>
        <p:txBody>
          <a:bodyPr/>
          <a:lstStyle/>
          <a:p>
            <a:endParaRPr lang="en-US"/>
          </a:p>
        </p:txBody>
      </p:sp>
      <p:sp>
        <p:nvSpPr>
          <p:cNvPr id="285748" name="Rectangle 52"/>
          <p:cNvSpPr>
            <a:spLocks noChangeArrowheads="1"/>
          </p:cNvSpPr>
          <p:nvPr/>
        </p:nvSpPr>
        <p:spPr bwMode="auto">
          <a:xfrm>
            <a:off x="5156200" y="5878513"/>
            <a:ext cx="158750" cy="136525"/>
          </a:xfrm>
          <a:prstGeom prst="rect">
            <a:avLst/>
          </a:prstGeom>
          <a:noFill/>
          <a:ln w="9525">
            <a:noFill/>
            <a:miter lim="800000"/>
            <a:headEnd/>
            <a:tailEnd/>
          </a:ln>
        </p:spPr>
        <p:txBody>
          <a:bodyPr wrap="none" lIns="0" tIns="0" rIns="0" bIns="0">
            <a:spAutoFit/>
          </a:bodyPr>
          <a:lstStyle/>
          <a:p>
            <a:pPr eaLnBrk="0" hangingPunct="0"/>
            <a:r>
              <a:rPr lang="en-US" sz="900">
                <a:solidFill>
                  <a:srgbClr val="000000"/>
                </a:solidFill>
                <a:latin typeface="Arial" charset="0"/>
              </a:rPr>
              <a:t>0.0</a:t>
            </a:r>
            <a:endParaRPr lang="en-US" b="1">
              <a:latin typeface="Times New Roman" pitchFamily="18" charset="0"/>
            </a:endParaRPr>
          </a:p>
        </p:txBody>
      </p:sp>
      <p:sp>
        <p:nvSpPr>
          <p:cNvPr id="285749" name="Rectangle 53"/>
          <p:cNvSpPr>
            <a:spLocks noChangeArrowheads="1"/>
          </p:cNvSpPr>
          <p:nvPr/>
        </p:nvSpPr>
        <p:spPr bwMode="auto">
          <a:xfrm>
            <a:off x="5815013" y="5878513"/>
            <a:ext cx="158750" cy="136525"/>
          </a:xfrm>
          <a:prstGeom prst="rect">
            <a:avLst/>
          </a:prstGeom>
          <a:noFill/>
          <a:ln w="9525">
            <a:noFill/>
            <a:miter lim="800000"/>
            <a:headEnd/>
            <a:tailEnd/>
          </a:ln>
        </p:spPr>
        <p:txBody>
          <a:bodyPr wrap="none" lIns="0" tIns="0" rIns="0" bIns="0">
            <a:spAutoFit/>
          </a:bodyPr>
          <a:lstStyle/>
          <a:p>
            <a:pPr eaLnBrk="0" hangingPunct="0"/>
            <a:r>
              <a:rPr lang="en-US" sz="900">
                <a:solidFill>
                  <a:srgbClr val="000000"/>
                </a:solidFill>
                <a:latin typeface="Arial" charset="0"/>
              </a:rPr>
              <a:t>0.2</a:t>
            </a:r>
            <a:endParaRPr lang="en-US" b="1">
              <a:latin typeface="Times New Roman" pitchFamily="18" charset="0"/>
            </a:endParaRPr>
          </a:p>
        </p:txBody>
      </p:sp>
      <p:sp>
        <p:nvSpPr>
          <p:cNvPr id="285750" name="Rectangle 54"/>
          <p:cNvSpPr>
            <a:spLocks noChangeArrowheads="1"/>
          </p:cNvSpPr>
          <p:nvPr/>
        </p:nvSpPr>
        <p:spPr bwMode="auto">
          <a:xfrm>
            <a:off x="6475413" y="5878513"/>
            <a:ext cx="158750" cy="136525"/>
          </a:xfrm>
          <a:prstGeom prst="rect">
            <a:avLst/>
          </a:prstGeom>
          <a:noFill/>
          <a:ln w="9525">
            <a:noFill/>
            <a:miter lim="800000"/>
            <a:headEnd/>
            <a:tailEnd/>
          </a:ln>
        </p:spPr>
        <p:txBody>
          <a:bodyPr wrap="none" lIns="0" tIns="0" rIns="0" bIns="0">
            <a:spAutoFit/>
          </a:bodyPr>
          <a:lstStyle/>
          <a:p>
            <a:pPr eaLnBrk="0" hangingPunct="0"/>
            <a:r>
              <a:rPr lang="en-US" sz="900">
                <a:solidFill>
                  <a:srgbClr val="000000"/>
                </a:solidFill>
                <a:latin typeface="Arial" charset="0"/>
              </a:rPr>
              <a:t>0.4</a:t>
            </a:r>
            <a:endParaRPr lang="en-US" b="1">
              <a:latin typeface="Times New Roman" pitchFamily="18" charset="0"/>
            </a:endParaRPr>
          </a:p>
        </p:txBody>
      </p:sp>
      <p:sp>
        <p:nvSpPr>
          <p:cNvPr id="285751" name="Rectangle 55"/>
          <p:cNvSpPr>
            <a:spLocks noChangeArrowheads="1"/>
          </p:cNvSpPr>
          <p:nvPr/>
        </p:nvSpPr>
        <p:spPr bwMode="auto">
          <a:xfrm>
            <a:off x="7134225" y="5878513"/>
            <a:ext cx="158750" cy="136525"/>
          </a:xfrm>
          <a:prstGeom prst="rect">
            <a:avLst/>
          </a:prstGeom>
          <a:noFill/>
          <a:ln w="9525">
            <a:noFill/>
            <a:miter lim="800000"/>
            <a:headEnd/>
            <a:tailEnd/>
          </a:ln>
        </p:spPr>
        <p:txBody>
          <a:bodyPr wrap="none" lIns="0" tIns="0" rIns="0" bIns="0">
            <a:spAutoFit/>
          </a:bodyPr>
          <a:lstStyle/>
          <a:p>
            <a:pPr eaLnBrk="0" hangingPunct="0"/>
            <a:r>
              <a:rPr lang="en-US" sz="900">
                <a:solidFill>
                  <a:srgbClr val="000000"/>
                </a:solidFill>
                <a:latin typeface="Arial" charset="0"/>
              </a:rPr>
              <a:t>0.6</a:t>
            </a:r>
            <a:endParaRPr lang="en-US" b="1">
              <a:latin typeface="Times New Roman" pitchFamily="18" charset="0"/>
            </a:endParaRPr>
          </a:p>
        </p:txBody>
      </p:sp>
      <p:sp>
        <p:nvSpPr>
          <p:cNvPr id="285752" name="Rectangle 56"/>
          <p:cNvSpPr>
            <a:spLocks noChangeArrowheads="1"/>
          </p:cNvSpPr>
          <p:nvPr/>
        </p:nvSpPr>
        <p:spPr bwMode="auto">
          <a:xfrm>
            <a:off x="7794625" y="5878513"/>
            <a:ext cx="158750" cy="136525"/>
          </a:xfrm>
          <a:prstGeom prst="rect">
            <a:avLst/>
          </a:prstGeom>
          <a:noFill/>
          <a:ln w="9525">
            <a:noFill/>
            <a:miter lim="800000"/>
            <a:headEnd/>
            <a:tailEnd/>
          </a:ln>
        </p:spPr>
        <p:txBody>
          <a:bodyPr wrap="none" lIns="0" tIns="0" rIns="0" bIns="0">
            <a:spAutoFit/>
          </a:bodyPr>
          <a:lstStyle/>
          <a:p>
            <a:pPr eaLnBrk="0" hangingPunct="0"/>
            <a:r>
              <a:rPr lang="en-US" sz="900">
                <a:solidFill>
                  <a:srgbClr val="000000"/>
                </a:solidFill>
                <a:latin typeface="Arial" charset="0"/>
              </a:rPr>
              <a:t>0.8</a:t>
            </a:r>
            <a:endParaRPr lang="en-US" b="1">
              <a:latin typeface="Times New Roman" pitchFamily="18" charset="0"/>
            </a:endParaRPr>
          </a:p>
        </p:txBody>
      </p:sp>
      <p:sp>
        <p:nvSpPr>
          <p:cNvPr id="285753" name="Rectangle 57"/>
          <p:cNvSpPr>
            <a:spLocks noChangeArrowheads="1"/>
          </p:cNvSpPr>
          <p:nvPr/>
        </p:nvSpPr>
        <p:spPr bwMode="auto">
          <a:xfrm>
            <a:off x="8453438" y="5878513"/>
            <a:ext cx="158750" cy="136525"/>
          </a:xfrm>
          <a:prstGeom prst="rect">
            <a:avLst/>
          </a:prstGeom>
          <a:noFill/>
          <a:ln w="9525">
            <a:noFill/>
            <a:miter lim="800000"/>
            <a:headEnd/>
            <a:tailEnd/>
          </a:ln>
        </p:spPr>
        <p:txBody>
          <a:bodyPr wrap="none" lIns="0" tIns="0" rIns="0" bIns="0">
            <a:spAutoFit/>
          </a:bodyPr>
          <a:lstStyle/>
          <a:p>
            <a:pPr eaLnBrk="0" hangingPunct="0"/>
            <a:r>
              <a:rPr lang="en-US" sz="900">
                <a:solidFill>
                  <a:srgbClr val="000000"/>
                </a:solidFill>
                <a:latin typeface="Arial" charset="0"/>
              </a:rPr>
              <a:t>1.0</a:t>
            </a:r>
            <a:endParaRPr lang="en-US" b="1">
              <a:latin typeface="Times New Roman" pitchFamily="18" charset="0"/>
            </a:endParaRPr>
          </a:p>
        </p:txBody>
      </p:sp>
      <p:sp>
        <p:nvSpPr>
          <p:cNvPr id="285754" name="Line 58"/>
          <p:cNvSpPr>
            <a:spLocks noChangeShapeType="1"/>
          </p:cNvSpPr>
          <p:nvPr/>
        </p:nvSpPr>
        <p:spPr bwMode="auto">
          <a:xfrm flipH="1">
            <a:off x="5046663" y="5583238"/>
            <a:ext cx="71437" cy="0"/>
          </a:xfrm>
          <a:prstGeom prst="line">
            <a:avLst/>
          </a:prstGeom>
          <a:noFill/>
          <a:ln w="9525">
            <a:solidFill>
              <a:srgbClr val="000000"/>
            </a:solidFill>
            <a:round/>
            <a:headEnd/>
            <a:tailEnd/>
          </a:ln>
        </p:spPr>
        <p:txBody>
          <a:bodyPr/>
          <a:lstStyle/>
          <a:p>
            <a:endParaRPr lang="en-US"/>
          </a:p>
        </p:txBody>
      </p:sp>
      <p:sp>
        <p:nvSpPr>
          <p:cNvPr id="285755" name="Line 59"/>
          <p:cNvSpPr>
            <a:spLocks noChangeShapeType="1"/>
          </p:cNvSpPr>
          <p:nvPr/>
        </p:nvSpPr>
        <p:spPr bwMode="auto">
          <a:xfrm flipH="1">
            <a:off x="5046663" y="4532313"/>
            <a:ext cx="71437" cy="0"/>
          </a:xfrm>
          <a:prstGeom prst="line">
            <a:avLst/>
          </a:prstGeom>
          <a:noFill/>
          <a:ln w="9525">
            <a:solidFill>
              <a:srgbClr val="000000"/>
            </a:solidFill>
            <a:round/>
            <a:headEnd/>
            <a:tailEnd/>
          </a:ln>
        </p:spPr>
        <p:txBody>
          <a:bodyPr/>
          <a:lstStyle/>
          <a:p>
            <a:endParaRPr lang="en-US"/>
          </a:p>
        </p:txBody>
      </p:sp>
      <p:sp>
        <p:nvSpPr>
          <p:cNvPr id="285756" name="Line 60"/>
          <p:cNvSpPr>
            <a:spLocks noChangeShapeType="1"/>
          </p:cNvSpPr>
          <p:nvPr/>
        </p:nvSpPr>
        <p:spPr bwMode="auto">
          <a:xfrm flipH="1">
            <a:off x="5046663" y="3481388"/>
            <a:ext cx="71437" cy="0"/>
          </a:xfrm>
          <a:prstGeom prst="line">
            <a:avLst/>
          </a:prstGeom>
          <a:noFill/>
          <a:ln w="9525">
            <a:solidFill>
              <a:srgbClr val="000000"/>
            </a:solidFill>
            <a:round/>
            <a:headEnd/>
            <a:tailEnd/>
          </a:ln>
        </p:spPr>
        <p:txBody>
          <a:bodyPr/>
          <a:lstStyle/>
          <a:p>
            <a:endParaRPr lang="en-US"/>
          </a:p>
        </p:txBody>
      </p:sp>
      <p:sp>
        <p:nvSpPr>
          <p:cNvPr id="285757" name="Line 61"/>
          <p:cNvSpPr>
            <a:spLocks noChangeShapeType="1"/>
          </p:cNvSpPr>
          <p:nvPr/>
        </p:nvSpPr>
        <p:spPr bwMode="auto">
          <a:xfrm flipH="1">
            <a:off x="5046663" y="2430463"/>
            <a:ext cx="71437" cy="0"/>
          </a:xfrm>
          <a:prstGeom prst="line">
            <a:avLst/>
          </a:prstGeom>
          <a:noFill/>
          <a:ln w="9525">
            <a:solidFill>
              <a:srgbClr val="000000"/>
            </a:solidFill>
            <a:round/>
            <a:headEnd/>
            <a:tailEnd/>
          </a:ln>
        </p:spPr>
        <p:txBody>
          <a:bodyPr/>
          <a:lstStyle/>
          <a:p>
            <a:endParaRPr lang="en-US"/>
          </a:p>
        </p:txBody>
      </p:sp>
      <p:sp>
        <p:nvSpPr>
          <p:cNvPr id="285758" name="Line 62"/>
          <p:cNvSpPr>
            <a:spLocks noChangeShapeType="1"/>
          </p:cNvSpPr>
          <p:nvPr/>
        </p:nvSpPr>
        <p:spPr bwMode="auto">
          <a:xfrm flipH="1">
            <a:off x="5046663" y="1381125"/>
            <a:ext cx="71437" cy="0"/>
          </a:xfrm>
          <a:prstGeom prst="line">
            <a:avLst/>
          </a:prstGeom>
          <a:noFill/>
          <a:ln w="9525">
            <a:solidFill>
              <a:srgbClr val="000000"/>
            </a:solidFill>
            <a:round/>
            <a:headEnd/>
            <a:tailEnd/>
          </a:ln>
        </p:spPr>
        <p:txBody>
          <a:bodyPr/>
          <a:lstStyle/>
          <a:p>
            <a:endParaRPr lang="en-US"/>
          </a:p>
        </p:txBody>
      </p:sp>
      <p:sp>
        <p:nvSpPr>
          <p:cNvPr id="285759" name="Line 63"/>
          <p:cNvSpPr>
            <a:spLocks noChangeShapeType="1"/>
          </p:cNvSpPr>
          <p:nvPr/>
        </p:nvSpPr>
        <p:spPr bwMode="auto">
          <a:xfrm flipV="1">
            <a:off x="5118100" y="1381125"/>
            <a:ext cx="0" cy="4202113"/>
          </a:xfrm>
          <a:prstGeom prst="line">
            <a:avLst/>
          </a:prstGeom>
          <a:noFill/>
          <a:ln w="9525">
            <a:solidFill>
              <a:srgbClr val="000000"/>
            </a:solidFill>
            <a:round/>
            <a:headEnd/>
            <a:tailEnd/>
          </a:ln>
        </p:spPr>
        <p:txBody>
          <a:bodyPr/>
          <a:lstStyle/>
          <a:p>
            <a:endParaRPr lang="en-US"/>
          </a:p>
        </p:txBody>
      </p:sp>
      <p:sp>
        <p:nvSpPr>
          <p:cNvPr id="285760" name="Rectangle 64"/>
          <p:cNvSpPr>
            <a:spLocks noChangeArrowheads="1"/>
          </p:cNvSpPr>
          <p:nvPr/>
        </p:nvSpPr>
        <p:spPr bwMode="auto">
          <a:xfrm rot="16200000">
            <a:off x="4914901" y="5508625"/>
            <a:ext cx="63500" cy="136525"/>
          </a:xfrm>
          <a:prstGeom prst="rect">
            <a:avLst/>
          </a:prstGeom>
          <a:noFill/>
          <a:ln w="9525">
            <a:noFill/>
            <a:miter lim="800000"/>
            <a:headEnd/>
            <a:tailEnd/>
          </a:ln>
        </p:spPr>
        <p:txBody>
          <a:bodyPr wrap="none" lIns="0" tIns="0" rIns="0" bIns="0">
            <a:spAutoFit/>
          </a:bodyPr>
          <a:lstStyle/>
          <a:p>
            <a:pPr eaLnBrk="0" hangingPunct="0"/>
            <a:r>
              <a:rPr lang="en-US" sz="900">
                <a:solidFill>
                  <a:srgbClr val="000000"/>
                </a:solidFill>
                <a:latin typeface="Arial" charset="0"/>
              </a:rPr>
              <a:t>0</a:t>
            </a:r>
            <a:endParaRPr lang="en-US" b="1">
              <a:latin typeface="Times New Roman" pitchFamily="18" charset="0"/>
            </a:endParaRPr>
          </a:p>
        </p:txBody>
      </p:sp>
      <p:sp>
        <p:nvSpPr>
          <p:cNvPr id="285761" name="Rectangle 65"/>
          <p:cNvSpPr>
            <a:spLocks noChangeArrowheads="1"/>
          </p:cNvSpPr>
          <p:nvPr/>
        </p:nvSpPr>
        <p:spPr bwMode="auto">
          <a:xfrm rot="16200000">
            <a:off x="4914901" y="4457700"/>
            <a:ext cx="63500" cy="136525"/>
          </a:xfrm>
          <a:prstGeom prst="rect">
            <a:avLst/>
          </a:prstGeom>
          <a:noFill/>
          <a:ln w="9525">
            <a:noFill/>
            <a:miter lim="800000"/>
            <a:headEnd/>
            <a:tailEnd/>
          </a:ln>
        </p:spPr>
        <p:txBody>
          <a:bodyPr wrap="none" lIns="0" tIns="0" rIns="0" bIns="0">
            <a:spAutoFit/>
          </a:bodyPr>
          <a:lstStyle/>
          <a:p>
            <a:pPr eaLnBrk="0" hangingPunct="0"/>
            <a:r>
              <a:rPr lang="en-US" sz="900">
                <a:solidFill>
                  <a:srgbClr val="000000"/>
                </a:solidFill>
                <a:latin typeface="Arial" charset="0"/>
              </a:rPr>
              <a:t>2</a:t>
            </a:r>
            <a:endParaRPr lang="en-US" b="1">
              <a:latin typeface="Times New Roman" pitchFamily="18" charset="0"/>
            </a:endParaRPr>
          </a:p>
        </p:txBody>
      </p:sp>
      <p:sp>
        <p:nvSpPr>
          <p:cNvPr id="285762" name="Rectangle 66"/>
          <p:cNvSpPr>
            <a:spLocks noChangeArrowheads="1"/>
          </p:cNvSpPr>
          <p:nvPr/>
        </p:nvSpPr>
        <p:spPr bwMode="auto">
          <a:xfrm rot="16200000">
            <a:off x="4914901" y="3406775"/>
            <a:ext cx="63500" cy="136525"/>
          </a:xfrm>
          <a:prstGeom prst="rect">
            <a:avLst/>
          </a:prstGeom>
          <a:noFill/>
          <a:ln w="9525">
            <a:noFill/>
            <a:miter lim="800000"/>
            <a:headEnd/>
            <a:tailEnd/>
          </a:ln>
        </p:spPr>
        <p:txBody>
          <a:bodyPr wrap="none" lIns="0" tIns="0" rIns="0" bIns="0">
            <a:spAutoFit/>
          </a:bodyPr>
          <a:lstStyle/>
          <a:p>
            <a:pPr eaLnBrk="0" hangingPunct="0"/>
            <a:r>
              <a:rPr lang="en-US" sz="900">
                <a:solidFill>
                  <a:srgbClr val="000000"/>
                </a:solidFill>
                <a:latin typeface="Arial" charset="0"/>
              </a:rPr>
              <a:t>4</a:t>
            </a:r>
            <a:endParaRPr lang="en-US" b="1">
              <a:latin typeface="Times New Roman" pitchFamily="18" charset="0"/>
            </a:endParaRPr>
          </a:p>
        </p:txBody>
      </p:sp>
      <p:sp>
        <p:nvSpPr>
          <p:cNvPr id="285763" name="Rectangle 67"/>
          <p:cNvSpPr>
            <a:spLocks noChangeArrowheads="1"/>
          </p:cNvSpPr>
          <p:nvPr/>
        </p:nvSpPr>
        <p:spPr bwMode="auto">
          <a:xfrm rot="16200000">
            <a:off x="4914901" y="2355850"/>
            <a:ext cx="63500" cy="136525"/>
          </a:xfrm>
          <a:prstGeom prst="rect">
            <a:avLst/>
          </a:prstGeom>
          <a:noFill/>
          <a:ln w="9525">
            <a:noFill/>
            <a:miter lim="800000"/>
            <a:headEnd/>
            <a:tailEnd/>
          </a:ln>
        </p:spPr>
        <p:txBody>
          <a:bodyPr wrap="none" lIns="0" tIns="0" rIns="0" bIns="0">
            <a:spAutoFit/>
          </a:bodyPr>
          <a:lstStyle/>
          <a:p>
            <a:pPr eaLnBrk="0" hangingPunct="0"/>
            <a:r>
              <a:rPr lang="en-US" sz="900">
                <a:solidFill>
                  <a:srgbClr val="000000"/>
                </a:solidFill>
                <a:latin typeface="Arial" charset="0"/>
              </a:rPr>
              <a:t>6</a:t>
            </a:r>
            <a:endParaRPr lang="en-US" b="1">
              <a:latin typeface="Times New Roman" pitchFamily="18" charset="0"/>
            </a:endParaRPr>
          </a:p>
        </p:txBody>
      </p:sp>
      <p:sp>
        <p:nvSpPr>
          <p:cNvPr id="285764" name="Rectangle 68"/>
          <p:cNvSpPr>
            <a:spLocks noChangeArrowheads="1"/>
          </p:cNvSpPr>
          <p:nvPr/>
        </p:nvSpPr>
        <p:spPr bwMode="auto">
          <a:xfrm rot="16200000">
            <a:off x="4914901" y="1304925"/>
            <a:ext cx="63500" cy="136525"/>
          </a:xfrm>
          <a:prstGeom prst="rect">
            <a:avLst/>
          </a:prstGeom>
          <a:noFill/>
          <a:ln w="9525">
            <a:noFill/>
            <a:miter lim="800000"/>
            <a:headEnd/>
            <a:tailEnd/>
          </a:ln>
        </p:spPr>
        <p:txBody>
          <a:bodyPr wrap="none" lIns="0" tIns="0" rIns="0" bIns="0">
            <a:spAutoFit/>
          </a:bodyPr>
          <a:lstStyle/>
          <a:p>
            <a:pPr eaLnBrk="0" hangingPunct="0"/>
            <a:r>
              <a:rPr lang="en-US" sz="900">
                <a:solidFill>
                  <a:srgbClr val="000000"/>
                </a:solidFill>
                <a:latin typeface="Arial" charset="0"/>
              </a:rPr>
              <a:t>8</a:t>
            </a:r>
            <a:endParaRPr lang="en-US" b="1">
              <a:latin typeface="Times New Roman" pitchFamily="18" charset="0"/>
            </a:endParaRPr>
          </a:p>
        </p:txBody>
      </p:sp>
      <p:sp>
        <p:nvSpPr>
          <p:cNvPr id="285765" name="Rectangle 69"/>
          <p:cNvSpPr>
            <a:spLocks noChangeArrowheads="1"/>
          </p:cNvSpPr>
          <p:nvPr/>
        </p:nvSpPr>
        <p:spPr bwMode="auto">
          <a:xfrm>
            <a:off x="5122863" y="1216025"/>
            <a:ext cx="3552825" cy="4530725"/>
          </a:xfrm>
          <a:prstGeom prst="rect">
            <a:avLst/>
          </a:prstGeom>
          <a:noFill/>
          <a:ln w="9525">
            <a:solidFill>
              <a:srgbClr val="000000"/>
            </a:solidFill>
            <a:miter lim="800000"/>
            <a:headEnd/>
            <a:tailEnd/>
          </a:ln>
        </p:spPr>
        <p:txBody>
          <a:bodyPr/>
          <a:lstStyle/>
          <a:p>
            <a:endParaRPr lang="en-US"/>
          </a:p>
        </p:txBody>
      </p:sp>
      <p:sp>
        <p:nvSpPr>
          <p:cNvPr id="285766" name="Freeform 70"/>
          <p:cNvSpPr>
            <a:spLocks/>
          </p:cNvSpPr>
          <p:nvPr/>
        </p:nvSpPr>
        <p:spPr bwMode="auto">
          <a:xfrm>
            <a:off x="5251450" y="1535113"/>
            <a:ext cx="3295650" cy="4048125"/>
          </a:xfrm>
          <a:custGeom>
            <a:avLst/>
            <a:gdLst/>
            <a:ahLst/>
            <a:cxnLst>
              <a:cxn ang="0">
                <a:pos x="25" y="3105"/>
              </a:cxn>
              <a:cxn ang="0">
                <a:pos x="58" y="1132"/>
              </a:cxn>
              <a:cxn ang="0">
                <a:pos x="91" y="195"/>
              </a:cxn>
              <a:cxn ang="0">
                <a:pos x="124" y="8"/>
              </a:cxn>
              <a:cxn ang="0">
                <a:pos x="158" y="288"/>
              </a:cxn>
              <a:cxn ang="0">
                <a:pos x="191" y="820"/>
              </a:cxn>
              <a:cxn ang="0">
                <a:pos x="224" y="1450"/>
              </a:cxn>
              <a:cxn ang="0">
                <a:pos x="257" y="2090"/>
              </a:cxn>
              <a:cxn ang="0">
                <a:pos x="291" y="2683"/>
              </a:cxn>
              <a:cxn ang="0">
                <a:pos x="324" y="3204"/>
              </a:cxn>
              <a:cxn ang="0">
                <a:pos x="357" y="3639"/>
              </a:cxn>
              <a:cxn ang="0">
                <a:pos x="390" y="3995"/>
              </a:cxn>
              <a:cxn ang="0">
                <a:pos x="424" y="4279"/>
              </a:cxn>
              <a:cxn ang="0">
                <a:pos x="457" y="4499"/>
              </a:cxn>
              <a:cxn ang="0">
                <a:pos x="490" y="4666"/>
              </a:cxn>
              <a:cxn ang="0">
                <a:pos x="523" y="4791"/>
              </a:cxn>
              <a:cxn ang="0">
                <a:pos x="556" y="4883"/>
              </a:cxn>
              <a:cxn ang="0">
                <a:pos x="590" y="4950"/>
              </a:cxn>
              <a:cxn ang="0">
                <a:pos x="623" y="4997"/>
              </a:cxn>
              <a:cxn ang="0">
                <a:pos x="656" y="5031"/>
              </a:cxn>
              <a:cxn ang="0">
                <a:pos x="689" y="5054"/>
              </a:cxn>
              <a:cxn ang="0">
                <a:pos x="723" y="5071"/>
              </a:cxn>
              <a:cxn ang="0">
                <a:pos x="756" y="5080"/>
              </a:cxn>
              <a:cxn ang="0">
                <a:pos x="789" y="5088"/>
              </a:cxn>
              <a:cxn ang="0">
                <a:pos x="822" y="5092"/>
              </a:cxn>
              <a:cxn ang="0">
                <a:pos x="856" y="5095"/>
              </a:cxn>
              <a:cxn ang="0">
                <a:pos x="889" y="5097"/>
              </a:cxn>
              <a:cxn ang="0">
                <a:pos x="922" y="5097"/>
              </a:cxn>
              <a:cxn ang="0">
                <a:pos x="955" y="5099"/>
              </a:cxn>
              <a:cxn ang="0">
                <a:pos x="989" y="5099"/>
              </a:cxn>
              <a:cxn ang="0">
                <a:pos x="1022" y="5099"/>
              </a:cxn>
              <a:cxn ang="0">
                <a:pos x="1055" y="5099"/>
              </a:cxn>
              <a:cxn ang="0">
                <a:pos x="1088" y="5099"/>
              </a:cxn>
              <a:cxn ang="0">
                <a:pos x="1121" y="5099"/>
              </a:cxn>
              <a:cxn ang="0">
                <a:pos x="1155" y="5099"/>
              </a:cxn>
              <a:cxn ang="0">
                <a:pos x="1188" y="5099"/>
              </a:cxn>
              <a:cxn ang="0">
                <a:pos x="1221" y="5099"/>
              </a:cxn>
              <a:cxn ang="0">
                <a:pos x="1254" y="5099"/>
              </a:cxn>
              <a:cxn ang="0">
                <a:pos x="1288" y="5099"/>
              </a:cxn>
              <a:cxn ang="0">
                <a:pos x="1321" y="5099"/>
              </a:cxn>
              <a:cxn ang="0">
                <a:pos x="1354" y="5099"/>
              </a:cxn>
              <a:cxn ang="0">
                <a:pos x="1387" y="5099"/>
              </a:cxn>
              <a:cxn ang="0">
                <a:pos x="1421" y="5099"/>
              </a:cxn>
              <a:cxn ang="0">
                <a:pos x="1454" y="5099"/>
              </a:cxn>
              <a:cxn ang="0">
                <a:pos x="1487" y="5099"/>
              </a:cxn>
              <a:cxn ang="0">
                <a:pos x="1520" y="5099"/>
              </a:cxn>
              <a:cxn ang="0">
                <a:pos x="1554" y="5099"/>
              </a:cxn>
              <a:cxn ang="0">
                <a:pos x="1587" y="5099"/>
              </a:cxn>
              <a:cxn ang="0">
                <a:pos x="1620" y="5099"/>
              </a:cxn>
              <a:cxn ang="0">
                <a:pos x="1653" y="5099"/>
              </a:cxn>
              <a:cxn ang="0">
                <a:pos x="1687" y="5099"/>
              </a:cxn>
              <a:cxn ang="0">
                <a:pos x="1720" y="5099"/>
              </a:cxn>
              <a:cxn ang="0">
                <a:pos x="1753" y="5099"/>
              </a:cxn>
              <a:cxn ang="0">
                <a:pos x="1786" y="5099"/>
              </a:cxn>
              <a:cxn ang="0">
                <a:pos x="1819" y="5099"/>
              </a:cxn>
              <a:cxn ang="0">
                <a:pos x="1853" y="5099"/>
              </a:cxn>
              <a:cxn ang="0">
                <a:pos x="1886" y="5099"/>
              </a:cxn>
              <a:cxn ang="0">
                <a:pos x="1919" y="5099"/>
              </a:cxn>
              <a:cxn ang="0">
                <a:pos x="1952" y="5099"/>
              </a:cxn>
              <a:cxn ang="0">
                <a:pos x="1986" y="5099"/>
              </a:cxn>
              <a:cxn ang="0">
                <a:pos x="2019" y="5099"/>
              </a:cxn>
              <a:cxn ang="0">
                <a:pos x="2052" y="5099"/>
              </a:cxn>
              <a:cxn ang="0">
                <a:pos x="0" y="5099"/>
              </a:cxn>
            </a:cxnLst>
            <a:rect l="0" t="0" r="r" b="b"/>
            <a:pathLst>
              <a:path w="2076" h="5099">
                <a:moveTo>
                  <a:pt x="0" y="5099"/>
                </a:moveTo>
                <a:lnTo>
                  <a:pt x="0" y="5092"/>
                </a:lnTo>
                <a:lnTo>
                  <a:pt x="4" y="4802"/>
                </a:lnTo>
                <a:lnTo>
                  <a:pt x="8" y="4461"/>
                </a:lnTo>
                <a:lnTo>
                  <a:pt x="12" y="4111"/>
                </a:lnTo>
                <a:lnTo>
                  <a:pt x="16" y="3766"/>
                </a:lnTo>
                <a:lnTo>
                  <a:pt x="20" y="3429"/>
                </a:lnTo>
                <a:lnTo>
                  <a:pt x="25" y="3105"/>
                </a:lnTo>
                <a:lnTo>
                  <a:pt x="28" y="2799"/>
                </a:lnTo>
                <a:lnTo>
                  <a:pt x="33" y="2507"/>
                </a:lnTo>
                <a:lnTo>
                  <a:pt x="37" y="2234"/>
                </a:lnTo>
                <a:lnTo>
                  <a:pt x="41" y="1979"/>
                </a:lnTo>
                <a:lnTo>
                  <a:pt x="45" y="1740"/>
                </a:lnTo>
                <a:lnTo>
                  <a:pt x="49" y="1521"/>
                </a:lnTo>
                <a:lnTo>
                  <a:pt x="53" y="1318"/>
                </a:lnTo>
                <a:lnTo>
                  <a:pt x="58" y="1132"/>
                </a:lnTo>
                <a:lnTo>
                  <a:pt x="61" y="964"/>
                </a:lnTo>
                <a:lnTo>
                  <a:pt x="66" y="810"/>
                </a:lnTo>
                <a:lnTo>
                  <a:pt x="71" y="672"/>
                </a:lnTo>
                <a:lnTo>
                  <a:pt x="74" y="549"/>
                </a:lnTo>
                <a:lnTo>
                  <a:pt x="79" y="441"/>
                </a:lnTo>
                <a:lnTo>
                  <a:pt x="82" y="347"/>
                </a:lnTo>
                <a:lnTo>
                  <a:pt x="87" y="265"/>
                </a:lnTo>
                <a:lnTo>
                  <a:pt x="91" y="195"/>
                </a:lnTo>
                <a:lnTo>
                  <a:pt x="95" y="136"/>
                </a:lnTo>
                <a:lnTo>
                  <a:pt x="99" y="89"/>
                </a:lnTo>
                <a:lnTo>
                  <a:pt x="104" y="53"/>
                </a:lnTo>
                <a:lnTo>
                  <a:pt x="107" y="27"/>
                </a:lnTo>
                <a:lnTo>
                  <a:pt x="112" y="10"/>
                </a:lnTo>
                <a:lnTo>
                  <a:pt x="115" y="0"/>
                </a:lnTo>
                <a:lnTo>
                  <a:pt x="120" y="0"/>
                </a:lnTo>
                <a:lnTo>
                  <a:pt x="124" y="8"/>
                </a:lnTo>
                <a:lnTo>
                  <a:pt x="128" y="23"/>
                </a:lnTo>
                <a:lnTo>
                  <a:pt x="132" y="44"/>
                </a:lnTo>
                <a:lnTo>
                  <a:pt x="137" y="72"/>
                </a:lnTo>
                <a:lnTo>
                  <a:pt x="140" y="106"/>
                </a:lnTo>
                <a:lnTo>
                  <a:pt x="145" y="144"/>
                </a:lnTo>
                <a:lnTo>
                  <a:pt x="148" y="188"/>
                </a:lnTo>
                <a:lnTo>
                  <a:pt x="153" y="237"/>
                </a:lnTo>
                <a:lnTo>
                  <a:pt x="158" y="288"/>
                </a:lnTo>
                <a:lnTo>
                  <a:pt x="161" y="345"/>
                </a:lnTo>
                <a:lnTo>
                  <a:pt x="166" y="405"/>
                </a:lnTo>
                <a:lnTo>
                  <a:pt x="170" y="468"/>
                </a:lnTo>
                <a:lnTo>
                  <a:pt x="174" y="534"/>
                </a:lnTo>
                <a:lnTo>
                  <a:pt x="178" y="602"/>
                </a:lnTo>
                <a:lnTo>
                  <a:pt x="182" y="672"/>
                </a:lnTo>
                <a:lnTo>
                  <a:pt x="186" y="744"/>
                </a:lnTo>
                <a:lnTo>
                  <a:pt x="191" y="820"/>
                </a:lnTo>
                <a:lnTo>
                  <a:pt x="194" y="896"/>
                </a:lnTo>
                <a:lnTo>
                  <a:pt x="199" y="971"/>
                </a:lnTo>
                <a:lnTo>
                  <a:pt x="204" y="1051"/>
                </a:lnTo>
                <a:lnTo>
                  <a:pt x="207" y="1129"/>
                </a:lnTo>
                <a:lnTo>
                  <a:pt x="212" y="1210"/>
                </a:lnTo>
                <a:lnTo>
                  <a:pt x="215" y="1290"/>
                </a:lnTo>
                <a:lnTo>
                  <a:pt x="220" y="1371"/>
                </a:lnTo>
                <a:lnTo>
                  <a:pt x="224" y="1450"/>
                </a:lnTo>
                <a:lnTo>
                  <a:pt x="228" y="1532"/>
                </a:lnTo>
                <a:lnTo>
                  <a:pt x="232" y="1613"/>
                </a:lnTo>
                <a:lnTo>
                  <a:pt x="237" y="1693"/>
                </a:lnTo>
                <a:lnTo>
                  <a:pt x="240" y="1774"/>
                </a:lnTo>
                <a:lnTo>
                  <a:pt x="245" y="1854"/>
                </a:lnTo>
                <a:lnTo>
                  <a:pt x="248" y="1933"/>
                </a:lnTo>
                <a:lnTo>
                  <a:pt x="253" y="2013"/>
                </a:lnTo>
                <a:lnTo>
                  <a:pt x="257" y="2090"/>
                </a:lnTo>
                <a:lnTo>
                  <a:pt x="261" y="2168"/>
                </a:lnTo>
                <a:lnTo>
                  <a:pt x="265" y="2244"/>
                </a:lnTo>
                <a:lnTo>
                  <a:pt x="270" y="2320"/>
                </a:lnTo>
                <a:lnTo>
                  <a:pt x="273" y="2395"/>
                </a:lnTo>
                <a:lnTo>
                  <a:pt x="278" y="2469"/>
                </a:lnTo>
                <a:lnTo>
                  <a:pt x="281" y="2541"/>
                </a:lnTo>
                <a:lnTo>
                  <a:pt x="286" y="2613"/>
                </a:lnTo>
                <a:lnTo>
                  <a:pt x="291" y="2683"/>
                </a:lnTo>
                <a:lnTo>
                  <a:pt x="294" y="2753"/>
                </a:lnTo>
                <a:lnTo>
                  <a:pt x="299" y="2821"/>
                </a:lnTo>
                <a:lnTo>
                  <a:pt x="303" y="2888"/>
                </a:lnTo>
                <a:lnTo>
                  <a:pt x="307" y="2954"/>
                </a:lnTo>
                <a:lnTo>
                  <a:pt x="311" y="3018"/>
                </a:lnTo>
                <a:lnTo>
                  <a:pt x="315" y="3081"/>
                </a:lnTo>
                <a:lnTo>
                  <a:pt x="319" y="3143"/>
                </a:lnTo>
                <a:lnTo>
                  <a:pt x="324" y="3204"/>
                </a:lnTo>
                <a:lnTo>
                  <a:pt x="327" y="3263"/>
                </a:lnTo>
                <a:lnTo>
                  <a:pt x="332" y="3319"/>
                </a:lnTo>
                <a:lnTo>
                  <a:pt x="336" y="3376"/>
                </a:lnTo>
                <a:lnTo>
                  <a:pt x="340" y="3431"/>
                </a:lnTo>
                <a:lnTo>
                  <a:pt x="344" y="3486"/>
                </a:lnTo>
                <a:lnTo>
                  <a:pt x="348" y="3539"/>
                </a:lnTo>
                <a:lnTo>
                  <a:pt x="352" y="3590"/>
                </a:lnTo>
                <a:lnTo>
                  <a:pt x="357" y="3639"/>
                </a:lnTo>
                <a:lnTo>
                  <a:pt x="361" y="3689"/>
                </a:lnTo>
                <a:lnTo>
                  <a:pt x="365" y="3736"/>
                </a:lnTo>
                <a:lnTo>
                  <a:pt x="370" y="3783"/>
                </a:lnTo>
                <a:lnTo>
                  <a:pt x="373" y="3829"/>
                </a:lnTo>
                <a:lnTo>
                  <a:pt x="378" y="3872"/>
                </a:lnTo>
                <a:lnTo>
                  <a:pt x="381" y="3914"/>
                </a:lnTo>
                <a:lnTo>
                  <a:pt x="386" y="3956"/>
                </a:lnTo>
                <a:lnTo>
                  <a:pt x="390" y="3995"/>
                </a:lnTo>
                <a:lnTo>
                  <a:pt x="394" y="4035"/>
                </a:lnTo>
                <a:lnTo>
                  <a:pt x="398" y="4073"/>
                </a:lnTo>
                <a:lnTo>
                  <a:pt x="403" y="4111"/>
                </a:lnTo>
                <a:lnTo>
                  <a:pt x="406" y="4147"/>
                </a:lnTo>
                <a:lnTo>
                  <a:pt x="411" y="4181"/>
                </a:lnTo>
                <a:lnTo>
                  <a:pt x="414" y="4215"/>
                </a:lnTo>
                <a:lnTo>
                  <a:pt x="419" y="4247"/>
                </a:lnTo>
                <a:lnTo>
                  <a:pt x="424" y="4279"/>
                </a:lnTo>
                <a:lnTo>
                  <a:pt x="427" y="4310"/>
                </a:lnTo>
                <a:lnTo>
                  <a:pt x="432" y="4340"/>
                </a:lnTo>
                <a:lnTo>
                  <a:pt x="436" y="4368"/>
                </a:lnTo>
                <a:lnTo>
                  <a:pt x="440" y="4397"/>
                </a:lnTo>
                <a:lnTo>
                  <a:pt x="444" y="4423"/>
                </a:lnTo>
                <a:lnTo>
                  <a:pt x="448" y="4450"/>
                </a:lnTo>
                <a:lnTo>
                  <a:pt x="452" y="4474"/>
                </a:lnTo>
                <a:lnTo>
                  <a:pt x="457" y="4499"/>
                </a:lnTo>
                <a:lnTo>
                  <a:pt x="460" y="4522"/>
                </a:lnTo>
                <a:lnTo>
                  <a:pt x="465" y="4544"/>
                </a:lnTo>
                <a:lnTo>
                  <a:pt x="468" y="4567"/>
                </a:lnTo>
                <a:lnTo>
                  <a:pt x="473" y="4588"/>
                </a:lnTo>
                <a:lnTo>
                  <a:pt x="477" y="4609"/>
                </a:lnTo>
                <a:lnTo>
                  <a:pt x="481" y="4628"/>
                </a:lnTo>
                <a:lnTo>
                  <a:pt x="485" y="4647"/>
                </a:lnTo>
                <a:lnTo>
                  <a:pt x="490" y="4666"/>
                </a:lnTo>
                <a:lnTo>
                  <a:pt x="493" y="4684"/>
                </a:lnTo>
                <a:lnTo>
                  <a:pt x="498" y="4702"/>
                </a:lnTo>
                <a:lnTo>
                  <a:pt x="501" y="4717"/>
                </a:lnTo>
                <a:lnTo>
                  <a:pt x="506" y="4734"/>
                </a:lnTo>
                <a:lnTo>
                  <a:pt x="511" y="4749"/>
                </a:lnTo>
                <a:lnTo>
                  <a:pt x="514" y="4764"/>
                </a:lnTo>
                <a:lnTo>
                  <a:pt x="519" y="4777"/>
                </a:lnTo>
                <a:lnTo>
                  <a:pt x="523" y="4791"/>
                </a:lnTo>
                <a:lnTo>
                  <a:pt x="527" y="4804"/>
                </a:lnTo>
                <a:lnTo>
                  <a:pt x="531" y="4817"/>
                </a:lnTo>
                <a:lnTo>
                  <a:pt x="535" y="4828"/>
                </a:lnTo>
                <a:lnTo>
                  <a:pt x="539" y="4842"/>
                </a:lnTo>
                <a:lnTo>
                  <a:pt x="544" y="4851"/>
                </a:lnTo>
                <a:lnTo>
                  <a:pt x="547" y="4862"/>
                </a:lnTo>
                <a:lnTo>
                  <a:pt x="552" y="4874"/>
                </a:lnTo>
                <a:lnTo>
                  <a:pt x="556" y="4883"/>
                </a:lnTo>
                <a:lnTo>
                  <a:pt x="560" y="4893"/>
                </a:lnTo>
                <a:lnTo>
                  <a:pt x="565" y="4902"/>
                </a:lnTo>
                <a:lnTo>
                  <a:pt x="568" y="4912"/>
                </a:lnTo>
                <a:lnTo>
                  <a:pt x="573" y="4919"/>
                </a:lnTo>
                <a:lnTo>
                  <a:pt x="577" y="4927"/>
                </a:lnTo>
                <a:lnTo>
                  <a:pt x="581" y="4934"/>
                </a:lnTo>
                <a:lnTo>
                  <a:pt x="585" y="4942"/>
                </a:lnTo>
                <a:lnTo>
                  <a:pt x="590" y="4950"/>
                </a:lnTo>
                <a:lnTo>
                  <a:pt x="593" y="4957"/>
                </a:lnTo>
                <a:lnTo>
                  <a:pt x="598" y="4963"/>
                </a:lnTo>
                <a:lnTo>
                  <a:pt x="601" y="4970"/>
                </a:lnTo>
                <a:lnTo>
                  <a:pt x="606" y="4976"/>
                </a:lnTo>
                <a:lnTo>
                  <a:pt x="610" y="4982"/>
                </a:lnTo>
                <a:lnTo>
                  <a:pt x="614" y="4987"/>
                </a:lnTo>
                <a:lnTo>
                  <a:pt x="618" y="4993"/>
                </a:lnTo>
                <a:lnTo>
                  <a:pt x="623" y="4997"/>
                </a:lnTo>
                <a:lnTo>
                  <a:pt x="626" y="5003"/>
                </a:lnTo>
                <a:lnTo>
                  <a:pt x="631" y="5006"/>
                </a:lnTo>
                <a:lnTo>
                  <a:pt x="634" y="5012"/>
                </a:lnTo>
                <a:lnTo>
                  <a:pt x="639" y="5016"/>
                </a:lnTo>
                <a:lnTo>
                  <a:pt x="644" y="5020"/>
                </a:lnTo>
                <a:lnTo>
                  <a:pt x="647" y="5023"/>
                </a:lnTo>
                <a:lnTo>
                  <a:pt x="652" y="5027"/>
                </a:lnTo>
                <a:lnTo>
                  <a:pt x="656" y="5031"/>
                </a:lnTo>
                <a:lnTo>
                  <a:pt x="660" y="5035"/>
                </a:lnTo>
                <a:lnTo>
                  <a:pt x="664" y="5037"/>
                </a:lnTo>
                <a:lnTo>
                  <a:pt x="668" y="5040"/>
                </a:lnTo>
                <a:lnTo>
                  <a:pt x="672" y="5044"/>
                </a:lnTo>
                <a:lnTo>
                  <a:pt x="677" y="5046"/>
                </a:lnTo>
                <a:lnTo>
                  <a:pt x="680" y="5050"/>
                </a:lnTo>
                <a:lnTo>
                  <a:pt x="685" y="5052"/>
                </a:lnTo>
                <a:lnTo>
                  <a:pt x="689" y="5054"/>
                </a:lnTo>
                <a:lnTo>
                  <a:pt x="693" y="5056"/>
                </a:lnTo>
                <a:lnTo>
                  <a:pt x="697" y="5059"/>
                </a:lnTo>
                <a:lnTo>
                  <a:pt x="701" y="5061"/>
                </a:lnTo>
                <a:lnTo>
                  <a:pt x="705" y="5063"/>
                </a:lnTo>
                <a:lnTo>
                  <a:pt x="710" y="5065"/>
                </a:lnTo>
                <a:lnTo>
                  <a:pt x="714" y="5067"/>
                </a:lnTo>
                <a:lnTo>
                  <a:pt x="718" y="5069"/>
                </a:lnTo>
                <a:lnTo>
                  <a:pt x="723" y="5071"/>
                </a:lnTo>
                <a:lnTo>
                  <a:pt x="726" y="5071"/>
                </a:lnTo>
                <a:lnTo>
                  <a:pt x="731" y="5073"/>
                </a:lnTo>
                <a:lnTo>
                  <a:pt x="734" y="5075"/>
                </a:lnTo>
                <a:lnTo>
                  <a:pt x="739" y="5076"/>
                </a:lnTo>
                <a:lnTo>
                  <a:pt x="743" y="5076"/>
                </a:lnTo>
                <a:lnTo>
                  <a:pt x="747" y="5078"/>
                </a:lnTo>
                <a:lnTo>
                  <a:pt x="751" y="5080"/>
                </a:lnTo>
                <a:lnTo>
                  <a:pt x="756" y="5080"/>
                </a:lnTo>
                <a:lnTo>
                  <a:pt x="759" y="5082"/>
                </a:lnTo>
                <a:lnTo>
                  <a:pt x="764" y="5082"/>
                </a:lnTo>
                <a:lnTo>
                  <a:pt x="767" y="5084"/>
                </a:lnTo>
                <a:lnTo>
                  <a:pt x="772" y="5084"/>
                </a:lnTo>
                <a:lnTo>
                  <a:pt x="777" y="5086"/>
                </a:lnTo>
                <a:lnTo>
                  <a:pt x="780" y="5086"/>
                </a:lnTo>
                <a:lnTo>
                  <a:pt x="785" y="5088"/>
                </a:lnTo>
                <a:lnTo>
                  <a:pt x="789" y="5088"/>
                </a:lnTo>
                <a:lnTo>
                  <a:pt x="793" y="5088"/>
                </a:lnTo>
                <a:lnTo>
                  <a:pt x="797" y="5090"/>
                </a:lnTo>
                <a:lnTo>
                  <a:pt x="801" y="5090"/>
                </a:lnTo>
                <a:lnTo>
                  <a:pt x="805" y="5090"/>
                </a:lnTo>
                <a:lnTo>
                  <a:pt x="810" y="5092"/>
                </a:lnTo>
                <a:lnTo>
                  <a:pt x="813" y="5092"/>
                </a:lnTo>
                <a:lnTo>
                  <a:pt x="818" y="5092"/>
                </a:lnTo>
                <a:lnTo>
                  <a:pt x="822" y="5092"/>
                </a:lnTo>
                <a:lnTo>
                  <a:pt x="826" y="5093"/>
                </a:lnTo>
                <a:lnTo>
                  <a:pt x="830" y="5093"/>
                </a:lnTo>
                <a:lnTo>
                  <a:pt x="834" y="5093"/>
                </a:lnTo>
                <a:lnTo>
                  <a:pt x="838" y="5093"/>
                </a:lnTo>
                <a:lnTo>
                  <a:pt x="843" y="5093"/>
                </a:lnTo>
                <a:lnTo>
                  <a:pt x="846" y="5095"/>
                </a:lnTo>
                <a:lnTo>
                  <a:pt x="851" y="5095"/>
                </a:lnTo>
                <a:lnTo>
                  <a:pt x="856" y="5095"/>
                </a:lnTo>
                <a:lnTo>
                  <a:pt x="859" y="5095"/>
                </a:lnTo>
                <a:lnTo>
                  <a:pt x="864" y="5095"/>
                </a:lnTo>
                <a:lnTo>
                  <a:pt x="867" y="5095"/>
                </a:lnTo>
                <a:lnTo>
                  <a:pt x="872" y="5095"/>
                </a:lnTo>
                <a:lnTo>
                  <a:pt x="876" y="5097"/>
                </a:lnTo>
                <a:lnTo>
                  <a:pt x="880" y="5097"/>
                </a:lnTo>
                <a:lnTo>
                  <a:pt x="884" y="5097"/>
                </a:lnTo>
                <a:lnTo>
                  <a:pt x="889" y="5097"/>
                </a:lnTo>
                <a:lnTo>
                  <a:pt x="892" y="5097"/>
                </a:lnTo>
                <a:lnTo>
                  <a:pt x="897" y="5097"/>
                </a:lnTo>
                <a:lnTo>
                  <a:pt x="900" y="5097"/>
                </a:lnTo>
                <a:lnTo>
                  <a:pt x="905" y="5097"/>
                </a:lnTo>
                <a:lnTo>
                  <a:pt x="909" y="5097"/>
                </a:lnTo>
                <a:lnTo>
                  <a:pt x="913" y="5097"/>
                </a:lnTo>
                <a:lnTo>
                  <a:pt x="918" y="5097"/>
                </a:lnTo>
                <a:lnTo>
                  <a:pt x="922" y="5097"/>
                </a:lnTo>
                <a:lnTo>
                  <a:pt x="926" y="5099"/>
                </a:lnTo>
                <a:lnTo>
                  <a:pt x="930" y="5099"/>
                </a:lnTo>
                <a:lnTo>
                  <a:pt x="934" y="5099"/>
                </a:lnTo>
                <a:lnTo>
                  <a:pt x="938" y="5099"/>
                </a:lnTo>
                <a:lnTo>
                  <a:pt x="943" y="5099"/>
                </a:lnTo>
                <a:lnTo>
                  <a:pt x="946" y="5099"/>
                </a:lnTo>
                <a:lnTo>
                  <a:pt x="951" y="5099"/>
                </a:lnTo>
                <a:lnTo>
                  <a:pt x="955" y="5099"/>
                </a:lnTo>
                <a:lnTo>
                  <a:pt x="959" y="5099"/>
                </a:lnTo>
                <a:lnTo>
                  <a:pt x="963" y="5099"/>
                </a:lnTo>
                <a:lnTo>
                  <a:pt x="967" y="5099"/>
                </a:lnTo>
                <a:lnTo>
                  <a:pt x="971" y="5099"/>
                </a:lnTo>
                <a:lnTo>
                  <a:pt x="976" y="5099"/>
                </a:lnTo>
                <a:lnTo>
                  <a:pt x="979" y="5099"/>
                </a:lnTo>
                <a:lnTo>
                  <a:pt x="984" y="5099"/>
                </a:lnTo>
                <a:lnTo>
                  <a:pt x="989" y="5099"/>
                </a:lnTo>
                <a:lnTo>
                  <a:pt x="992" y="5099"/>
                </a:lnTo>
                <a:lnTo>
                  <a:pt x="997" y="5099"/>
                </a:lnTo>
                <a:lnTo>
                  <a:pt x="1000" y="5099"/>
                </a:lnTo>
                <a:lnTo>
                  <a:pt x="1005" y="5099"/>
                </a:lnTo>
                <a:lnTo>
                  <a:pt x="1009" y="5099"/>
                </a:lnTo>
                <a:lnTo>
                  <a:pt x="1013" y="5099"/>
                </a:lnTo>
                <a:lnTo>
                  <a:pt x="1017" y="5099"/>
                </a:lnTo>
                <a:lnTo>
                  <a:pt x="1022" y="5099"/>
                </a:lnTo>
                <a:lnTo>
                  <a:pt x="1025" y="5099"/>
                </a:lnTo>
                <a:lnTo>
                  <a:pt x="1030" y="5099"/>
                </a:lnTo>
                <a:lnTo>
                  <a:pt x="1033" y="5099"/>
                </a:lnTo>
                <a:lnTo>
                  <a:pt x="1038" y="5099"/>
                </a:lnTo>
                <a:lnTo>
                  <a:pt x="1042" y="5099"/>
                </a:lnTo>
                <a:lnTo>
                  <a:pt x="1046" y="5099"/>
                </a:lnTo>
                <a:lnTo>
                  <a:pt x="1050" y="5099"/>
                </a:lnTo>
                <a:lnTo>
                  <a:pt x="1055" y="5099"/>
                </a:lnTo>
                <a:lnTo>
                  <a:pt x="1058" y="5099"/>
                </a:lnTo>
                <a:lnTo>
                  <a:pt x="1063" y="5099"/>
                </a:lnTo>
                <a:lnTo>
                  <a:pt x="1066" y="5099"/>
                </a:lnTo>
                <a:lnTo>
                  <a:pt x="1071" y="5099"/>
                </a:lnTo>
                <a:lnTo>
                  <a:pt x="1076" y="5099"/>
                </a:lnTo>
                <a:lnTo>
                  <a:pt x="1079" y="5099"/>
                </a:lnTo>
                <a:lnTo>
                  <a:pt x="1084" y="5099"/>
                </a:lnTo>
                <a:lnTo>
                  <a:pt x="1088" y="5099"/>
                </a:lnTo>
                <a:lnTo>
                  <a:pt x="1092" y="5099"/>
                </a:lnTo>
                <a:lnTo>
                  <a:pt x="1096" y="5099"/>
                </a:lnTo>
                <a:lnTo>
                  <a:pt x="1100" y="5099"/>
                </a:lnTo>
                <a:lnTo>
                  <a:pt x="1104" y="5099"/>
                </a:lnTo>
                <a:lnTo>
                  <a:pt x="1109" y="5099"/>
                </a:lnTo>
                <a:lnTo>
                  <a:pt x="1112" y="5099"/>
                </a:lnTo>
                <a:lnTo>
                  <a:pt x="1117" y="5099"/>
                </a:lnTo>
                <a:lnTo>
                  <a:pt x="1121" y="5099"/>
                </a:lnTo>
                <a:lnTo>
                  <a:pt x="1125" y="5099"/>
                </a:lnTo>
                <a:lnTo>
                  <a:pt x="1130" y="5099"/>
                </a:lnTo>
                <a:lnTo>
                  <a:pt x="1133" y="5099"/>
                </a:lnTo>
                <a:lnTo>
                  <a:pt x="1138" y="5099"/>
                </a:lnTo>
                <a:lnTo>
                  <a:pt x="1142" y="5099"/>
                </a:lnTo>
                <a:lnTo>
                  <a:pt x="1146" y="5099"/>
                </a:lnTo>
                <a:lnTo>
                  <a:pt x="1150" y="5099"/>
                </a:lnTo>
                <a:lnTo>
                  <a:pt x="1155" y="5099"/>
                </a:lnTo>
                <a:lnTo>
                  <a:pt x="1158" y="5099"/>
                </a:lnTo>
                <a:lnTo>
                  <a:pt x="1163" y="5099"/>
                </a:lnTo>
                <a:lnTo>
                  <a:pt x="1166" y="5099"/>
                </a:lnTo>
                <a:lnTo>
                  <a:pt x="1171" y="5099"/>
                </a:lnTo>
                <a:lnTo>
                  <a:pt x="1175" y="5099"/>
                </a:lnTo>
                <a:lnTo>
                  <a:pt x="1179" y="5099"/>
                </a:lnTo>
                <a:lnTo>
                  <a:pt x="1183" y="5099"/>
                </a:lnTo>
                <a:lnTo>
                  <a:pt x="1188" y="5099"/>
                </a:lnTo>
                <a:lnTo>
                  <a:pt x="1191" y="5099"/>
                </a:lnTo>
                <a:lnTo>
                  <a:pt x="1196" y="5099"/>
                </a:lnTo>
                <a:lnTo>
                  <a:pt x="1199" y="5099"/>
                </a:lnTo>
                <a:lnTo>
                  <a:pt x="1204" y="5099"/>
                </a:lnTo>
                <a:lnTo>
                  <a:pt x="1209" y="5099"/>
                </a:lnTo>
                <a:lnTo>
                  <a:pt x="1212" y="5099"/>
                </a:lnTo>
                <a:lnTo>
                  <a:pt x="1217" y="5099"/>
                </a:lnTo>
                <a:lnTo>
                  <a:pt x="1221" y="5099"/>
                </a:lnTo>
                <a:lnTo>
                  <a:pt x="1225" y="5099"/>
                </a:lnTo>
                <a:lnTo>
                  <a:pt x="1229" y="5099"/>
                </a:lnTo>
                <a:lnTo>
                  <a:pt x="1233" y="5099"/>
                </a:lnTo>
                <a:lnTo>
                  <a:pt x="1237" y="5099"/>
                </a:lnTo>
                <a:lnTo>
                  <a:pt x="1242" y="5099"/>
                </a:lnTo>
                <a:lnTo>
                  <a:pt x="1245" y="5099"/>
                </a:lnTo>
                <a:lnTo>
                  <a:pt x="1250" y="5099"/>
                </a:lnTo>
                <a:lnTo>
                  <a:pt x="1254" y="5099"/>
                </a:lnTo>
                <a:lnTo>
                  <a:pt x="1258" y="5099"/>
                </a:lnTo>
                <a:lnTo>
                  <a:pt x="1262" y="5099"/>
                </a:lnTo>
                <a:lnTo>
                  <a:pt x="1266" y="5099"/>
                </a:lnTo>
                <a:lnTo>
                  <a:pt x="1270" y="5099"/>
                </a:lnTo>
                <a:lnTo>
                  <a:pt x="1275" y="5099"/>
                </a:lnTo>
                <a:lnTo>
                  <a:pt x="1279" y="5099"/>
                </a:lnTo>
                <a:lnTo>
                  <a:pt x="1283" y="5099"/>
                </a:lnTo>
                <a:lnTo>
                  <a:pt x="1288" y="5099"/>
                </a:lnTo>
                <a:lnTo>
                  <a:pt x="1291" y="5099"/>
                </a:lnTo>
                <a:lnTo>
                  <a:pt x="1296" y="5099"/>
                </a:lnTo>
                <a:lnTo>
                  <a:pt x="1299" y="5099"/>
                </a:lnTo>
                <a:lnTo>
                  <a:pt x="1304" y="5099"/>
                </a:lnTo>
                <a:lnTo>
                  <a:pt x="1308" y="5099"/>
                </a:lnTo>
                <a:lnTo>
                  <a:pt x="1312" y="5099"/>
                </a:lnTo>
                <a:lnTo>
                  <a:pt x="1316" y="5099"/>
                </a:lnTo>
                <a:lnTo>
                  <a:pt x="1321" y="5099"/>
                </a:lnTo>
                <a:lnTo>
                  <a:pt x="1324" y="5099"/>
                </a:lnTo>
                <a:lnTo>
                  <a:pt x="1329" y="5099"/>
                </a:lnTo>
                <a:lnTo>
                  <a:pt x="1332" y="5099"/>
                </a:lnTo>
                <a:lnTo>
                  <a:pt x="1337" y="5099"/>
                </a:lnTo>
                <a:lnTo>
                  <a:pt x="1342" y="5099"/>
                </a:lnTo>
                <a:lnTo>
                  <a:pt x="1345" y="5099"/>
                </a:lnTo>
                <a:lnTo>
                  <a:pt x="1350" y="5099"/>
                </a:lnTo>
                <a:lnTo>
                  <a:pt x="1354" y="5099"/>
                </a:lnTo>
                <a:lnTo>
                  <a:pt x="1358" y="5099"/>
                </a:lnTo>
                <a:lnTo>
                  <a:pt x="1362" y="5099"/>
                </a:lnTo>
                <a:lnTo>
                  <a:pt x="1366" y="5099"/>
                </a:lnTo>
                <a:lnTo>
                  <a:pt x="1370" y="5099"/>
                </a:lnTo>
                <a:lnTo>
                  <a:pt x="1375" y="5099"/>
                </a:lnTo>
                <a:lnTo>
                  <a:pt x="1378" y="5099"/>
                </a:lnTo>
                <a:lnTo>
                  <a:pt x="1383" y="5099"/>
                </a:lnTo>
                <a:lnTo>
                  <a:pt x="1387" y="5099"/>
                </a:lnTo>
                <a:lnTo>
                  <a:pt x="1391" y="5099"/>
                </a:lnTo>
                <a:lnTo>
                  <a:pt x="1395" y="5099"/>
                </a:lnTo>
                <a:lnTo>
                  <a:pt x="1399" y="5099"/>
                </a:lnTo>
                <a:lnTo>
                  <a:pt x="1403" y="5099"/>
                </a:lnTo>
                <a:lnTo>
                  <a:pt x="1408" y="5099"/>
                </a:lnTo>
                <a:lnTo>
                  <a:pt x="1411" y="5099"/>
                </a:lnTo>
                <a:lnTo>
                  <a:pt x="1416" y="5099"/>
                </a:lnTo>
                <a:lnTo>
                  <a:pt x="1421" y="5099"/>
                </a:lnTo>
                <a:lnTo>
                  <a:pt x="1424" y="5099"/>
                </a:lnTo>
                <a:lnTo>
                  <a:pt x="1429" y="5099"/>
                </a:lnTo>
                <a:lnTo>
                  <a:pt x="1432" y="5099"/>
                </a:lnTo>
                <a:lnTo>
                  <a:pt x="1437" y="5099"/>
                </a:lnTo>
                <a:lnTo>
                  <a:pt x="1441" y="5099"/>
                </a:lnTo>
                <a:lnTo>
                  <a:pt x="1445" y="5099"/>
                </a:lnTo>
                <a:lnTo>
                  <a:pt x="1449" y="5099"/>
                </a:lnTo>
                <a:lnTo>
                  <a:pt x="1454" y="5099"/>
                </a:lnTo>
                <a:lnTo>
                  <a:pt x="1457" y="5099"/>
                </a:lnTo>
                <a:lnTo>
                  <a:pt x="1462" y="5099"/>
                </a:lnTo>
                <a:lnTo>
                  <a:pt x="1465" y="5099"/>
                </a:lnTo>
                <a:lnTo>
                  <a:pt x="1470" y="5099"/>
                </a:lnTo>
                <a:lnTo>
                  <a:pt x="1474" y="5099"/>
                </a:lnTo>
                <a:lnTo>
                  <a:pt x="1478" y="5099"/>
                </a:lnTo>
                <a:lnTo>
                  <a:pt x="1483" y="5099"/>
                </a:lnTo>
                <a:lnTo>
                  <a:pt x="1487" y="5099"/>
                </a:lnTo>
                <a:lnTo>
                  <a:pt x="1491" y="5099"/>
                </a:lnTo>
                <a:lnTo>
                  <a:pt x="1495" y="5099"/>
                </a:lnTo>
                <a:lnTo>
                  <a:pt x="1499" y="5099"/>
                </a:lnTo>
                <a:lnTo>
                  <a:pt x="1503" y="5099"/>
                </a:lnTo>
                <a:lnTo>
                  <a:pt x="1508" y="5099"/>
                </a:lnTo>
                <a:lnTo>
                  <a:pt x="1511" y="5099"/>
                </a:lnTo>
                <a:lnTo>
                  <a:pt x="1516" y="5099"/>
                </a:lnTo>
                <a:lnTo>
                  <a:pt x="1520" y="5099"/>
                </a:lnTo>
                <a:lnTo>
                  <a:pt x="1524" y="5099"/>
                </a:lnTo>
                <a:lnTo>
                  <a:pt x="1528" y="5099"/>
                </a:lnTo>
                <a:lnTo>
                  <a:pt x="1532" y="5099"/>
                </a:lnTo>
                <a:lnTo>
                  <a:pt x="1536" y="5099"/>
                </a:lnTo>
                <a:lnTo>
                  <a:pt x="1541" y="5099"/>
                </a:lnTo>
                <a:lnTo>
                  <a:pt x="1544" y="5099"/>
                </a:lnTo>
                <a:lnTo>
                  <a:pt x="1549" y="5099"/>
                </a:lnTo>
                <a:lnTo>
                  <a:pt x="1554" y="5099"/>
                </a:lnTo>
                <a:lnTo>
                  <a:pt x="1557" y="5099"/>
                </a:lnTo>
                <a:lnTo>
                  <a:pt x="1562" y="5099"/>
                </a:lnTo>
                <a:lnTo>
                  <a:pt x="1565" y="5099"/>
                </a:lnTo>
                <a:lnTo>
                  <a:pt x="1570" y="5099"/>
                </a:lnTo>
                <a:lnTo>
                  <a:pt x="1574" y="5099"/>
                </a:lnTo>
                <a:lnTo>
                  <a:pt x="1578" y="5099"/>
                </a:lnTo>
                <a:lnTo>
                  <a:pt x="1582" y="5099"/>
                </a:lnTo>
                <a:lnTo>
                  <a:pt x="1587" y="5099"/>
                </a:lnTo>
                <a:lnTo>
                  <a:pt x="1590" y="5099"/>
                </a:lnTo>
                <a:lnTo>
                  <a:pt x="1595" y="5099"/>
                </a:lnTo>
                <a:lnTo>
                  <a:pt x="1598" y="5099"/>
                </a:lnTo>
                <a:lnTo>
                  <a:pt x="1603" y="5099"/>
                </a:lnTo>
                <a:lnTo>
                  <a:pt x="1607" y="5099"/>
                </a:lnTo>
                <a:lnTo>
                  <a:pt x="1611" y="5099"/>
                </a:lnTo>
                <a:lnTo>
                  <a:pt x="1615" y="5099"/>
                </a:lnTo>
                <a:lnTo>
                  <a:pt x="1620" y="5099"/>
                </a:lnTo>
                <a:lnTo>
                  <a:pt x="1623" y="5099"/>
                </a:lnTo>
                <a:lnTo>
                  <a:pt x="1628" y="5099"/>
                </a:lnTo>
                <a:lnTo>
                  <a:pt x="1631" y="5099"/>
                </a:lnTo>
                <a:lnTo>
                  <a:pt x="1636" y="5099"/>
                </a:lnTo>
                <a:lnTo>
                  <a:pt x="1641" y="5099"/>
                </a:lnTo>
                <a:lnTo>
                  <a:pt x="1644" y="5099"/>
                </a:lnTo>
                <a:lnTo>
                  <a:pt x="1649" y="5099"/>
                </a:lnTo>
                <a:lnTo>
                  <a:pt x="1653" y="5099"/>
                </a:lnTo>
                <a:lnTo>
                  <a:pt x="1657" y="5099"/>
                </a:lnTo>
                <a:lnTo>
                  <a:pt x="1661" y="5099"/>
                </a:lnTo>
                <a:lnTo>
                  <a:pt x="1665" y="5099"/>
                </a:lnTo>
                <a:lnTo>
                  <a:pt x="1669" y="5099"/>
                </a:lnTo>
                <a:lnTo>
                  <a:pt x="1674" y="5099"/>
                </a:lnTo>
                <a:lnTo>
                  <a:pt x="1677" y="5099"/>
                </a:lnTo>
                <a:lnTo>
                  <a:pt x="1682" y="5099"/>
                </a:lnTo>
                <a:lnTo>
                  <a:pt x="1687" y="5099"/>
                </a:lnTo>
                <a:lnTo>
                  <a:pt x="1690" y="5099"/>
                </a:lnTo>
                <a:lnTo>
                  <a:pt x="1695" y="5099"/>
                </a:lnTo>
                <a:lnTo>
                  <a:pt x="1698" y="5099"/>
                </a:lnTo>
                <a:lnTo>
                  <a:pt x="1703" y="5099"/>
                </a:lnTo>
                <a:lnTo>
                  <a:pt x="1707" y="5099"/>
                </a:lnTo>
                <a:lnTo>
                  <a:pt x="1711" y="5099"/>
                </a:lnTo>
                <a:lnTo>
                  <a:pt x="1715" y="5099"/>
                </a:lnTo>
                <a:lnTo>
                  <a:pt x="1720" y="5099"/>
                </a:lnTo>
                <a:lnTo>
                  <a:pt x="1723" y="5099"/>
                </a:lnTo>
                <a:lnTo>
                  <a:pt x="1728" y="5099"/>
                </a:lnTo>
                <a:lnTo>
                  <a:pt x="1731" y="5099"/>
                </a:lnTo>
                <a:lnTo>
                  <a:pt x="1736" y="5099"/>
                </a:lnTo>
                <a:lnTo>
                  <a:pt x="1740" y="5099"/>
                </a:lnTo>
                <a:lnTo>
                  <a:pt x="1744" y="5099"/>
                </a:lnTo>
                <a:lnTo>
                  <a:pt x="1748" y="5099"/>
                </a:lnTo>
                <a:lnTo>
                  <a:pt x="1753" y="5099"/>
                </a:lnTo>
                <a:lnTo>
                  <a:pt x="1756" y="5099"/>
                </a:lnTo>
                <a:lnTo>
                  <a:pt x="1761" y="5099"/>
                </a:lnTo>
                <a:lnTo>
                  <a:pt x="1764" y="5099"/>
                </a:lnTo>
                <a:lnTo>
                  <a:pt x="1769" y="5099"/>
                </a:lnTo>
                <a:lnTo>
                  <a:pt x="1774" y="5099"/>
                </a:lnTo>
                <a:lnTo>
                  <a:pt x="1777" y="5099"/>
                </a:lnTo>
                <a:lnTo>
                  <a:pt x="1782" y="5099"/>
                </a:lnTo>
                <a:lnTo>
                  <a:pt x="1786" y="5099"/>
                </a:lnTo>
                <a:lnTo>
                  <a:pt x="1790" y="5099"/>
                </a:lnTo>
                <a:lnTo>
                  <a:pt x="1794" y="5099"/>
                </a:lnTo>
                <a:lnTo>
                  <a:pt x="1798" y="5099"/>
                </a:lnTo>
                <a:lnTo>
                  <a:pt x="1802" y="5099"/>
                </a:lnTo>
                <a:lnTo>
                  <a:pt x="1807" y="5099"/>
                </a:lnTo>
                <a:lnTo>
                  <a:pt x="1810" y="5099"/>
                </a:lnTo>
                <a:lnTo>
                  <a:pt x="1815" y="5099"/>
                </a:lnTo>
                <a:lnTo>
                  <a:pt x="1819" y="5099"/>
                </a:lnTo>
                <a:lnTo>
                  <a:pt x="1823" y="5099"/>
                </a:lnTo>
                <a:lnTo>
                  <a:pt x="1827" y="5099"/>
                </a:lnTo>
                <a:lnTo>
                  <a:pt x="1831" y="5099"/>
                </a:lnTo>
                <a:lnTo>
                  <a:pt x="1835" y="5099"/>
                </a:lnTo>
                <a:lnTo>
                  <a:pt x="1840" y="5099"/>
                </a:lnTo>
                <a:lnTo>
                  <a:pt x="1844" y="5099"/>
                </a:lnTo>
                <a:lnTo>
                  <a:pt x="1848" y="5099"/>
                </a:lnTo>
                <a:lnTo>
                  <a:pt x="1853" y="5099"/>
                </a:lnTo>
                <a:lnTo>
                  <a:pt x="1856" y="5099"/>
                </a:lnTo>
                <a:lnTo>
                  <a:pt x="1861" y="5099"/>
                </a:lnTo>
                <a:lnTo>
                  <a:pt x="1864" y="5099"/>
                </a:lnTo>
                <a:lnTo>
                  <a:pt x="1869" y="5099"/>
                </a:lnTo>
                <a:lnTo>
                  <a:pt x="1873" y="5099"/>
                </a:lnTo>
                <a:lnTo>
                  <a:pt x="1877" y="5099"/>
                </a:lnTo>
                <a:lnTo>
                  <a:pt x="1881" y="5099"/>
                </a:lnTo>
                <a:lnTo>
                  <a:pt x="1886" y="5099"/>
                </a:lnTo>
                <a:lnTo>
                  <a:pt x="1889" y="5099"/>
                </a:lnTo>
                <a:lnTo>
                  <a:pt x="1894" y="5099"/>
                </a:lnTo>
                <a:lnTo>
                  <a:pt x="1897" y="5099"/>
                </a:lnTo>
                <a:lnTo>
                  <a:pt x="1902" y="5099"/>
                </a:lnTo>
                <a:lnTo>
                  <a:pt x="1907" y="5099"/>
                </a:lnTo>
                <a:lnTo>
                  <a:pt x="1910" y="5099"/>
                </a:lnTo>
                <a:lnTo>
                  <a:pt x="1915" y="5099"/>
                </a:lnTo>
                <a:lnTo>
                  <a:pt x="1919" y="5099"/>
                </a:lnTo>
                <a:lnTo>
                  <a:pt x="1923" y="5099"/>
                </a:lnTo>
                <a:lnTo>
                  <a:pt x="1927" y="5099"/>
                </a:lnTo>
                <a:lnTo>
                  <a:pt x="1931" y="5099"/>
                </a:lnTo>
                <a:lnTo>
                  <a:pt x="1935" y="5099"/>
                </a:lnTo>
                <a:lnTo>
                  <a:pt x="1940" y="5099"/>
                </a:lnTo>
                <a:lnTo>
                  <a:pt x="1943" y="5099"/>
                </a:lnTo>
                <a:lnTo>
                  <a:pt x="1948" y="5099"/>
                </a:lnTo>
                <a:lnTo>
                  <a:pt x="1952" y="5099"/>
                </a:lnTo>
                <a:lnTo>
                  <a:pt x="1956" y="5099"/>
                </a:lnTo>
                <a:lnTo>
                  <a:pt x="1960" y="5099"/>
                </a:lnTo>
                <a:lnTo>
                  <a:pt x="1964" y="5099"/>
                </a:lnTo>
                <a:lnTo>
                  <a:pt x="1968" y="5099"/>
                </a:lnTo>
                <a:lnTo>
                  <a:pt x="1973" y="5099"/>
                </a:lnTo>
                <a:lnTo>
                  <a:pt x="1976" y="5099"/>
                </a:lnTo>
                <a:lnTo>
                  <a:pt x="1981" y="5099"/>
                </a:lnTo>
                <a:lnTo>
                  <a:pt x="1986" y="5099"/>
                </a:lnTo>
                <a:lnTo>
                  <a:pt x="1989" y="5099"/>
                </a:lnTo>
                <a:lnTo>
                  <a:pt x="1994" y="5099"/>
                </a:lnTo>
                <a:lnTo>
                  <a:pt x="1997" y="5099"/>
                </a:lnTo>
                <a:lnTo>
                  <a:pt x="2002" y="5099"/>
                </a:lnTo>
                <a:lnTo>
                  <a:pt x="2006" y="5099"/>
                </a:lnTo>
                <a:lnTo>
                  <a:pt x="2010" y="5099"/>
                </a:lnTo>
                <a:lnTo>
                  <a:pt x="2014" y="5099"/>
                </a:lnTo>
                <a:lnTo>
                  <a:pt x="2019" y="5099"/>
                </a:lnTo>
                <a:lnTo>
                  <a:pt x="2022" y="5099"/>
                </a:lnTo>
                <a:lnTo>
                  <a:pt x="2027" y="5099"/>
                </a:lnTo>
                <a:lnTo>
                  <a:pt x="2030" y="5099"/>
                </a:lnTo>
                <a:lnTo>
                  <a:pt x="2035" y="5099"/>
                </a:lnTo>
                <a:lnTo>
                  <a:pt x="2039" y="5099"/>
                </a:lnTo>
                <a:lnTo>
                  <a:pt x="2043" y="5099"/>
                </a:lnTo>
                <a:lnTo>
                  <a:pt x="2048" y="5099"/>
                </a:lnTo>
                <a:lnTo>
                  <a:pt x="2052" y="5099"/>
                </a:lnTo>
                <a:lnTo>
                  <a:pt x="2056" y="5099"/>
                </a:lnTo>
                <a:lnTo>
                  <a:pt x="2060" y="5099"/>
                </a:lnTo>
                <a:lnTo>
                  <a:pt x="2064" y="5099"/>
                </a:lnTo>
                <a:lnTo>
                  <a:pt x="2068" y="5099"/>
                </a:lnTo>
                <a:lnTo>
                  <a:pt x="2073" y="5099"/>
                </a:lnTo>
                <a:lnTo>
                  <a:pt x="2076" y="5099"/>
                </a:lnTo>
                <a:lnTo>
                  <a:pt x="2076" y="5099"/>
                </a:lnTo>
                <a:lnTo>
                  <a:pt x="0" y="5099"/>
                </a:lnTo>
                <a:close/>
              </a:path>
            </a:pathLst>
          </a:custGeom>
          <a:solidFill>
            <a:srgbClr val="005FBE"/>
          </a:solidFill>
          <a:ln w="9525">
            <a:solidFill>
              <a:srgbClr val="005FBE"/>
            </a:solidFill>
            <a:prstDash val="solid"/>
            <a:round/>
            <a:headEnd/>
            <a:tailEnd/>
          </a:ln>
        </p:spPr>
        <p:txBody>
          <a:bodyPr/>
          <a:lstStyle/>
          <a:p>
            <a:endParaRPr lang="en-US"/>
          </a:p>
        </p:txBody>
      </p:sp>
      <p:sp>
        <p:nvSpPr>
          <p:cNvPr id="285767" name="Freeform 71"/>
          <p:cNvSpPr>
            <a:spLocks/>
          </p:cNvSpPr>
          <p:nvPr/>
        </p:nvSpPr>
        <p:spPr bwMode="auto">
          <a:xfrm>
            <a:off x="5251450" y="1535113"/>
            <a:ext cx="3295650" cy="4048125"/>
          </a:xfrm>
          <a:custGeom>
            <a:avLst/>
            <a:gdLst/>
            <a:ahLst/>
            <a:cxnLst>
              <a:cxn ang="0">
                <a:pos x="25" y="3105"/>
              </a:cxn>
              <a:cxn ang="0">
                <a:pos x="58" y="1132"/>
              </a:cxn>
              <a:cxn ang="0">
                <a:pos x="91" y="195"/>
              </a:cxn>
              <a:cxn ang="0">
                <a:pos x="124" y="8"/>
              </a:cxn>
              <a:cxn ang="0">
                <a:pos x="158" y="288"/>
              </a:cxn>
              <a:cxn ang="0">
                <a:pos x="191" y="820"/>
              </a:cxn>
              <a:cxn ang="0">
                <a:pos x="224" y="1450"/>
              </a:cxn>
              <a:cxn ang="0">
                <a:pos x="257" y="2090"/>
              </a:cxn>
              <a:cxn ang="0">
                <a:pos x="291" y="2683"/>
              </a:cxn>
              <a:cxn ang="0">
                <a:pos x="324" y="3204"/>
              </a:cxn>
              <a:cxn ang="0">
                <a:pos x="357" y="3639"/>
              </a:cxn>
              <a:cxn ang="0">
                <a:pos x="390" y="3995"/>
              </a:cxn>
              <a:cxn ang="0">
                <a:pos x="424" y="4279"/>
              </a:cxn>
              <a:cxn ang="0">
                <a:pos x="457" y="4499"/>
              </a:cxn>
              <a:cxn ang="0">
                <a:pos x="490" y="4666"/>
              </a:cxn>
              <a:cxn ang="0">
                <a:pos x="523" y="4791"/>
              </a:cxn>
              <a:cxn ang="0">
                <a:pos x="556" y="4883"/>
              </a:cxn>
              <a:cxn ang="0">
                <a:pos x="590" y="4950"/>
              </a:cxn>
              <a:cxn ang="0">
                <a:pos x="623" y="4997"/>
              </a:cxn>
              <a:cxn ang="0">
                <a:pos x="656" y="5031"/>
              </a:cxn>
              <a:cxn ang="0">
                <a:pos x="689" y="5054"/>
              </a:cxn>
              <a:cxn ang="0">
                <a:pos x="723" y="5071"/>
              </a:cxn>
              <a:cxn ang="0">
                <a:pos x="756" y="5080"/>
              </a:cxn>
              <a:cxn ang="0">
                <a:pos x="789" y="5088"/>
              </a:cxn>
              <a:cxn ang="0">
                <a:pos x="822" y="5092"/>
              </a:cxn>
              <a:cxn ang="0">
                <a:pos x="856" y="5095"/>
              </a:cxn>
              <a:cxn ang="0">
                <a:pos x="889" y="5097"/>
              </a:cxn>
              <a:cxn ang="0">
                <a:pos x="922" y="5097"/>
              </a:cxn>
              <a:cxn ang="0">
                <a:pos x="955" y="5099"/>
              </a:cxn>
              <a:cxn ang="0">
                <a:pos x="989" y="5099"/>
              </a:cxn>
              <a:cxn ang="0">
                <a:pos x="1022" y="5099"/>
              </a:cxn>
              <a:cxn ang="0">
                <a:pos x="1055" y="5099"/>
              </a:cxn>
              <a:cxn ang="0">
                <a:pos x="1088" y="5099"/>
              </a:cxn>
              <a:cxn ang="0">
                <a:pos x="1121" y="5099"/>
              </a:cxn>
              <a:cxn ang="0">
                <a:pos x="1155" y="5099"/>
              </a:cxn>
              <a:cxn ang="0">
                <a:pos x="1188" y="5099"/>
              </a:cxn>
              <a:cxn ang="0">
                <a:pos x="1221" y="5099"/>
              </a:cxn>
              <a:cxn ang="0">
                <a:pos x="1254" y="5099"/>
              </a:cxn>
              <a:cxn ang="0">
                <a:pos x="1288" y="5099"/>
              </a:cxn>
              <a:cxn ang="0">
                <a:pos x="1321" y="5099"/>
              </a:cxn>
              <a:cxn ang="0">
                <a:pos x="1354" y="5099"/>
              </a:cxn>
              <a:cxn ang="0">
                <a:pos x="1387" y="5099"/>
              </a:cxn>
              <a:cxn ang="0">
                <a:pos x="1421" y="5099"/>
              </a:cxn>
              <a:cxn ang="0">
                <a:pos x="1454" y="5099"/>
              </a:cxn>
              <a:cxn ang="0">
                <a:pos x="1487" y="5099"/>
              </a:cxn>
              <a:cxn ang="0">
                <a:pos x="1520" y="5099"/>
              </a:cxn>
              <a:cxn ang="0">
                <a:pos x="1554" y="5099"/>
              </a:cxn>
              <a:cxn ang="0">
                <a:pos x="1587" y="5099"/>
              </a:cxn>
              <a:cxn ang="0">
                <a:pos x="1620" y="5099"/>
              </a:cxn>
              <a:cxn ang="0">
                <a:pos x="1653" y="5099"/>
              </a:cxn>
              <a:cxn ang="0">
                <a:pos x="1687" y="5099"/>
              </a:cxn>
              <a:cxn ang="0">
                <a:pos x="1720" y="5099"/>
              </a:cxn>
              <a:cxn ang="0">
                <a:pos x="1753" y="5099"/>
              </a:cxn>
              <a:cxn ang="0">
                <a:pos x="1786" y="5099"/>
              </a:cxn>
              <a:cxn ang="0">
                <a:pos x="1819" y="5099"/>
              </a:cxn>
              <a:cxn ang="0">
                <a:pos x="1853" y="5099"/>
              </a:cxn>
              <a:cxn ang="0">
                <a:pos x="1886" y="5099"/>
              </a:cxn>
              <a:cxn ang="0">
                <a:pos x="1919" y="5099"/>
              </a:cxn>
              <a:cxn ang="0">
                <a:pos x="1952" y="5099"/>
              </a:cxn>
              <a:cxn ang="0">
                <a:pos x="1986" y="5099"/>
              </a:cxn>
              <a:cxn ang="0">
                <a:pos x="2019" y="5099"/>
              </a:cxn>
              <a:cxn ang="0">
                <a:pos x="2052" y="5099"/>
              </a:cxn>
            </a:cxnLst>
            <a:rect l="0" t="0" r="r" b="b"/>
            <a:pathLst>
              <a:path w="2076" h="5099">
                <a:moveTo>
                  <a:pt x="0" y="5099"/>
                </a:moveTo>
                <a:lnTo>
                  <a:pt x="0" y="5092"/>
                </a:lnTo>
                <a:lnTo>
                  <a:pt x="4" y="4802"/>
                </a:lnTo>
                <a:lnTo>
                  <a:pt x="8" y="4461"/>
                </a:lnTo>
                <a:lnTo>
                  <a:pt x="12" y="4111"/>
                </a:lnTo>
                <a:lnTo>
                  <a:pt x="16" y="3766"/>
                </a:lnTo>
                <a:lnTo>
                  <a:pt x="20" y="3429"/>
                </a:lnTo>
                <a:lnTo>
                  <a:pt x="25" y="3105"/>
                </a:lnTo>
                <a:lnTo>
                  <a:pt x="28" y="2799"/>
                </a:lnTo>
                <a:lnTo>
                  <a:pt x="33" y="2507"/>
                </a:lnTo>
                <a:lnTo>
                  <a:pt x="37" y="2234"/>
                </a:lnTo>
                <a:lnTo>
                  <a:pt x="41" y="1979"/>
                </a:lnTo>
                <a:lnTo>
                  <a:pt x="45" y="1740"/>
                </a:lnTo>
                <a:lnTo>
                  <a:pt x="49" y="1521"/>
                </a:lnTo>
                <a:lnTo>
                  <a:pt x="53" y="1318"/>
                </a:lnTo>
                <a:lnTo>
                  <a:pt x="58" y="1132"/>
                </a:lnTo>
                <a:lnTo>
                  <a:pt x="61" y="964"/>
                </a:lnTo>
                <a:lnTo>
                  <a:pt x="66" y="810"/>
                </a:lnTo>
                <a:lnTo>
                  <a:pt x="71" y="672"/>
                </a:lnTo>
                <a:lnTo>
                  <a:pt x="74" y="549"/>
                </a:lnTo>
                <a:lnTo>
                  <a:pt x="79" y="441"/>
                </a:lnTo>
                <a:lnTo>
                  <a:pt x="82" y="347"/>
                </a:lnTo>
                <a:lnTo>
                  <a:pt x="87" y="265"/>
                </a:lnTo>
                <a:lnTo>
                  <a:pt x="91" y="195"/>
                </a:lnTo>
                <a:lnTo>
                  <a:pt x="95" y="136"/>
                </a:lnTo>
                <a:lnTo>
                  <a:pt x="99" y="89"/>
                </a:lnTo>
                <a:lnTo>
                  <a:pt x="104" y="53"/>
                </a:lnTo>
                <a:lnTo>
                  <a:pt x="107" y="27"/>
                </a:lnTo>
                <a:lnTo>
                  <a:pt x="112" y="10"/>
                </a:lnTo>
                <a:lnTo>
                  <a:pt x="115" y="0"/>
                </a:lnTo>
                <a:lnTo>
                  <a:pt x="120" y="0"/>
                </a:lnTo>
                <a:lnTo>
                  <a:pt x="124" y="8"/>
                </a:lnTo>
                <a:lnTo>
                  <a:pt x="128" y="23"/>
                </a:lnTo>
                <a:lnTo>
                  <a:pt x="132" y="44"/>
                </a:lnTo>
                <a:lnTo>
                  <a:pt x="137" y="72"/>
                </a:lnTo>
                <a:lnTo>
                  <a:pt x="140" y="106"/>
                </a:lnTo>
                <a:lnTo>
                  <a:pt x="145" y="144"/>
                </a:lnTo>
                <a:lnTo>
                  <a:pt x="148" y="188"/>
                </a:lnTo>
                <a:lnTo>
                  <a:pt x="153" y="237"/>
                </a:lnTo>
                <a:lnTo>
                  <a:pt x="158" y="288"/>
                </a:lnTo>
                <a:lnTo>
                  <a:pt x="161" y="345"/>
                </a:lnTo>
                <a:lnTo>
                  <a:pt x="166" y="405"/>
                </a:lnTo>
                <a:lnTo>
                  <a:pt x="170" y="468"/>
                </a:lnTo>
                <a:lnTo>
                  <a:pt x="174" y="534"/>
                </a:lnTo>
                <a:lnTo>
                  <a:pt x="178" y="602"/>
                </a:lnTo>
                <a:lnTo>
                  <a:pt x="182" y="672"/>
                </a:lnTo>
                <a:lnTo>
                  <a:pt x="186" y="744"/>
                </a:lnTo>
                <a:lnTo>
                  <a:pt x="191" y="820"/>
                </a:lnTo>
                <a:lnTo>
                  <a:pt x="194" y="896"/>
                </a:lnTo>
                <a:lnTo>
                  <a:pt x="199" y="971"/>
                </a:lnTo>
                <a:lnTo>
                  <a:pt x="204" y="1051"/>
                </a:lnTo>
                <a:lnTo>
                  <a:pt x="207" y="1129"/>
                </a:lnTo>
                <a:lnTo>
                  <a:pt x="212" y="1210"/>
                </a:lnTo>
                <a:lnTo>
                  <a:pt x="215" y="1290"/>
                </a:lnTo>
                <a:lnTo>
                  <a:pt x="220" y="1371"/>
                </a:lnTo>
                <a:lnTo>
                  <a:pt x="224" y="1450"/>
                </a:lnTo>
                <a:lnTo>
                  <a:pt x="228" y="1532"/>
                </a:lnTo>
                <a:lnTo>
                  <a:pt x="232" y="1613"/>
                </a:lnTo>
                <a:lnTo>
                  <a:pt x="237" y="1693"/>
                </a:lnTo>
                <a:lnTo>
                  <a:pt x="240" y="1774"/>
                </a:lnTo>
                <a:lnTo>
                  <a:pt x="245" y="1854"/>
                </a:lnTo>
                <a:lnTo>
                  <a:pt x="248" y="1933"/>
                </a:lnTo>
                <a:lnTo>
                  <a:pt x="253" y="2013"/>
                </a:lnTo>
                <a:lnTo>
                  <a:pt x="257" y="2090"/>
                </a:lnTo>
                <a:lnTo>
                  <a:pt x="261" y="2168"/>
                </a:lnTo>
                <a:lnTo>
                  <a:pt x="265" y="2244"/>
                </a:lnTo>
                <a:lnTo>
                  <a:pt x="270" y="2320"/>
                </a:lnTo>
                <a:lnTo>
                  <a:pt x="273" y="2395"/>
                </a:lnTo>
                <a:lnTo>
                  <a:pt x="278" y="2469"/>
                </a:lnTo>
                <a:lnTo>
                  <a:pt x="281" y="2541"/>
                </a:lnTo>
                <a:lnTo>
                  <a:pt x="286" y="2613"/>
                </a:lnTo>
                <a:lnTo>
                  <a:pt x="291" y="2683"/>
                </a:lnTo>
                <a:lnTo>
                  <a:pt x="294" y="2753"/>
                </a:lnTo>
                <a:lnTo>
                  <a:pt x="299" y="2821"/>
                </a:lnTo>
                <a:lnTo>
                  <a:pt x="303" y="2888"/>
                </a:lnTo>
                <a:lnTo>
                  <a:pt x="307" y="2954"/>
                </a:lnTo>
                <a:lnTo>
                  <a:pt x="311" y="3018"/>
                </a:lnTo>
                <a:lnTo>
                  <a:pt x="315" y="3081"/>
                </a:lnTo>
                <a:lnTo>
                  <a:pt x="319" y="3143"/>
                </a:lnTo>
                <a:lnTo>
                  <a:pt x="324" y="3204"/>
                </a:lnTo>
                <a:lnTo>
                  <a:pt x="327" y="3263"/>
                </a:lnTo>
                <a:lnTo>
                  <a:pt x="332" y="3319"/>
                </a:lnTo>
                <a:lnTo>
                  <a:pt x="336" y="3376"/>
                </a:lnTo>
                <a:lnTo>
                  <a:pt x="340" y="3431"/>
                </a:lnTo>
                <a:lnTo>
                  <a:pt x="344" y="3486"/>
                </a:lnTo>
                <a:lnTo>
                  <a:pt x="348" y="3539"/>
                </a:lnTo>
                <a:lnTo>
                  <a:pt x="352" y="3590"/>
                </a:lnTo>
                <a:lnTo>
                  <a:pt x="357" y="3639"/>
                </a:lnTo>
                <a:lnTo>
                  <a:pt x="361" y="3689"/>
                </a:lnTo>
                <a:lnTo>
                  <a:pt x="365" y="3736"/>
                </a:lnTo>
                <a:lnTo>
                  <a:pt x="370" y="3783"/>
                </a:lnTo>
                <a:lnTo>
                  <a:pt x="373" y="3829"/>
                </a:lnTo>
                <a:lnTo>
                  <a:pt x="378" y="3872"/>
                </a:lnTo>
                <a:lnTo>
                  <a:pt x="381" y="3914"/>
                </a:lnTo>
                <a:lnTo>
                  <a:pt x="386" y="3956"/>
                </a:lnTo>
                <a:lnTo>
                  <a:pt x="390" y="3995"/>
                </a:lnTo>
                <a:lnTo>
                  <a:pt x="394" y="4035"/>
                </a:lnTo>
                <a:lnTo>
                  <a:pt x="398" y="4073"/>
                </a:lnTo>
                <a:lnTo>
                  <a:pt x="403" y="4111"/>
                </a:lnTo>
                <a:lnTo>
                  <a:pt x="406" y="4147"/>
                </a:lnTo>
                <a:lnTo>
                  <a:pt x="411" y="4181"/>
                </a:lnTo>
                <a:lnTo>
                  <a:pt x="414" y="4215"/>
                </a:lnTo>
                <a:lnTo>
                  <a:pt x="419" y="4247"/>
                </a:lnTo>
                <a:lnTo>
                  <a:pt x="424" y="4279"/>
                </a:lnTo>
                <a:lnTo>
                  <a:pt x="427" y="4310"/>
                </a:lnTo>
                <a:lnTo>
                  <a:pt x="432" y="4340"/>
                </a:lnTo>
                <a:lnTo>
                  <a:pt x="436" y="4368"/>
                </a:lnTo>
                <a:lnTo>
                  <a:pt x="440" y="4397"/>
                </a:lnTo>
                <a:lnTo>
                  <a:pt x="444" y="4423"/>
                </a:lnTo>
                <a:lnTo>
                  <a:pt x="448" y="4450"/>
                </a:lnTo>
                <a:lnTo>
                  <a:pt x="452" y="4474"/>
                </a:lnTo>
                <a:lnTo>
                  <a:pt x="457" y="4499"/>
                </a:lnTo>
                <a:lnTo>
                  <a:pt x="460" y="4522"/>
                </a:lnTo>
                <a:lnTo>
                  <a:pt x="465" y="4544"/>
                </a:lnTo>
                <a:lnTo>
                  <a:pt x="468" y="4567"/>
                </a:lnTo>
                <a:lnTo>
                  <a:pt x="473" y="4588"/>
                </a:lnTo>
                <a:lnTo>
                  <a:pt x="477" y="4609"/>
                </a:lnTo>
                <a:lnTo>
                  <a:pt x="481" y="4628"/>
                </a:lnTo>
                <a:lnTo>
                  <a:pt x="485" y="4647"/>
                </a:lnTo>
                <a:lnTo>
                  <a:pt x="490" y="4666"/>
                </a:lnTo>
                <a:lnTo>
                  <a:pt x="493" y="4684"/>
                </a:lnTo>
                <a:lnTo>
                  <a:pt x="498" y="4702"/>
                </a:lnTo>
                <a:lnTo>
                  <a:pt x="501" y="4717"/>
                </a:lnTo>
                <a:lnTo>
                  <a:pt x="506" y="4734"/>
                </a:lnTo>
                <a:lnTo>
                  <a:pt x="511" y="4749"/>
                </a:lnTo>
                <a:lnTo>
                  <a:pt x="514" y="4764"/>
                </a:lnTo>
                <a:lnTo>
                  <a:pt x="519" y="4777"/>
                </a:lnTo>
                <a:lnTo>
                  <a:pt x="523" y="4791"/>
                </a:lnTo>
                <a:lnTo>
                  <a:pt x="527" y="4804"/>
                </a:lnTo>
                <a:lnTo>
                  <a:pt x="531" y="4817"/>
                </a:lnTo>
                <a:lnTo>
                  <a:pt x="535" y="4828"/>
                </a:lnTo>
                <a:lnTo>
                  <a:pt x="539" y="4842"/>
                </a:lnTo>
                <a:lnTo>
                  <a:pt x="544" y="4851"/>
                </a:lnTo>
                <a:lnTo>
                  <a:pt x="547" y="4862"/>
                </a:lnTo>
                <a:lnTo>
                  <a:pt x="552" y="4874"/>
                </a:lnTo>
                <a:lnTo>
                  <a:pt x="556" y="4883"/>
                </a:lnTo>
                <a:lnTo>
                  <a:pt x="560" y="4893"/>
                </a:lnTo>
                <a:lnTo>
                  <a:pt x="565" y="4902"/>
                </a:lnTo>
                <a:lnTo>
                  <a:pt x="568" y="4912"/>
                </a:lnTo>
                <a:lnTo>
                  <a:pt x="573" y="4919"/>
                </a:lnTo>
                <a:lnTo>
                  <a:pt x="577" y="4927"/>
                </a:lnTo>
                <a:lnTo>
                  <a:pt x="581" y="4934"/>
                </a:lnTo>
                <a:lnTo>
                  <a:pt x="585" y="4942"/>
                </a:lnTo>
                <a:lnTo>
                  <a:pt x="590" y="4950"/>
                </a:lnTo>
                <a:lnTo>
                  <a:pt x="593" y="4957"/>
                </a:lnTo>
                <a:lnTo>
                  <a:pt x="598" y="4963"/>
                </a:lnTo>
                <a:lnTo>
                  <a:pt x="601" y="4970"/>
                </a:lnTo>
                <a:lnTo>
                  <a:pt x="606" y="4976"/>
                </a:lnTo>
                <a:lnTo>
                  <a:pt x="610" y="4982"/>
                </a:lnTo>
                <a:lnTo>
                  <a:pt x="614" y="4987"/>
                </a:lnTo>
                <a:lnTo>
                  <a:pt x="618" y="4993"/>
                </a:lnTo>
                <a:lnTo>
                  <a:pt x="623" y="4997"/>
                </a:lnTo>
                <a:lnTo>
                  <a:pt x="626" y="5003"/>
                </a:lnTo>
                <a:lnTo>
                  <a:pt x="631" y="5006"/>
                </a:lnTo>
                <a:lnTo>
                  <a:pt x="634" y="5012"/>
                </a:lnTo>
                <a:lnTo>
                  <a:pt x="639" y="5016"/>
                </a:lnTo>
                <a:lnTo>
                  <a:pt x="644" y="5020"/>
                </a:lnTo>
                <a:lnTo>
                  <a:pt x="647" y="5023"/>
                </a:lnTo>
                <a:lnTo>
                  <a:pt x="652" y="5027"/>
                </a:lnTo>
                <a:lnTo>
                  <a:pt x="656" y="5031"/>
                </a:lnTo>
                <a:lnTo>
                  <a:pt x="660" y="5035"/>
                </a:lnTo>
                <a:lnTo>
                  <a:pt x="664" y="5037"/>
                </a:lnTo>
                <a:lnTo>
                  <a:pt x="668" y="5040"/>
                </a:lnTo>
                <a:lnTo>
                  <a:pt x="672" y="5044"/>
                </a:lnTo>
                <a:lnTo>
                  <a:pt x="677" y="5046"/>
                </a:lnTo>
                <a:lnTo>
                  <a:pt x="680" y="5050"/>
                </a:lnTo>
                <a:lnTo>
                  <a:pt x="685" y="5052"/>
                </a:lnTo>
                <a:lnTo>
                  <a:pt x="689" y="5054"/>
                </a:lnTo>
                <a:lnTo>
                  <a:pt x="693" y="5056"/>
                </a:lnTo>
                <a:lnTo>
                  <a:pt x="697" y="5059"/>
                </a:lnTo>
                <a:lnTo>
                  <a:pt x="701" y="5061"/>
                </a:lnTo>
                <a:lnTo>
                  <a:pt x="705" y="5063"/>
                </a:lnTo>
                <a:lnTo>
                  <a:pt x="710" y="5065"/>
                </a:lnTo>
                <a:lnTo>
                  <a:pt x="714" y="5067"/>
                </a:lnTo>
                <a:lnTo>
                  <a:pt x="718" y="5069"/>
                </a:lnTo>
                <a:lnTo>
                  <a:pt x="723" y="5071"/>
                </a:lnTo>
                <a:lnTo>
                  <a:pt x="726" y="5071"/>
                </a:lnTo>
                <a:lnTo>
                  <a:pt x="731" y="5073"/>
                </a:lnTo>
                <a:lnTo>
                  <a:pt x="734" y="5075"/>
                </a:lnTo>
                <a:lnTo>
                  <a:pt x="739" y="5076"/>
                </a:lnTo>
                <a:lnTo>
                  <a:pt x="743" y="5076"/>
                </a:lnTo>
                <a:lnTo>
                  <a:pt x="747" y="5078"/>
                </a:lnTo>
                <a:lnTo>
                  <a:pt x="751" y="5080"/>
                </a:lnTo>
                <a:lnTo>
                  <a:pt x="756" y="5080"/>
                </a:lnTo>
                <a:lnTo>
                  <a:pt x="759" y="5082"/>
                </a:lnTo>
                <a:lnTo>
                  <a:pt x="764" y="5082"/>
                </a:lnTo>
                <a:lnTo>
                  <a:pt x="767" y="5084"/>
                </a:lnTo>
                <a:lnTo>
                  <a:pt x="772" y="5084"/>
                </a:lnTo>
                <a:lnTo>
                  <a:pt x="777" y="5086"/>
                </a:lnTo>
                <a:lnTo>
                  <a:pt x="780" y="5086"/>
                </a:lnTo>
                <a:lnTo>
                  <a:pt x="785" y="5088"/>
                </a:lnTo>
                <a:lnTo>
                  <a:pt x="789" y="5088"/>
                </a:lnTo>
                <a:lnTo>
                  <a:pt x="793" y="5088"/>
                </a:lnTo>
                <a:lnTo>
                  <a:pt x="797" y="5090"/>
                </a:lnTo>
                <a:lnTo>
                  <a:pt x="801" y="5090"/>
                </a:lnTo>
                <a:lnTo>
                  <a:pt x="805" y="5090"/>
                </a:lnTo>
                <a:lnTo>
                  <a:pt x="810" y="5092"/>
                </a:lnTo>
                <a:lnTo>
                  <a:pt x="813" y="5092"/>
                </a:lnTo>
                <a:lnTo>
                  <a:pt x="818" y="5092"/>
                </a:lnTo>
                <a:lnTo>
                  <a:pt x="822" y="5092"/>
                </a:lnTo>
                <a:lnTo>
                  <a:pt x="826" y="5093"/>
                </a:lnTo>
                <a:lnTo>
                  <a:pt x="830" y="5093"/>
                </a:lnTo>
                <a:lnTo>
                  <a:pt x="834" y="5093"/>
                </a:lnTo>
                <a:lnTo>
                  <a:pt x="838" y="5093"/>
                </a:lnTo>
                <a:lnTo>
                  <a:pt x="843" y="5093"/>
                </a:lnTo>
                <a:lnTo>
                  <a:pt x="846" y="5095"/>
                </a:lnTo>
                <a:lnTo>
                  <a:pt x="851" y="5095"/>
                </a:lnTo>
                <a:lnTo>
                  <a:pt x="856" y="5095"/>
                </a:lnTo>
                <a:lnTo>
                  <a:pt x="859" y="5095"/>
                </a:lnTo>
                <a:lnTo>
                  <a:pt x="864" y="5095"/>
                </a:lnTo>
                <a:lnTo>
                  <a:pt x="867" y="5095"/>
                </a:lnTo>
                <a:lnTo>
                  <a:pt x="872" y="5095"/>
                </a:lnTo>
                <a:lnTo>
                  <a:pt x="876" y="5097"/>
                </a:lnTo>
                <a:lnTo>
                  <a:pt x="880" y="5097"/>
                </a:lnTo>
                <a:lnTo>
                  <a:pt x="884" y="5097"/>
                </a:lnTo>
                <a:lnTo>
                  <a:pt x="889" y="5097"/>
                </a:lnTo>
                <a:lnTo>
                  <a:pt x="892" y="5097"/>
                </a:lnTo>
                <a:lnTo>
                  <a:pt x="897" y="5097"/>
                </a:lnTo>
                <a:lnTo>
                  <a:pt x="900" y="5097"/>
                </a:lnTo>
                <a:lnTo>
                  <a:pt x="905" y="5097"/>
                </a:lnTo>
                <a:lnTo>
                  <a:pt x="909" y="5097"/>
                </a:lnTo>
                <a:lnTo>
                  <a:pt x="913" y="5097"/>
                </a:lnTo>
                <a:lnTo>
                  <a:pt x="918" y="5097"/>
                </a:lnTo>
                <a:lnTo>
                  <a:pt x="922" y="5097"/>
                </a:lnTo>
                <a:lnTo>
                  <a:pt x="926" y="5099"/>
                </a:lnTo>
                <a:lnTo>
                  <a:pt x="930" y="5099"/>
                </a:lnTo>
                <a:lnTo>
                  <a:pt x="934" y="5099"/>
                </a:lnTo>
                <a:lnTo>
                  <a:pt x="938" y="5099"/>
                </a:lnTo>
                <a:lnTo>
                  <a:pt x="943" y="5099"/>
                </a:lnTo>
                <a:lnTo>
                  <a:pt x="946" y="5099"/>
                </a:lnTo>
                <a:lnTo>
                  <a:pt x="951" y="5099"/>
                </a:lnTo>
                <a:lnTo>
                  <a:pt x="955" y="5099"/>
                </a:lnTo>
                <a:lnTo>
                  <a:pt x="959" y="5099"/>
                </a:lnTo>
                <a:lnTo>
                  <a:pt x="963" y="5099"/>
                </a:lnTo>
                <a:lnTo>
                  <a:pt x="967" y="5099"/>
                </a:lnTo>
                <a:lnTo>
                  <a:pt x="971" y="5099"/>
                </a:lnTo>
                <a:lnTo>
                  <a:pt x="976" y="5099"/>
                </a:lnTo>
                <a:lnTo>
                  <a:pt x="979" y="5099"/>
                </a:lnTo>
                <a:lnTo>
                  <a:pt x="984" y="5099"/>
                </a:lnTo>
                <a:lnTo>
                  <a:pt x="989" y="5099"/>
                </a:lnTo>
                <a:lnTo>
                  <a:pt x="992" y="5099"/>
                </a:lnTo>
                <a:lnTo>
                  <a:pt x="997" y="5099"/>
                </a:lnTo>
                <a:lnTo>
                  <a:pt x="1000" y="5099"/>
                </a:lnTo>
                <a:lnTo>
                  <a:pt x="1005" y="5099"/>
                </a:lnTo>
                <a:lnTo>
                  <a:pt x="1009" y="5099"/>
                </a:lnTo>
                <a:lnTo>
                  <a:pt x="1013" y="5099"/>
                </a:lnTo>
                <a:lnTo>
                  <a:pt x="1017" y="5099"/>
                </a:lnTo>
                <a:lnTo>
                  <a:pt x="1022" y="5099"/>
                </a:lnTo>
                <a:lnTo>
                  <a:pt x="1025" y="5099"/>
                </a:lnTo>
                <a:lnTo>
                  <a:pt x="1030" y="5099"/>
                </a:lnTo>
                <a:lnTo>
                  <a:pt x="1033" y="5099"/>
                </a:lnTo>
                <a:lnTo>
                  <a:pt x="1038" y="5099"/>
                </a:lnTo>
                <a:lnTo>
                  <a:pt x="1042" y="5099"/>
                </a:lnTo>
                <a:lnTo>
                  <a:pt x="1046" y="5099"/>
                </a:lnTo>
                <a:lnTo>
                  <a:pt x="1050" y="5099"/>
                </a:lnTo>
                <a:lnTo>
                  <a:pt x="1055" y="5099"/>
                </a:lnTo>
                <a:lnTo>
                  <a:pt x="1058" y="5099"/>
                </a:lnTo>
                <a:lnTo>
                  <a:pt x="1063" y="5099"/>
                </a:lnTo>
                <a:lnTo>
                  <a:pt x="1066" y="5099"/>
                </a:lnTo>
                <a:lnTo>
                  <a:pt x="1071" y="5099"/>
                </a:lnTo>
                <a:lnTo>
                  <a:pt x="1076" y="5099"/>
                </a:lnTo>
                <a:lnTo>
                  <a:pt x="1079" y="5099"/>
                </a:lnTo>
                <a:lnTo>
                  <a:pt x="1084" y="5099"/>
                </a:lnTo>
                <a:lnTo>
                  <a:pt x="1088" y="5099"/>
                </a:lnTo>
                <a:lnTo>
                  <a:pt x="1092" y="5099"/>
                </a:lnTo>
                <a:lnTo>
                  <a:pt x="1096" y="5099"/>
                </a:lnTo>
                <a:lnTo>
                  <a:pt x="1100" y="5099"/>
                </a:lnTo>
                <a:lnTo>
                  <a:pt x="1104" y="5099"/>
                </a:lnTo>
                <a:lnTo>
                  <a:pt x="1109" y="5099"/>
                </a:lnTo>
                <a:lnTo>
                  <a:pt x="1112" y="5099"/>
                </a:lnTo>
                <a:lnTo>
                  <a:pt x="1117" y="5099"/>
                </a:lnTo>
                <a:lnTo>
                  <a:pt x="1121" y="5099"/>
                </a:lnTo>
                <a:lnTo>
                  <a:pt x="1125" y="5099"/>
                </a:lnTo>
                <a:lnTo>
                  <a:pt x="1130" y="5099"/>
                </a:lnTo>
                <a:lnTo>
                  <a:pt x="1133" y="5099"/>
                </a:lnTo>
                <a:lnTo>
                  <a:pt x="1138" y="5099"/>
                </a:lnTo>
                <a:lnTo>
                  <a:pt x="1142" y="5099"/>
                </a:lnTo>
                <a:lnTo>
                  <a:pt x="1146" y="5099"/>
                </a:lnTo>
                <a:lnTo>
                  <a:pt x="1150" y="5099"/>
                </a:lnTo>
                <a:lnTo>
                  <a:pt x="1155" y="5099"/>
                </a:lnTo>
                <a:lnTo>
                  <a:pt x="1158" y="5099"/>
                </a:lnTo>
                <a:lnTo>
                  <a:pt x="1163" y="5099"/>
                </a:lnTo>
                <a:lnTo>
                  <a:pt x="1166" y="5099"/>
                </a:lnTo>
                <a:lnTo>
                  <a:pt x="1171" y="5099"/>
                </a:lnTo>
                <a:lnTo>
                  <a:pt x="1175" y="5099"/>
                </a:lnTo>
                <a:lnTo>
                  <a:pt x="1179" y="5099"/>
                </a:lnTo>
                <a:lnTo>
                  <a:pt x="1183" y="5099"/>
                </a:lnTo>
                <a:lnTo>
                  <a:pt x="1188" y="5099"/>
                </a:lnTo>
                <a:lnTo>
                  <a:pt x="1191" y="5099"/>
                </a:lnTo>
                <a:lnTo>
                  <a:pt x="1196" y="5099"/>
                </a:lnTo>
                <a:lnTo>
                  <a:pt x="1199" y="5099"/>
                </a:lnTo>
                <a:lnTo>
                  <a:pt x="1204" y="5099"/>
                </a:lnTo>
                <a:lnTo>
                  <a:pt x="1209" y="5099"/>
                </a:lnTo>
                <a:lnTo>
                  <a:pt x="1212" y="5099"/>
                </a:lnTo>
                <a:lnTo>
                  <a:pt x="1217" y="5099"/>
                </a:lnTo>
                <a:lnTo>
                  <a:pt x="1221" y="5099"/>
                </a:lnTo>
                <a:lnTo>
                  <a:pt x="1225" y="5099"/>
                </a:lnTo>
                <a:lnTo>
                  <a:pt x="1229" y="5099"/>
                </a:lnTo>
                <a:lnTo>
                  <a:pt x="1233" y="5099"/>
                </a:lnTo>
                <a:lnTo>
                  <a:pt x="1237" y="5099"/>
                </a:lnTo>
                <a:lnTo>
                  <a:pt x="1242" y="5099"/>
                </a:lnTo>
                <a:lnTo>
                  <a:pt x="1245" y="5099"/>
                </a:lnTo>
                <a:lnTo>
                  <a:pt x="1250" y="5099"/>
                </a:lnTo>
                <a:lnTo>
                  <a:pt x="1254" y="5099"/>
                </a:lnTo>
                <a:lnTo>
                  <a:pt x="1258" y="5099"/>
                </a:lnTo>
                <a:lnTo>
                  <a:pt x="1262" y="5099"/>
                </a:lnTo>
                <a:lnTo>
                  <a:pt x="1266" y="5099"/>
                </a:lnTo>
                <a:lnTo>
                  <a:pt x="1270" y="5099"/>
                </a:lnTo>
                <a:lnTo>
                  <a:pt x="1275" y="5099"/>
                </a:lnTo>
                <a:lnTo>
                  <a:pt x="1279" y="5099"/>
                </a:lnTo>
                <a:lnTo>
                  <a:pt x="1283" y="5099"/>
                </a:lnTo>
                <a:lnTo>
                  <a:pt x="1288" y="5099"/>
                </a:lnTo>
                <a:lnTo>
                  <a:pt x="1291" y="5099"/>
                </a:lnTo>
                <a:lnTo>
                  <a:pt x="1296" y="5099"/>
                </a:lnTo>
                <a:lnTo>
                  <a:pt x="1299" y="5099"/>
                </a:lnTo>
                <a:lnTo>
                  <a:pt x="1304" y="5099"/>
                </a:lnTo>
                <a:lnTo>
                  <a:pt x="1308" y="5099"/>
                </a:lnTo>
                <a:lnTo>
                  <a:pt x="1312" y="5099"/>
                </a:lnTo>
                <a:lnTo>
                  <a:pt x="1316" y="5099"/>
                </a:lnTo>
                <a:lnTo>
                  <a:pt x="1321" y="5099"/>
                </a:lnTo>
                <a:lnTo>
                  <a:pt x="1324" y="5099"/>
                </a:lnTo>
                <a:lnTo>
                  <a:pt x="1329" y="5099"/>
                </a:lnTo>
                <a:lnTo>
                  <a:pt x="1332" y="5099"/>
                </a:lnTo>
                <a:lnTo>
                  <a:pt x="1337" y="5099"/>
                </a:lnTo>
                <a:lnTo>
                  <a:pt x="1342" y="5099"/>
                </a:lnTo>
                <a:lnTo>
                  <a:pt x="1345" y="5099"/>
                </a:lnTo>
                <a:lnTo>
                  <a:pt x="1350" y="5099"/>
                </a:lnTo>
                <a:lnTo>
                  <a:pt x="1354" y="5099"/>
                </a:lnTo>
                <a:lnTo>
                  <a:pt x="1358" y="5099"/>
                </a:lnTo>
                <a:lnTo>
                  <a:pt x="1362" y="5099"/>
                </a:lnTo>
                <a:lnTo>
                  <a:pt x="1366" y="5099"/>
                </a:lnTo>
                <a:lnTo>
                  <a:pt x="1370" y="5099"/>
                </a:lnTo>
                <a:lnTo>
                  <a:pt x="1375" y="5099"/>
                </a:lnTo>
                <a:lnTo>
                  <a:pt x="1378" y="5099"/>
                </a:lnTo>
                <a:lnTo>
                  <a:pt x="1383" y="5099"/>
                </a:lnTo>
                <a:lnTo>
                  <a:pt x="1387" y="5099"/>
                </a:lnTo>
                <a:lnTo>
                  <a:pt x="1391" y="5099"/>
                </a:lnTo>
                <a:lnTo>
                  <a:pt x="1395" y="5099"/>
                </a:lnTo>
                <a:lnTo>
                  <a:pt x="1399" y="5099"/>
                </a:lnTo>
                <a:lnTo>
                  <a:pt x="1403" y="5099"/>
                </a:lnTo>
                <a:lnTo>
                  <a:pt x="1408" y="5099"/>
                </a:lnTo>
                <a:lnTo>
                  <a:pt x="1411" y="5099"/>
                </a:lnTo>
                <a:lnTo>
                  <a:pt x="1416" y="5099"/>
                </a:lnTo>
                <a:lnTo>
                  <a:pt x="1421" y="5099"/>
                </a:lnTo>
                <a:lnTo>
                  <a:pt x="1424" y="5099"/>
                </a:lnTo>
                <a:lnTo>
                  <a:pt x="1429" y="5099"/>
                </a:lnTo>
                <a:lnTo>
                  <a:pt x="1432" y="5099"/>
                </a:lnTo>
                <a:lnTo>
                  <a:pt x="1437" y="5099"/>
                </a:lnTo>
                <a:lnTo>
                  <a:pt x="1441" y="5099"/>
                </a:lnTo>
                <a:lnTo>
                  <a:pt x="1445" y="5099"/>
                </a:lnTo>
                <a:lnTo>
                  <a:pt x="1449" y="5099"/>
                </a:lnTo>
                <a:lnTo>
                  <a:pt x="1454" y="5099"/>
                </a:lnTo>
                <a:lnTo>
                  <a:pt x="1457" y="5099"/>
                </a:lnTo>
                <a:lnTo>
                  <a:pt x="1462" y="5099"/>
                </a:lnTo>
                <a:lnTo>
                  <a:pt x="1465" y="5099"/>
                </a:lnTo>
                <a:lnTo>
                  <a:pt x="1470" y="5099"/>
                </a:lnTo>
                <a:lnTo>
                  <a:pt x="1474" y="5099"/>
                </a:lnTo>
                <a:lnTo>
                  <a:pt x="1478" y="5099"/>
                </a:lnTo>
                <a:lnTo>
                  <a:pt x="1483" y="5099"/>
                </a:lnTo>
                <a:lnTo>
                  <a:pt x="1487" y="5099"/>
                </a:lnTo>
                <a:lnTo>
                  <a:pt x="1491" y="5099"/>
                </a:lnTo>
                <a:lnTo>
                  <a:pt x="1495" y="5099"/>
                </a:lnTo>
                <a:lnTo>
                  <a:pt x="1499" y="5099"/>
                </a:lnTo>
                <a:lnTo>
                  <a:pt x="1503" y="5099"/>
                </a:lnTo>
                <a:lnTo>
                  <a:pt x="1508" y="5099"/>
                </a:lnTo>
                <a:lnTo>
                  <a:pt x="1511" y="5099"/>
                </a:lnTo>
                <a:lnTo>
                  <a:pt x="1516" y="5099"/>
                </a:lnTo>
                <a:lnTo>
                  <a:pt x="1520" y="5099"/>
                </a:lnTo>
                <a:lnTo>
                  <a:pt x="1524" y="5099"/>
                </a:lnTo>
                <a:lnTo>
                  <a:pt x="1528" y="5099"/>
                </a:lnTo>
                <a:lnTo>
                  <a:pt x="1532" y="5099"/>
                </a:lnTo>
                <a:lnTo>
                  <a:pt x="1536" y="5099"/>
                </a:lnTo>
                <a:lnTo>
                  <a:pt x="1541" y="5099"/>
                </a:lnTo>
                <a:lnTo>
                  <a:pt x="1544" y="5099"/>
                </a:lnTo>
                <a:lnTo>
                  <a:pt x="1549" y="5099"/>
                </a:lnTo>
                <a:lnTo>
                  <a:pt x="1554" y="5099"/>
                </a:lnTo>
                <a:lnTo>
                  <a:pt x="1557" y="5099"/>
                </a:lnTo>
                <a:lnTo>
                  <a:pt x="1562" y="5099"/>
                </a:lnTo>
                <a:lnTo>
                  <a:pt x="1565" y="5099"/>
                </a:lnTo>
                <a:lnTo>
                  <a:pt x="1570" y="5099"/>
                </a:lnTo>
                <a:lnTo>
                  <a:pt x="1574" y="5099"/>
                </a:lnTo>
                <a:lnTo>
                  <a:pt x="1578" y="5099"/>
                </a:lnTo>
                <a:lnTo>
                  <a:pt x="1582" y="5099"/>
                </a:lnTo>
                <a:lnTo>
                  <a:pt x="1587" y="5099"/>
                </a:lnTo>
                <a:lnTo>
                  <a:pt x="1590" y="5099"/>
                </a:lnTo>
                <a:lnTo>
                  <a:pt x="1595" y="5099"/>
                </a:lnTo>
                <a:lnTo>
                  <a:pt x="1598" y="5099"/>
                </a:lnTo>
                <a:lnTo>
                  <a:pt x="1603" y="5099"/>
                </a:lnTo>
                <a:lnTo>
                  <a:pt x="1607" y="5099"/>
                </a:lnTo>
                <a:lnTo>
                  <a:pt x="1611" y="5099"/>
                </a:lnTo>
                <a:lnTo>
                  <a:pt x="1615" y="5099"/>
                </a:lnTo>
                <a:lnTo>
                  <a:pt x="1620" y="5099"/>
                </a:lnTo>
                <a:lnTo>
                  <a:pt x="1623" y="5099"/>
                </a:lnTo>
                <a:lnTo>
                  <a:pt x="1628" y="5099"/>
                </a:lnTo>
                <a:lnTo>
                  <a:pt x="1631" y="5099"/>
                </a:lnTo>
                <a:lnTo>
                  <a:pt x="1636" y="5099"/>
                </a:lnTo>
                <a:lnTo>
                  <a:pt x="1641" y="5099"/>
                </a:lnTo>
                <a:lnTo>
                  <a:pt x="1644" y="5099"/>
                </a:lnTo>
                <a:lnTo>
                  <a:pt x="1649" y="5099"/>
                </a:lnTo>
                <a:lnTo>
                  <a:pt x="1653" y="5099"/>
                </a:lnTo>
                <a:lnTo>
                  <a:pt x="1657" y="5099"/>
                </a:lnTo>
                <a:lnTo>
                  <a:pt x="1661" y="5099"/>
                </a:lnTo>
                <a:lnTo>
                  <a:pt x="1665" y="5099"/>
                </a:lnTo>
                <a:lnTo>
                  <a:pt x="1669" y="5099"/>
                </a:lnTo>
                <a:lnTo>
                  <a:pt x="1674" y="5099"/>
                </a:lnTo>
                <a:lnTo>
                  <a:pt x="1677" y="5099"/>
                </a:lnTo>
                <a:lnTo>
                  <a:pt x="1682" y="5099"/>
                </a:lnTo>
                <a:lnTo>
                  <a:pt x="1687" y="5099"/>
                </a:lnTo>
                <a:lnTo>
                  <a:pt x="1690" y="5099"/>
                </a:lnTo>
                <a:lnTo>
                  <a:pt x="1695" y="5099"/>
                </a:lnTo>
                <a:lnTo>
                  <a:pt x="1698" y="5099"/>
                </a:lnTo>
                <a:lnTo>
                  <a:pt x="1703" y="5099"/>
                </a:lnTo>
                <a:lnTo>
                  <a:pt x="1707" y="5099"/>
                </a:lnTo>
                <a:lnTo>
                  <a:pt x="1711" y="5099"/>
                </a:lnTo>
                <a:lnTo>
                  <a:pt x="1715" y="5099"/>
                </a:lnTo>
                <a:lnTo>
                  <a:pt x="1720" y="5099"/>
                </a:lnTo>
                <a:lnTo>
                  <a:pt x="1723" y="5099"/>
                </a:lnTo>
                <a:lnTo>
                  <a:pt x="1728" y="5099"/>
                </a:lnTo>
                <a:lnTo>
                  <a:pt x="1731" y="5099"/>
                </a:lnTo>
                <a:lnTo>
                  <a:pt x="1736" y="5099"/>
                </a:lnTo>
                <a:lnTo>
                  <a:pt x="1740" y="5099"/>
                </a:lnTo>
                <a:lnTo>
                  <a:pt x="1744" y="5099"/>
                </a:lnTo>
                <a:lnTo>
                  <a:pt x="1748" y="5099"/>
                </a:lnTo>
                <a:lnTo>
                  <a:pt x="1753" y="5099"/>
                </a:lnTo>
                <a:lnTo>
                  <a:pt x="1756" y="5099"/>
                </a:lnTo>
                <a:lnTo>
                  <a:pt x="1761" y="5099"/>
                </a:lnTo>
                <a:lnTo>
                  <a:pt x="1764" y="5099"/>
                </a:lnTo>
                <a:lnTo>
                  <a:pt x="1769" y="5099"/>
                </a:lnTo>
                <a:lnTo>
                  <a:pt x="1774" y="5099"/>
                </a:lnTo>
                <a:lnTo>
                  <a:pt x="1777" y="5099"/>
                </a:lnTo>
                <a:lnTo>
                  <a:pt x="1782" y="5099"/>
                </a:lnTo>
                <a:lnTo>
                  <a:pt x="1786" y="5099"/>
                </a:lnTo>
                <a:lnTo>
                  <a:pt x="1790" y="5099"/>
                </a:lnTo>
                <a:lnTo>
                  <a:pt x="1794" y="5099"/>
                </a:lnTo>
                <a:lnTo>
                  <a:pt x="1798" y="5099"/>
                </a:lnTo>
                <a:lnTo>
                  <a:pt x="1802" y="5099"/>
                </a:lnTo>
                <a:lnTo>
                  <a:pt x="1807" y="5099"/>
                </a:lnTo>
                <a:lnTo>
                  <a:pt x="1810" y="5099"/>
                </a:lnTo>
                <a:lnTo>
                  <a:pt x="1815" y="5099"/>
                </a:lnTo>
                <a:lnTo>
                  <a:pt x="1819" y="5099"/>
                </a:lnTo>
                <a:lnTo>
                  <a:pt x="1823" y="5099"/>
                </a:lnTo>
                <a:lnTo>
                  <a:pt x="1827" y="5099"/>
                </a:lnTo>
                <a:lnTo>
                  <a:pt x="1831" y="5099"/>
                </a:lnTo>
                <a:lnTo>
                  <a:pt x="1835" y="5099"/>
                </a:lnTo>
                <a:lnTo>
                  <a:pt x="1840" y="5099"/>
                </a:lnTo>
                <a:lnTo>
                  <a:pt x="1844" y="5099"/>
                </a:lnTo>
                <a:lnTo>
                  <a:pt x="1848" y="5099"/>
                </a:lnTo>
                <a:lnTo>
                  <a:pt x="1853" y="5099"/>
                </a:lnTo>
                <a:lnTo>
                  <a:pt x="1856" y="5099"/>
                </a:lnTo>
                <a:lnTo>
                  <a:pt x="1861" y="5099"/>
                </a:lnTo>
                <a:lnTo>
                  <a:pt x="1864" y="5099"/>
                </a:lnTo>
                <a:lnTo>
                  <a:pt x="1869" y="5099"/>
                </a:lnTo>
                <a:lnTo>
                  <a:pt x="1873" y="5099"/>
                </a:lnTo>
                <a:lnTo>
                  <a:pt x="1877" y="5099"/>
                </a:lnTo>
                <a:lnTo>
                  <a:pt x="1881" y="5099"/>
                </a:lnTo>
                <a:lnTo>
                  <a:pt x="1886" y="5099"/>
                </a:lnTo>
                <a:lnTo>
                  <a:pt x="1889" y="5099"/>
                </a:lnTo>
                <a:lnTo>
                  <a:pt x="1894" y="5099"/>
                </a:lnTo>
                <a:lnTo>
                  <a:pt x="1897" y="5099"/>
                </a:lnTo>
                <a:lnTo>
                  <a:pt x="1902" y="5099"/>
                </a:lnTo>
                <a:lnTo>
                  <a:pt x="1907" y="5099"/>
                </a:lnTo>
                <a:lnTo>
                  <a:pt x="1910" y="5099"/>
                </a:lnTo>
                <a:lnTo>
                  <a:pt x="1915" y="5099"/>
                </a:lnTo>
                <a:lnTo>
                  <a:pt x="1919" y="5099"/>
                </a:lnTo>
                <a:lnTo>
                  <a:pt x="1923" y="5099"/>
                </a:lnTo>
                <a:lnTo>
                  <a:pt x="1927" y="5099"/>
                </a:lnTo>
                <a:lnTo>
                  <a:pt x="1931" y="5099"/>
                </a:lnTo>
                <a:lnTo>
                  <a:pt x="1935" y="5099"/>
                </a:lnTo>
                <a:lnTo>
                  <a:pt x="1940" y="5099"/>
                </a:lnTo>
                <a:lnTo>
                  <a:pt x="1943" y="5099"/>
                </a:lnTo>
                <a:lnTo>
                  <a:pt x="1948" y="5099"/>
                </a:lnTo>
                <a:lnTo>
                  <a:pt x="1952" y="5099"/>
                </a:lnTo>
                <a:lnTo>
                  <a:pt x="1956" y="5099"/>
                </a:lnTo>
                <a:lnTo>
                  <a:pt x="1960" y="5099"/>
                </a:lnTo>
                <a:lnTo>
                  <a:pt x="1964" y="5099"/>
                </a:lnTo>
                <a:lnTo>
                  <a:pt x="1968" y="5099"/>
                </a:lnTo>
                <a:lnTo>
                  <a:pt x="1973" y="5099"/>
                </a:lnTo>
                <a:lnTo>
                  <a:pt x="1976" y="5099"/>
                </a:lnTo>
                <a:lnTo>
                  <a:pt x="1981" y="5099"/>
                </a:lnTo>
                <a:lnTo>
                  <a:pt x="1986" y="5099"/>
                </a:lnTo>
                <a:lnTo>
                  <a:pt x="1989" y="5099"/>
                </a:lnTo>
                <a:lnTo>
                  <a:pt x="1994" y="5099"/>
                </a:lnTo>
                <a:lnTo>
                  <a:pt x="1997" y="5099"/>
                </a:lnTo>
                <a:lnTo>
                  <a:pt x="2002" y="5099"/>
                </a:lnTo>
                <a:lnTo>
                  <a:pt x="2006" y="5099"/>
                </a:lnTo>
                <a:lnTo>
                  <a:pt x="2010" y="5099"/>
                </a:lnTo>
                <a:lnTo>
                  <a:pt x="2014" y="5099"/>
                </a:lnTo>
                <a:lnTo>
                  <a:pt x="2019" y="5099"/>
                </a:lnTo>
                <a:lnTo>
                  <a:pt x="2022" y="5099"/>
                </a:lnTo>
                <a:lnTo>
                  <a:pt x="2027" y="5099"/>
                </a:lnTo>
                <a:lnTo>
                  <a:pt x="2030" y="5099"/>
                </a:lnTo>
                <a:lnTo>
                  <a:pt x="2035" y="5099"/>
                </a:lnTo>
                <a:lnTo>
                  <a:pt x="2039" y="5099"/>
                </a:lnTo>
                <a:lnTo>
                  <a:pt x="2043" y="5099"/>
                </a:lnTo>
                <a:lnTo>
                  <a:pt x="2048" y="5099"/>
                </a:lnTo>
                <a:lnTo>
                  <a:pt x="2052" y="5099"/>
                </a:lnTo>
                <a:lnTo>
                  <a:pt x="2056" y="5099"/>
                </a:lnTo>
                <a:lnTo>
                  <a:pt x="2060" y="5099"/>
                </a:lnTo>
                <a:lnTo>
                  <a:pt x="2064" y="5099"/>
                </a:lnTo>
                <a:lnTo>
                  <a:pt x="2068" y="5099"/>
                </a:lnTo>
                <a:lnTo>
                  <a:pt x="2073" y="5099"/>
                </a:lnTo>
                <a:lnTo>
                  <a:pt x="2076" y="5099"/>
                </a:lnTo>
                <a:lnTo>
                  <a:pt x="2076" y="5099"/>
                </a:lnTo>
              </a:path>
            </a:pathLst>
          </a:custGeom>
          <a:noFill/>
          <a:ln w="9525">
            <a:solidFill>
              <a:srgbClr val="005FBE"/>
            </a:solidFill>
            <a:prstDash val="solid"/>
            <a:round/>
            <a:headEnd/>
            <a:tailEnd/>
          </a:ln>
        </p:spPr>
        <p:txBody>
          <a:bodyPr/>
          <a:lstStyle/>
          <a:p>
            <a:endParaRPr lang="en-US"/>
          </a:p>
        </p:txBody>
      </p:sp>
      <p:sp>
        <p:nvSpPr>
          <p:cNvPr id="285768" name="Line 72"/>
          <p:cNvSpPr>
            <a:spLocks noChangeShapeType="1"/>
          </p:cNvSpPr>
          <p:nvPr/>
        </p:nvSpPr>
        <p:spPr bwMode="auto">
          <a:xfrm flipH="1">
            <a:off x="5251450" y="5583238"/>
            <a:ext cx="3295650" cy="0"/>
          </a:xfrm>
          <a:prstGeom prst="line">
            <a:avLst/>
          </a:prstGeom>
          <a:noFill/>
          <a:ln w="9525">
            <a:solidFill>
              <a:srgbClr val="005FBE"/>
            </a:solidFill>
            <a:round/>
            <a:headEnd/>
            <a:tailEnd/>
          </a:ln>
        </p:spPr>
        <p:txBody>
          <a:bodyPr/>
          <a:lstStyle/>
          <a:p>
            <a:endParaRPr lang="en-US"/>
          </a:p>
        </p:txBody>
      </p:sp>
      <p:sp>
        <p:nvSpPr>
          <p:cNvPr id="285769" name="Rectangle 73"/>
          <p:cNvSpPr>
            <a:spLocks noChangeArrowheads="1"/>
          </p:cNvSpPr>
          <p:nvPr/>
        </p:nvSpPr>
        <p:spPr bwMode="auto">
          <a:xfrm>
            <a:off x="5532438" y="830263"/>
            <a:ext cx="2339975" cy="212725"/>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Arial" charset="0"/>
              </a:rPr>
              <a:t>Posterior Dist=Beta(2.2, 20.8)</a:t>
            </a:r>
            <a:endParaRPr lang="en-US" b="1">
              <a:latin typeface="Times New Roman" pitchFamily="18" charset="0"/>
            </a:endParaRPr>
          </a:p>
        </p:txBody>
      </p:sp>
      <p:sp>
        <p:nvSpPr>
          <p:cNvPr id="285770" name="Freeform 74"/>
          <p:cNvSpPr>
            <a:spLocks/>
          </p:cNvSpPr>
          <p:nvPr/>
        </p:nvSpPr>
        <p:spPr bwMode="auto">
          <a:xfrm>
            <a:off x="5908675" y="4879975"/>
            <a:ext cx="2638425" cy="703263"/>
          </a:xfrm>
          <a:custGeom>
            <a:avLst/>
            <a:gdLst/>
            <a:ahLst/>
            <a:cxnLst>
              <a:cxn ang="0">
                <a:pos x="22" y="153"/>
              </a:cxn>
              <a:cxn ang="0">
                <a:pos x="51" y="329"/>
              </a:cxn>
              <a:cxn ang="0">
                <a:pos x="79" y="469"/>
              </a:cxn>
              <a:cxn ang="0">
                <a:pos x="109" y="576"/>
              </a:cxn>
              <a:cxn ang="0">
                <a:pos x="138" y="659"/>
              </a:cxn>
              <a:cxn ang="0">
                <a:pos x="167" y="719"/>
              </a:cxn>
              <a:cxn ang="0">
                <a:pos x="196" y="767"/>
              </a:cxn>
              <a:cxn ang="0">
                <a:pos x="225" y="801"/>
              </a:cxn>
              <a:cxn ang="0">
                <a:pos x="254" y="825"/>
              </a:cxn>
              <a:cxn ang="0">
                <a:pos x="283" y="844"/>
              </a:cxn>
              <a:cxn ang="0">
                <a:pos x="312" y="856"/>
              </a:cxn>
              <a:cxn ang="0">
                <a:pos x="342" y="865"/>
              </a:cxn>
              <a:cxn ang="0">
                <a:pos x="371" y="873"/>
              </a:cxn>
              <a:cxn ang="0">
                <a:pos x="399" y="877"/>
              </a:cxn>
              <a:cxn ang="0">
                <a:pos x="429" y="878"/>
              </a:cxn>
              <a:cxn ang="0">
                <a:pos x="458" y="880"/>
              </a:cxn>
              <a:cxn ang="0">
                <a:pos x="486" y="882"/>
              </a:cxn>
              <a:cxn ang="0">
                <a:pos x="516" y="884"/>
              </a:cxn>
              <a:cxn ang="0">
                <a:pos x="545" y="884"/>
              </a:cxn>
              <a:cxn ang="0">
                <a:pos x="575" y="884"/>
              </a:cxn>
              <a:cxn ang="0">
                <a:pos x="603" y="884"/>
              </a:cxn>
              <a:cxn ang="0">
                <a:pos x="632" y="884"/>
              </a:cxn>
              <a:cxn ang="0">
                <a:pos x="662" y="884"/>
              </a:cxn>
              <a:cxn ang="0">
                <a:pos x="690" y="884"/>
              </a:cxn>
              <a:cxn ang="0">
                <a:pos x="719" y="884"/>
              </a:cxn>
              <a:cxn ang="0">
                <a:pos x="749" y="884"/>
              </a:cxn>
              <a:cxn ang="0">
                <a:pos x="777" y="884"/>
              </a:cxn>
              <a:cxn ang="0">
                <a:pos x="807" y="884"/>
              </a:cxn>
              <a:cxn ang="0">
                <a:pos x="836" y="884"/>
              </a:cxn>
              <a:cxn ang="0">
                <a:pos x="865" y="884"/>
              </a:cxn>
              <a:cxn ang="0">
                <a:pos x="894" y="884"/>
              </a:cxn>
              <a:cxn ang="0">
                <a:pos x="923" y="884"/>
              </a:cxn>
              <a:cxn ang="0">
                <a:pos x="952" y="884"/>
              </a:cxn>
              <a:cxn ang="0">
                <a:pos x="981" y="884"/>
              </a:cxn>
              <a:cxn ang="0">
                <a:pos x="1010" y="884"/>
              </a:cxn>
              <a:cxn ang="0">
                <a:pos x="1040" y="884"/>
              </a:cxn>
              <a:cxn ang="0">
                <a:pos x="1069" y="884"/>
              </a:cxn>
              <a:cxn ang="0">
                <a:pos x="1097" y="884"/>
              </a:cxn>
              <a:cxn ang="0">
                <a:pos x="1127" y="884"/>
              </a:cxn>
              <a:cxn ang="0">
                <a:pos x="1156" y="884"/>
              </a:cxn>
              <a:cxn ang="0">
                <a:pos x="1184" y="884"/>
              </a:cxn>
              <a:cxn ang="0">
                <a:pos x="1214" y="884"/>
              </a:cxn>
              <a:cxn ang="0">
                <a:pos x="1243" y="884"/>
              </a:cxn>
              <a:cxn ang="0">
                <a:pos x="1273" y="884"/>
              </a:cxn>
              <a:cxn ang="0">
                <a:pos x="1301" y="884"/>
              </a:cxn>
              <a:cxn ang="0">
                <a:pos x="1330" y="884"/>
              </a:cxn>
              <a:cxn ang="0">
                <a:pos x="1360" y="884"/>
              </a:cxn>
              <a:cxn ang="0">
                <a:pos x="1388" y="884"/>
              </a:cxn>
              <a:cxn ang="0">
                <a:pos x="1417" y="884"/>
              </a:cxn>
              <a:cxn ang="0">
                <a:pos x="1447" y="884"/>
              </a:cxn>
              <a:cxn ang="0">
                <a:pos x="1475" y="884"/>
              </a:cxn>
              <a:cxn ang="0">
                <a:pos x="1505" y="884"/>
              </a:cxn>
              <a:cxn ang="0">
                <a:pos x="1534" y="884"/>
              </a:cxn>
              <a:cxn ang="0">
                <a:pos x="1562" y="884"/>
              </a:cxn>
              <a:cxn ang="0">
                <a:pos x="1592" y="884"/>
              </a:cxn>
              <a:cxn ang="0">
                <a:pos x="1621" y="884"/>
              </a:cxn>
              <a:cxn ang="0">
                <a:pos x="1650" y="884"/>
              </a:cxn>
            </a:cxnLst>
            <a:rect l="0" t="0" r="r" b="b"/>
            <a:pathLst>
              <a:path w="1662" h="884">
                <a:moveTo>
                  <a:pt x="0" y="884"/>
                </a:moveTo>
                <a:lnTo>
                  <a:pt x="0" y="0"/>
                </a:lnTo>
                <a:lnTo>
                  <a:pt x="5" y="32"/>
                </a:lnTo>
                <a:lnTo>
                  <a:pt x="10" y="64"/>
                </a:lnTo>
                <a:lnTo>
                  <a:pt x="13" y="95"/>
                </a:lnTo>
                <a:lnTo>
                  <a:pt x="18" y="125"/>
                </a:lnTo>
                <a:lnTo>
                  <a:pt x="22" y="153"/>
                </a:lnTo>
                <a:lnTo>
                  <a:pt x="26" y="182"/>
                </a:lnTo>
                <a:lnTo>
                  <a:pt x="30" y="208"/>
                </a:lnTo>
                <a:lnTo>
                  <a:pt x="34" y="235"/>
                </a:lnTo>
                <a:lnTo>
                  <a:pt x="38" y="259"/>
                </a:lnTo>
                <a:lnTo>
                  <a:pt x="43" y="284"/>
                </a:lnTo>
                <a:lnTo>
                  <a:pt x="46" y="307"/>
                </a:lnTo>
                <a:lnTo>
                  <a:pt x="51" y="329"/>
                </a:lnTo>
                <a:lnTo>
                  <a:pt x="54" y="352"/>
                </a:lnTo>
                <a:lnTo>
                  <a:pt x="59" y="373"/>
                </a:lnTo>
                <a:lnTo>
                  <a:pt x="63" y="394"/>
                </a:lnTo>
                <a:lnTo>
                  <a:pt x="67" y="413"/>
                </a:lnTo>
                <a:lnTo>
                  <a:pt x="71" y="432"/>
                </a:lnTo>
                <a:lnTo>
                  <a:pt x="76" y="451"/>
                </a:lnTo>
                <a:lnTo>
                  <a:pt x="79" y="469"/>
                </a:lnTo>
                <a:lnTo>
                  <a:pt x="84" y="487"/>
                </a:lnTo>
                <a:lnTo>
                  <a:pt x="87" y="502"/>
                </a:lnTo>
                <a:lnTo>
                  <a:pt x="92" y="519"/>
                </a:lnTo>
                <a:lnTo>
                  <a:pt x="97" y="534"/>
                </a:lnTo>
                <a:lnTo>
                  <a:pt x="100" y="549"/>
                </a:lnTo>
                <a:lnTo>
                  <a:pt x="105" y="562"/>
                </a:lnTo>
                <a:lnTo>
                  <a:pt x="109" y="576"/>
                </a:lnTo>
                <a:lnTo>
                  <a:pt x="113" y="589"/>
                </a:lnTo>
                <a:lnTo>
                  <a:pt x="117" y="602"/>
                </a:lnTo>
                <a:lnTo>
                  <a:pt x="121" y="613"/>
                </a:lnTo>
                <a:lnTo>
                  <a:pt x="125" y="627"/>
                </a:lnTo>
                <a:lnTo>
                  <a:pt x="130" y="636"/>
                </a:lnTo>
                <a:lnTo>
                  <a:pt x="133" y="647"/>
                </a:lnTo>
                <a:lnTo>
                  <a:pt x="138" y="659"/>
                </a:lnTo>
                <a:lnTo>
                  <a:pt x="142" y="668"/>
                </a:lnTo>
                <a:lnTo>
                  <a:pt x="146" y="678"/>
                </a:lnTo>
                <a:lnTo>
                  <a:pt x="151" y="687"/>
                </a:lnTo>
                <a:lnTo>
                  <a:pt x="154" y="697"/>
                </a:lnTo>
                <a:lnTo>
                  <a:pt x="159" y="704"/>
                </a:lnTo>
                <a:lnTo>
                  <a:pt x="163" y="712"/>
                </a:lnTo>
                <a:lnTo>
                  <a:pt x="167" y="719"/>
                </a:lnTo>
                <a:lnTo>
                  <a:pt x="171" y="727"/>
                </a:lnTo>
                <a:lnTo>
                  <a:pt x="176" y="735"/>
                </a:lnTo>
                <a:lnTo>
                  <a:pt x="179" y="742"/>
                </a:lnTo>
                <a:lnTo>
                  <a:pt x="184" y="748"/>
                </a:lnTo>
                <a:lnTo>
                  <a:pt x="187" y="755"/>
                </a:lnTo>
                <a:lnTo>
                  <a:pt x="192" y="761"/>
                </a:lnTo>
                <a:lnTo>
                  <a:pt x="196" y="767"/>
                </a:lnTo>
                <a:lnTo>
                  <a:pt x="200" y="772"/>
                </a:lnTo>
                <a:lnTo>
                  <a:pt x="204" y="778"/>
                </a:lnTo>
                <a:lnTo>
                  <a:pt x="209" y="782"/>
                </a:lnTo>
                <a:lnTo>
                  <a:pt x="212" y="788"/>
                </a:lnTo>
                <a:lnTo>
                  <a:pt x="217" y="791"/>
                </a:lnTo>
                <a:lnTo>
                  <a:pt x="220" y="797"/>
                </a:lnTo>
                <a:lnTo>
                  <a:pt x="225" y="801"/>
                </a:lnTo>
                <a:lnTo>
                  <a:pt x="230" y="805"/>
                </a:lnTo>
                <a:lnTo>
                  <a:pt x="233" y="808"/>
                </a:lnTo>
                <a:lnTo>
                  <a:pt x="238" y="812"/>
                </a:lnTo>
                <a:lnTo>
                  <a:pt x="242" y="816"/>
                </a:lnTo>
                <a:lnTo>
                  <a:pt x="246" y="820"/>
                </a:lnTo>
                <a:lnTo>
                  <a:pt x="250" y="822"/>
                </a:lnTo>
                <a:lnTo>
                  <a:pt x="254" y="825"/>
                </a:lnTo>
                <a:lnTo>
                  <a:pt x="258" y="829"/>
                </a:lnTo>
                <a:lnTo>
                  <a:pt x="263" y="831"/>
                </a:lnTo>
                <a:lnTo>
                  <a:pt x="266" y="835"/>
                </a:lnTo>
                <a:lnTo>
                  <a:pt x="271" y="837"/>
                </a:lnTo>
                <a:lnTo>
                  <a:pt x="275" y="839"/>
                </a:lnTo>
                <a:lnTo>
                  <a:pt x="279" y="841"/>
                </a:lnTo>
                <a:lnTo>
                  <a:pt x="283" y="844"/>
                </a:lnTo>
                <a:lnTo>
                  <a:pt x="287" y="846"/>
                </a:lnTo>
                <a:lnTo>
                  <a:pt x="291" y="848"/>
                </a:lnTo>
                <a:lnTo>
                  <a:pt x="296" y="850"/>
                </a:lnTo>
                <a:lnTo>
                  <a:pt x="300" y="852"/>
                </a:lnTo>
                <a:lnTo>
                  <a:pt x="304" y="854"/>
                </a:lnTo>
                <a:lnTo>
                  <a:pt x="309" y="856"/>
                </a:lnTo>
                <a:lnTo>
                  <a:pt x="312" y="856"/>
                </a:lnTo>
                <a:lnTo>
                  <a:pt x="317" y="858"/>
                </a:lnTo>
                <a:lnTo>
                  <a:pt x="320" y="860"/>
                </a:lnTo>
                <a:lnTo>
                  <a:pt x="325" y="861"/>
                </a:lnTo>
                <a:lnTo>
                  <a:pt x="329" y="861"/>
                </a:lnTo>
                <a:lnTo>
                  <a:pt x="333" y="863"/>
                </a:lnTo>
                <a:lnTo>
                  <a:pt x="337" y="865"/>
                </a:lnTo>
                <a:lnTo>
                  <a:pt x="342" y="865"/>
                </a:lnTo>
                <a:lnTo>
                  <a:pt x="345" y="867"/>
                </a:lnTo>
                <a:lnTo>
                  <a:pt x="350" y="867"/>
                </a:lnTo>
                <a:lnTo>
                  <a:pt x="353" y="869"/>
                </a:lnTo>
                <a:lnTo>
                  <a:pt x="358" y="869"/>
                </a:lnTo>
                <a:lnTo>
                  <a:pt x="363" y="871"/>
                </a:lnTo>
                <a:lnTo>
                  <a:pt x="366" y="871"/>
                </a:lnTo>
                <a:lnTo>
                  <a:pt x="371" y="873"/>
                </a:lnTo>
                <a:lnTo>
                  <a:pt x="375" y="873"/>
                </a:lnTo>
                <a:lnTo>
                  <a:pt x="379" y="873"/>
                </a:lnTo>
                <a:lnTo>
                  <a:pt x="383" y="875"/>
                </a:lnTo>
                <a:lnTo>
                  <a:pt x="387" y="875"/>
                </a:lnTo>
                <a:lnTo>
                  <a:pt x="391" y="875"/>
                </a:lnTo>
                <a:lnTo>
                  <a:pt x="396" y="877"/>
                </a:lnTo>
                <a:lnTo>
                  <a:pt x="399" y="877"/>
                </a:lnTo>
                <a:lnTo>
                  <a:pt x="404" y="877"/>
                </a:lnTo>
                <a:lnTo>
                  <a:pt x="408" y="877"/>
                </a:lnTo>
                <a:lnTo>
                  <a:pt x="412" y="878"/>
                </a:lnTo>
                <a:lnTo>
                  <a:pt x="416" y="878"/>
                </a:lnTo>
                <a:lnTo>
                  <a:pt x="420" y="878"/>
                </a:lnTo>
                <a:lnTo>
                  <a:pt x="424" y="878"/>
                </a:lnTo>
                <a:lnTo>
                  <a:pt x="429" y="878"/>
                </a:lnTo>
                <a:lnTo>
                  <a:pt x="432" y="880"/>
                </a:lnTo>
                <a:lnTo>
                  <a:pt x="437" y="880"/>
                </a:lnTo>
                <a:lnTo>
                  <a:pt x="442" y="880"/>
                </a:lnTo>
                <a:lnTo>
                  <a:pt x="445" y="880"/>
                </a:lnTo>
                <a:lnTo>
                  <a:pt x="450" y="880"/>
                </a:lnTo>
                <a:lnTo>
                  <a:pt x="453" y="880"/>
                </a:lnTo>
                <a:lnTo>
                  <a:pt x="458" y="880"/>
                </a:lnTo>
                <a:lnTo>
                  <a:pt x="462" y="882"/>
                </a:lnTo>
                <a:lnTo>
                  <a:pt x="466" y="882"/>
                </a:lnTo>
                <a:lnTo>
                  <a:pt x="470" y="882"/>
                </a:lnTo>
                <a:lnTo>
                  <a:pt x="475" y="882"/>
                </a:lnTo>
                <a:lnTo>
                  <a:pt x="478" y="882"/>
                </a:lnTo>
                <a:lnTo>
                  <a:pt x="483" y="882"/>
                </a:lnTo>
                <a:lnTo>
                  <a:pt x="486" y="882"/>
                </a:lnTo>
                <a:lnTo>
                  <a:pt x="491" y="882"/>
                </a:lnTo>
                <a:lnTo>
                  <a:pt x="495" y="882"/>
                </a:lnTo>
                <a:lnTo>
                  <a:pt x="499" y="882"/>
                </a:lnTo>
                <a:lnTo>
                  <a:pt x="504" y="882"/>
                </a:lnTo>
                <a:lnTo>
                  <a:pt x="508" y="882"/>
                </a:lnTo>
                <a:lnTo>
                  <a:pt x="512" y="884"/>
                </a:lnTo>
                <a:lnTo>
                  <a:pt x="516" y="884"/>
                </a:lnTo>
                <a:lnTo>
                  <a:pt x="520" y="884"/>
                </a:lnTo>
                <a:lnTo>
                  <a:pt x="524" y="884"/>
                </a:lnTo>
                <a:lnTo>
                  <a:pt x="529" y="884"/>
                </a:lnTo>
                <a:lnTo>
                  <a:pt x="532" y="884"/>
                </a:lnTo>
                <a:lnTo>
                  <a:pt x="537" y="884"/>
                </a:lnTo>
                <a:lnTo>
                  <a:pt x="541" y="884"/>
                </a:lnTo>
                <a:lnTo>
                  <a:pt x="545" y="884"/>
                </a:lnTo>
                <a:lnTo>
                  <a:pt x="549" y="884"/>
                </a:lnTo>
                <a:lnTo>
                  <a:pt x="553" y="884"/>
                </a:lnTo>
                <a:lnTo>
                  <a:pt x="557" y="884"/>
                </a:lnTo>
                <a:lnTo>
                  <a:pt x="562" y="884"/>
                </a:lnTo>
                <a:lnTo>
                  <a:pt x="565" y="884"/>
                </a:lnTo>
                <a:lnTo>
                  <a:pt x="570" y="884"/>
                </a:lnTo>
                <a:lnTo>
                  <a:pt x="575" y="884"/>
                </a:lnTo>
                <a:lnTo>
                  <a:pt x="578" y="884"/>
                </a:lnTo>
                <a:lnTo>
                  <a:pt x="583" y="884"/>
                </a:lnTo>
                <a:lnTo>
                  <a:pt x="586" y="884"/>
                </a:lnTo>
                <a:lnTo>
                  <a:pt x="591" y="884"/>
                </a:lnTo>
                <a:lnTo>
                  <a:pt x="595" y="884"/>
                </a:lnTo>
                <a:lnTo>
                  <a:pt x="599" y="884"/>
                </a:lnTo>
                <a:lnTo>
                  <a:pt x="603" y="884"/>
                </a:lnTo>
                <a:lnTo>
                  <a:pt x="608" y="884"/>
                </a:lnTo>
                <a:lnTo>
                  <a:pt x="611" y="884"/>
                </a:lnTo>
                <a:lnTo>
                  <a:pt x="616" y="884"/>
                </a:lnTo>
                <a:lnTo>
                  <a:pt x="619" y="884"/>
                </a:lnTo>
                <a:lnTo>
                  <a:pt x="624" y="884"/>
                </a:lnTo>
                <a:lnTo>
                  <a:pt x="628" y="884"/>
                </a:lnTo>
                <a:lnTo>
                  <a:pt x="632" y="884"/>
                </a:lnTo>
                <a:lnTo>
                  <a:pt x="636" y="884"/>
                </a:lnTo>
                <a:lnTo>
                  <a:pt x="641" y="884"/>
                </a:lnTo>
                <a:lnTo>
                  <a:pt x="644" y="884"/>
                </a:lnTo>
                <a:lnTo>
                  <a:pt x="649" y="884"/>
                </a:lnTo>
                <a:lnTo>
                  <a:pt x="652" y="884"/>
                </a:lnTo>
                <a:lnTo>
                  <a:pt x="657" y="884"/>
                </a:lnTo>
                <a:lnTo>
                  <a:pt x="662" y="884"/>
                </a:lnTo>
                <a:lnTo>
                  <a:pt x="665" y="884"/>
                </a:lnTo>
                <a:lnTo>
                  <a:pt x="670" y="884"/>
                </a:lnTo>
                <a:lnTo>
                  <a:pt x="674" y="884"/>
                </a:lnTo>
                <a:lnTo>
                  <a:pt x="678" y="884"/>
                </a:lnTo>
                <a:lnTo>
                  <a:pt x="682" y="884"/>
                </a:lnTo>
                <a:lnTo>
                  <a:pt x="686" y="884"/>
                </a:lnTo>
                <a:lnTo>
                  <a:pt x="690" y="884"/>
                </a:lnTo>
                <a:lnTo>
                  <a:pt x="695" y="884"/>
                </a:lnTo>
                <a:lnTo>
                  <a:pt x="698" y="884"/>
                </a:lnTo>
                <a:lnTo>
                  <a:pt x="703" y="884"/>
                </a:lnTo>
                <a:lnTo>
                  <a:pt x="707" y="884"/>
                </a:lnTo>
                <a:lnTo>
                  <a:pt x="711" y="884"/>
                </a:lnTo>
                <a:lnTo>
                  <a:pt x="716" y="884"/>
                </a:lnTo>
                <a:lnTo>
                  <a:pt x="719" y="884"/>
                </a:lnTo>
                <a:lnTo>
                  <a:pt x="724" y="884"/>
                </a:lnTo>
                <a:lnTo>
                  <a:pt x="728" y="884"/>
                </a:lnTo>
                <a:lnTo>
                  <a:pt x="732" y="884"/>
                </a:lnTo>
                <a:lnTo>
                  <a:pt x="736" y="884"/>
                </a:lnTo>
                <a:lnTo>
                  <a:pt x="741" y="884"/>
                </a:lnTo>
                <a:lnTo>
                  <a:pt x="744" y="884"/>
                </a:lnTo>
                <a:lnTo>
                  <a:pt x="749" y="884"/>
                </a:lnTo>
                <a:lnTo>
                  <a:pt x="752" y="884"/>
                </a:lnTo>
                <a:lnTo>
                  <a:pt x="757" y="884"/>
                </a:lnTo>
                <a:lnTo>
                  <a:pt x="761" y="884"/>
                </a:lnTo>
                <a:lnTo>
                  <a:pt x="765" y="884"/>
                </a:lnTo>
                <a:lnTo>
                  <a:pt x="769" y="884"/>
                </a:lnTo>
                <a:lnTo>
                  <a:pt x="774" y="884"/>
                </a:lnTo>
                <a:lnTo>
                  <a:pt x="777" y="884"/>
                </a:lnTo>
                <a:lnTo>
                  <a:pt x="782" y="884"/>
                </a:lnTo>
                <a:lnTo>
                  <a:pt x="785" y="884"/>
                </a:lnTo>
                <a:lnTo>
                  <a:pt x="790" y="884"/>
                </a:lnTo>
                <a:lnTo>
                  <a:pt x="795" y="884"/>
                </a:lnTo>
                <a:lnTo>
                  <a:pt x="798" y="884"/>
                </a:lnTo>
                <a:lnTo>
                  <a:pt x="803" y="884"/>
                </a:lnTo>
                <a:lnTo>
                  <a:pt x="807" y="884"/>
                </a:lnTo>
                <a:lnTo>
                  <a:pt x="811" y="884"/>
                </a:lnTo>
                <a:lnTo>
                  <a:pt x="815" y="884"/>
                </a:lnTo>
                <a:lnTo>
                  <a:pt x="819" y="884"/>
                </a:lnTo>
                <a:lnTo>
                  <a:pt x="823" y="884"/>
                </a:lnTo>
                <a:lnTo>
                  <a:pt x="828" y="884"/>
                </a:lnTo>
                <a:lnTo>
                  <a:pt x="831" y="884"/>
                </a:lnTo>
                <a:lnTo>
                  <a:pt x="836" y="884"/>
                </a:lnTo>
                <a:lnTo>
                  <a:pt x="840" y="884"/>
                </a:lnTo>
                <a:lnTo>
                  <a:pt x="844" y="884"/>
                </a:lnTo>
                <a:lnTo>
                  <a:pt x="848" y="884"/>
                </a:lnTo>
                <a:lnTo>
                  <a:pt x="852" y="884"/>
                </a:lnTo>
                <a:lnTo>
                  <a:pt x="856" y="884"/>
                </a:lnTo>
                <a:lnTo>
                  <a:pt x="861" y="884"/>
                </a:lnTo>
                <a:lnTo>
                  <a:pt x="865" y="884"/>
                </a:lnTo>
                <a:lnTo>
                  <a:pt x="869" y="884"/>
                </a:lnTo>
                <a:lnTo>
                  <a:pt x="874" y="884"/>
                </a:lnTo>
                <a:lnTo>
                  <a:pt x="877" y="884"/>
                </a:lnTo>
                <a:lnTo>
                  <a:pt x="882" y="884"/>
                </a:lnTo>
                <a:lnTo>
                  <a:pt x="885" y="884"/>
                </a:lnTo>
                <a:lnTo>
                  <a:pt x="890" y="884"/>
                </a:lnTo>
                <a:lnTo>
                  <a:pt x="894" y="884"/>
                </a:lnTo>
                <a:lnTo>
                  <a:pt x="898" y="884"/>
                </a:lnTo>
                <a:lnTo>
                  <a:pt x="902" y="884"/>
                </a:lnTo>
                <a:lnTo>
                  <a:pt x="907" y="884"/>
                </a:lnTo>
                <a:lnTo>
                  <a:pt x="910" y="884"/>
                </a:lnTo>
                <a:lnTo>
                  <a:pt x="915" y="884"/>
                </a:lnTo>
                <a:lnTo>
                  <a:pt x="918" y="884"/>
                </a:lnTo>
                <a:lnTo>
                  <a:pt x="923" y="884"/>
                </a:lnTo>
                <a:lnTo>
                  <a:pt x="928" y="884"/>
                </a:lnTo>
                <a:lnTo>
                  <a:pt x="931" y="884"/>
                </a:lnTo>
                <a:lnTo>
                  <a:pt x="936" y="884"/>
                </a:lnTo>
                <a:lnTo>
                  <a:pt x="940" y="884"/>
                </a:lnTo>
                <a:lnTo>
                  <a:pt x="944" y="884"/>
                </a:lnTo>
                <a:lnTo>
                  <a:pt x="948" y="884"/>
                </a:lnTo>
                <a:lnTo>
                  <a:pt x="952" y="884"/>
                </a:lnTo>
                <a:lnTo>
                  <a:pt x="956" y="884"/>
                </a:lnTo>
                <a:lnTo>
                  <a:pt x="961" y="884"/>
                </a:lnTo>
                <a:lnTo>
                  <a:pt x="964" y="884"/>
                </a:lnTo>
                <a:lnTo>
                  <a:pt x="969" y="884"/>
                </a:lnTo>
                <a:lnTo>
                  <a:pt x="973" y="884"/>
                </a:lnTo>
                <a:lnTo>
                  <a:pt x="977" y="884"/>
                </a:lnTo>
                <a:lnTo>
                  <a:pt x="981" y="884"/>
                </a:lnTo>
                <a:lnTo>
                  <a:pt x="985" y="884"/>
                </a:lnTo>
                <a:lnTo>
                  <a:pt x="989" y="884"/>
                </a:lnTo>
                <a:lnTo>
                  <a:pt x="994" y="884"/>
                </a:lnTo>
                <a:lnTo>
                  <a:pt x="997" y="884"/>
                </a:lnTo>
                <a:lnTo>
                  <a:pt x="1002" y="884"/>
                </a:lnTo>
                <a:lnTo>
                  <a:pt x="1007" y="884"/>
                </a:lnTo>
                <a:lnTo>
                  <a:pt x="1010" y="884"/>
                </a:lnTo>
                <a:lnTo>
                  <a:pt x="1015" y="884"/>
                </a:lnTo>
                <a:lnTo>
                  <a:pt x="1018" y="884"/>
                </a:lnTo>
                <a:lnTo>
                  <a:pt x="1023" y="884"/>
                </a:lnTo>
                <a:lnTo>
                  <a:pt x="1027" y="884"/>
                </a:lnTo>
                <a:lnTo>
                  <a:pt x="1031" y="884"/>
                </a:lnTo>
                <a:lnTo>
                  <a:pt x="1035" y="884"/>
                </a:lnTo>
                <a:lnTo>
                  <a:pt x="1040" y="884"/>
                </a:lnTo>
                <a:lnTo>
                  <a:pt x="1043" y="884"/>
                </a:lnTo>
                <a:lnTo>
                  <a:pt x="1048" y="884"/>
                </a:lnTo>
                <a:lnTo>
                  <a:pt x="1051" y="884"/>
                </a:lnTo>
                <a:lnTo>
                  <a:pt x="1056" y="884"/>
                </a:lnTo>
                <a:lnTo>
                  <a:pt x="1060" y="884"/>
                </a:lnTo>
                <a:lnTo>
                  <a:pt x="1064" y="884"/>
                </a:lnTo>
                <a:lnTo>
                  <a:pt x="1069" y="884"/>
                </a:lnTo>
                <a:lnTo>
                  <a:pt x="1073" y="884"/>
                </a:lnTo>
                <a:lnTo>
                  <a:pt x="1077" y="884"/>
                </a:lnTo>
                <a:lnTo>
                  <a:pt x="1081" y="884"/>
                </a:lnTo>
                <a:lnTo>
                  <a:pt x="1085" y="884"/>
                </a:lnTo>
                <a:lnTo>
                  <a:pt x="1089" y="884"/>
                </a:lnTo>
                <a:lnTo>
                  <a:pt x="1094" y="884"/>
                </a:lnTo>
                <a:lnTo>
                  <a:pt x="1097" y="884"/>
                </a:lnTo>
                <a:lnTo>
                  <a:pt x="1102" y="884"/>
                </a:lnTo>
                <a:lnTo>
                  <a:pt x="1106" y="884"/>
                </a:lnTo>
                <a:lnTo>
                  <a:pt x="1110" y="884"/>
                </a:lnTo>
                <a:lnTo>
                  <a:pt x="1114" y="884"/>
                </a:lnTo>
                <a:lnTo>
                  <a:pt x="1118" y="884"/>
                </a:lnTo>
                <a:lnTo>
                  <a:pt x="1122" y="884"/>
                </a:lnTo>
                <a:lnTo>
                  <a:pt x="1127" y="884"/>
                </a:lnTo>
                <a:lnTo>
                  <a:pt x="1130" y="884"/>
                </a:lnTo>
                <a:lnTo>
                  <a:pt x="1135" y="884"/>
                </a:lnTo>
                <a:lnTo>
                  <a:pt x="1140" y="884"/>
                </a:lnTo>
                <a:lnTo>
                  <a:pt x="1143" y="884"/>
                </a:lnTo>
                <a:lnTo>
                  <a:pt x="1148" y="884"/>
                </a:lnTo>
                <a:lnTo>
                  <a:pt x="1151" y="884"/>
                </a:lnTo>
                <a:lnTo>
                  <a:pt x="1156" y="884"/>
                </a:lnTo>
                <a:lnTo>
                  <a:pt x="1160" y="884"/>
                </a:lnTo>
                <a:lnTo>
                  <a:pt x="1164" y="884"/>
                </a:lnTo>
                <a:lnTo>
                  <a:pt x="1168" y="884"/>
                </a:lnTo>
                <a:lnTo>
                  <a:pt x="1173" y="884"/>
                </a:lnTo>
                <a:lnTo>
                  <a:pt x="1176" y="884"/>
                </a:lnTo>
                <a:lnTo>
                  <a:pt x="1181" y="884"/>
                </a:lnTo>
                <a:lnTo>
                  <a:pt x="1184" y="884"/>
                </a:lnTo>
                <a:lnTo>
                  <a:pt x="1189" y="884"/>
                </a:lnTo>
                <a:lnTo>
                  <a:pt x="1193" y="884"/>
                </a:lnTo>
                <a:lnTo>
                  <a:pt x="1197" y="884"/>
                </a:lnTo>
                <a:lnTo>
                  <a:pt x="1201" y="884"/>
                </a:lnTo>
                <a:lnTo>
                  <a:pt x="1206" y="884"/>
                </a:lnTo>
                <a:lnTo>
                  <a:pt x="1209" y="884"/>
                </a:lnTo>
                <a:lnTo>
                  <a:pt x="1214" y="884"/>
                </a:lnTo>
                <a:lnTo>
                  <a:pt x="1217" y="884"/>
                </a:lnTo>
                <a:lnTo>
                  <a:pt x="1222" y="884"/>
                </a:lnTo>
                <a:lnTo>
                  <a:pt x="1227" y="884"/>
                </a:lnTo>
                <a:lnTo>
                  <a:pt x="1230" y="884"/>
                </a:lnTo>
                <a:lnTo>
                  <a:pt x="1235" y="884"/>
                </a:lnTo>
                <a:lnTo>
                  <a:pt x="1239" y="884"/>
                </a:lnTo>
                <a:lnTo>
                  <a:pt x="1243" y="884"/>
                </a:lnTo>
                <a:lnTo>
                  <a:pt x="1247" y="884"/>
                </a:lnTo>
                <a:lnTo>
                  <a:pt x="1251" y="884"/>
                </a:lnTo>
                <a:lnTo>
                  <a:pt x="1255" y="884"/>
                </a:lnTo>
                <a:lnTo>
                  <a:pt x="1260" y="884"/>
                </a:lnTo>
                <a:lnTo>
                  <a:pt x="1263" y="884"/>
                </a:lnTo>
                <a:lnTo>
                  <a:pt x="1268" y="884"/>
                </a:lnTo>
                <a:lnTo>
                  <a:pt x="1273" y="884"/>
                </a:lnTo>
                <a:lnTo>
                  <a:pt x="1276" y="884"/>
                </a:lnTo>
                <a:lnTo>
                  <a:pt x="1281" y="884"/>
                </a:lnTo>
                <a:lnTo>
                  <a:pt x="1284" y="884"/>
                </a:lnTo>
                <a:lnTo>
                  <a:pt x="1289" y="884"/>
                </a:lnTo>
                <a:lnTo>
                  <a:pt x="1293" y="884"/>
                </a:lnTo>
                <a:lnTo>
                  <a:pt x="1297" y="884"/>
                </a:lnTo>
                <a:lnTo>
                  <a:pt x="1301" y="884"/>
                </a:lnTo>
                <a:lnTo>
                  <a:pt x="1306" y="884"/>
                </a:lnTo>
                <a:lnTo>
                  <a:pt x="1309" y="884"/>
                </a:lnTo>
                <a:lnTo>
                  <a:pt x="1314" y="884"/>
                </a:lnTo>
                <a:lnTo>
                  <a:pt x="1317" y="884"/>
                </a:lnTo>
                <a:lnTo>
                  <a:pt x="1322" y="884"/>
                </a:lnTo>
                <a:lnTo>
                  <a:pt x="1326" y="884"/>
                </a:lnTo>
                <a:lnTo>
                  <a:pt x="1330" y="884"/>
                </a:lnTo>
                <a:lnTo>
                  <a:pt x="1334" y="884"/>
                </a:lnTo>
                <a:lnTo>
                  <a:pt x="1339" y="884"/>
                </a:lnTo>
                <a:lnTo>
                  <a:pt x="1342" y="884"/>
                </a:lnTo>
                <a:lnTo>
                  <a:pt x="1347" y="884"/>
                </a:lnTo>
                <a:lnTo>
                  <a:pt x="1350" y="884"/>
                </a:lnTo>
                <a:lnTo>
                  <a:pt x="1355" y="884"/>
                </a:lnTo>
                <a:lnTo>
                  <a:pt x="1360" y="884"/>
                </a:lnTo>
                <a:lnTo>
                  <a:pt x="1363" y="884"/>
                </a:lnTo>
                <a:lnTo>
                  <a:pt x="1368" y="884"/>
                </a:lnTo>
                <a:lnTo>
                  <a:pt x="1372" y="884"/>
                </a:lnTo>
                <a:lnTo>
                  <a:pt x="1376" y="884"/>
                </a:lnTo>
                <a:lnTo>
                  <a:pt x="1380" y="884"/>
                </a:lnTo>
                <a:lnTo>
                  <a:pt x="1384" y="884"/>
                </a:lnTo>
                <a:lnTo>
                  <a:pt x="1388" y="884"/>
                </a:lnTo>
                <a:lnTo>
                  <a:pt x="1393" y="884"/>
                </a:lnTo>
                <a:lnTo>
                  <a:pt x="1396" y="884"/>
                </a:lnTo>
                <a:lnTo>
                  <a:pt x="1401" y="884"/>
                </a:lnTo>
                <a:lnTo>
                  <a:pt x="1405" y="884"/>
                </a:lnTo>
                <a:lnTo>
                  <a:pt x="1409" y="884"/>
                </a:lnTo>
                <a:lnTo>
                  <a:pt x="1413" y="884"/>
                </a:lnTo>
                <a:lnTo>
                  <a:pt x="1417" y="884"/>
                </a:lnTo>
                <a:lnTo>
                  <a:pt x="1421" y="884"/>
                </a:lnTo>
                <a:lnTo>
                  <a:pt x="1426" y="884"/>
                </a:lnTo>
                <a:lnTo>
                  <a:pt x="1430" y="884"/>
                </a:lnTo>
                <a:lnTo>
                  <a:pt x="1434" y="884"/>
                </a:lnTo>
                <a:lnTo>
                  <a:pt x="1439" y="884"/>
                </a:lnTo>
                <a:lnTo>
                  <a:pt x="1442" y="884"/>
                </a:lnTo>
                <a:lnTo>
                  <a:pt x="1447" y="884"/>
                </a:lnTo>
                <a:lnTo>
                  <a:pt x="1450" y="884"/>
                </a:lnTo>
                <a:lnTo>
                  <a:pt x="1455" y="884"/>
                </a:lnTo>
                <a:lnTo>
                  <a:pt x="1459" y="884"/>
                </a:lnTo>
                <a:lnTo>
                  <a:pt x="1463" y="884"/>
                </a:lnTo>
                <a:lnTo>
                  <a:pt x="1467" y="884"/>
                </a:lnTo>
                <a:lnTo>
                  <a:pt x="1472" y="884"/>
                </a:lnTo>
                <a:lnTo>
                  <a:pt x="1475" y="884"/>
                </a:lnTo>
                <a:lnTo>
                  <a:pt x="1480" y="884"/>
                </a:lnTo>
                <a:lnTo>
                  <a:pt x="1483" y="884"/>
                </a:lnTo>
                <a:lnTo>
                  <a:pt x="1488" y="884"/>
                </a:lnTo>
                <a:lnTo>
                  <a:pt x="1493" y="884"/>
                </a:lnTo>
                <a:lnTo>
                  <a:pt x="1496" y="884"/>
                </a:lnTo>
                <a:lnTo>
                  <a:pt x="1501" y="884"/>
                </a:lnTo>
                <a:lnTo>
                  <a:pt x="1505" y="884"/>
                </a:lnTo>
                <a:lnTo>
                  <a:pt x="1509" y="884"/>
                </a:lnTo>
                <a:lnTo>
                  <a:pt x="1513" y="884"/>
                </a:lnTo>
                <a:lnTo>
                  <a:pt x="1517" y="884"/>
                </a:lnTo>
                <a:lnTo>
                  <a:pt x="1521" y="884"/>
                </a:lnTo>
                <a:lnTo>
                  <a:pt x="1526" y="884"/>
                </a:lnTo>
                <a:lnTo>
                  <a:pt x="1529" y="884"/>
                </a:lnTo>
                <a:lnTo>
                  <a:pt x="1534" y="884"/>
                </a:lnTo>
                <a:lnTo>
                  <a:pt x="1538" y="884"/>
                </a:lnTo>
                <a:lnTo>
                  <a:pt x="1542" y="884"/>
                </a:lnTo>
                <a:lnTo>
                  <a:pt x="1546" y="884"/>
                </a:lnTo>
                <a:lnTo>
                  <a:pt x="1550" y="884"/>
                </a:lnTo>
                <a:lnTo>
                  <a:pt x="1554" y="884"/>
                </a:lnTo>
                <a:lnTo>
                  <a:pt x="1559" y="884"/>
                </a:lnTo>
                <a:lnTo>
                  <a:pt x="1562" y="884"/>
                </a:lnTo>
                <a:lnTo>
                  <a:pt x="1567" y="884"/>
                </a:lnTo>
                <a:lnTo>
                  <a:pt x="1572" y="884"/>
                </a:lnTo>
                <a:lnTo>
                  <a:pt x="1575" y="884"/>
                </a:lnTo>
                <a:lnTo>
                  <a:pt x="1580" y="884"/>
                </a:lnTo>
                <a:lnTo>
                  <a:pt x="1583" y="884"/>
                </a:lnTo>
                <a:lnTo>
                  <a:pt x="1588" y="884"/>
                </a:lnTo>
                <a:lnTo>
                  <a:pt x="1592" y="884"/>
                </a:lnTo>
                <a:lnTo>
                  <a:pt x="1596" y="884"/>
                </a:lnTo>
                <a:lnTo>
                  <a:pt x="1600" y="884"/>
                </a:lnTo>
                <a:lnTo>
                  <a:pt x="1605" y="884"/>
                </a:lnTo>
                <a:lnTo>
                  <a:pt x="1608" y="884"/>
                </a:lnTo>
                <a:lnTo>
                  <a:pt x="1613" y="884"/>
                </a:lnTo>
                <a:lnTo>
                  <a:pt x="1616" y="884"/>
                </a:lnTo>
                <a:lnTo>
                  <a:pt x="1621" y="884"/>
                </a:lnTo>
                <a:lnTo>
                  <a:pt x="1625" y="884"/>
                </a:lnTo>
                <a:lnTo>
                  <a:pt x="1629" y="884"/>
                </a:lnTo>
                <a:lnTo>
                  <a:pt x="1634" y="884"/>
                </a:lnTo>
                <a:lnTo>
                  <a:pt x="1638" y="884"/>
                </a:lnTo>
                <a:lnTo>
                  <a:pt x="1642" y="884"/>
                </a:lnTo>
                <a:lnTo>
                  <a:pt x="1646" y="884"/>
                </a:lnTo>
                <a:lnTo>
                  <a:pt x="1650" y="884"/>
                </a:lnTo>
                <a:lnTo>
                  <a:pt x="1654" y="884"/>
                </a:lnTo>
                <a:lnTo>
                  <a:pt x="1659" y="884"/>
                </a:lnTo>
                <a:lnTo>
                  <a:pt x="1662" y="884"/>
                </a:lnTo>
                <a:lnTo>
                  <a:pt x="0" y="884"/>
                </a:lnTo>
                <a:close/>
              </a:path>
            </a:pathLst>
          </a:custGeom>
          <a:solidFill>
            <a:srgbClr val="C00000"/>
          </a:solidFill>
          <a:ln w="9525">
            <a:solidFill>
              <a:srgbClr val="C00000"/>
            </a:solidFill>
            <a:prstDash val="solid"/>
            <a:round/>
            <a:headEnd/>
            <a:tailEnd/>
          </a:ln>
        </p:spPr>
        <p:txBody>
          <a:bodyPr/>
          <a:lstStyle/>
          <a:p>
            <a:endParaRPr lang="en-US"/>
          </a:p>
        </p:txBody>
      </p:sp>
      <p:sp>
        <p:nvSpPr>
          <p:cNvPr id="285771" name="Freeform 75"/>
          <p:cNvSpPr>
            <a:spLocks/>
          </p:cNvSpPr>
          <p:nvPr/>
        </p:nvSpPr>
        <p:spPr bwMode="auto">
          <a:xfrm>
            <a:off x="5908675" y="4879975"/>
            <a:ext cx="2638425" cy="703263"/>
          </a:xfrm>
          <a:custGeom>
            <a:avLst/>
            <a:gdLst/>
            <a:ahLst/>
            <a:cxnLst>
              <a:cxn ang="0">
                <a:pos x="22" y="153"/>
              </a:cxn>
              <a:cxn ang="0">
                <a:pos x="51" y="329"/>
              </a:cxn>
              <a:cxn ang="0">
                <a:pos x="79" y="469"/>
              </a:cxn>
              <a:cxn ang="0">
                <a:pos x="109" y="576"/>
              </a:cxn>
              <a:cxn ang="0">
                <a:pos x="138" y="659"/>
              </a:cxn>
              <a:cxn ang="0">
                <a:pos x="167" y="719"/>
              </a:cxn>
              <a:cxn ang="0">
                <a:pos x="196" y="767"/>
              </a:cxn>
              <a:cxn ang="0">
                <a:pos x="225" y="801"/>
              </a:cxn>
              <a:cxn ang="0">
                <a:pos x="254" y="825"/>
              </a:cxn>
              <a:cxn ang="0">
                <a:pos x="283" y="844"/>
              </a:cxn>
              <a:cxn ang="0">
                <a:pos x="312" y="856"/>
              </a:cxn>
              <a:cxn ang="0">
                <a:pos x="342" y="865"/>
              </a:cxn>
              <a:cxn ang="0">
                <a:pos x="371" y="873"/>
              </a:cxn>
              <a:cxn ang="0">
                <a:pos x="399" y="877"/>
              </a:cxn>
              <a:cxn ang="0">
                <a:pos x="429" y="878"/>
              </a:cxn>
              <a:cxn ang="0">
                <a:pos x="458" y="880"/>
              </a:cxn>
              <a:cxn ang="0">
                <a:pos x="486" y="882"/>
              </a:cxn>
              <a:cxn ang="0">
                <a:pos x="516" y="884"/>
              </a:cxn>
              <a:cxn ang="0">
                <a:pos x="545" y="884"/>
              </a:cxn>
              <a:cxn ang="0">
                <a:pos x="575" y="884"/>
              </a:cxn>
              <a:cxn ang="0">
                <a:pos x="603" y="884"/>
              </a:cxn>
              <a:cxn ang="0">
                <a:pos x="632" y="884"/>
              </a:cxn>
              <a:cxn ang="0">
                <a:pos x="662" y="884"/>
              </a:cxn>
              <a:cxn ang="0">
                <a:pos x="690" y="884"/>
              </a:cxn>
              <a:cxn ang="0">
                <a:pos x="719" y="884"/>
              </a:cxn>
              <a:cxn ang="0">
                <a:pos x="749" y="884"/>
              </a:cxn>
              <a:cxn ang="0">
                <a:pos x="777" y="884"/>
              </a:cxn>
              <a:cxn ang="0">
                <a:pos x="807" y="884"/>
              </a:cxn>
              <a:cxn ang="0">
                <a:pos x="836" y="884"/>
              </a:cxn>
              <a:cxn ang="0">
                <a:pos x="865" y="884"/>
              </a:cxn>
              <a:cxn ang="0">
                <a:pos x="894" y="884"/>
              </a:cxn>
              <a:cxn ang="0">
                <a:pos x="923" y="884"/>
              </a:cxn>
              <a:cxn ang="0">
                <a:pos x="952" y="884"/>
              </a:cxn>
              <a:cxn ang="0">
                <a:pos x="981" y="884"/>
              </a:cxn>
              <a:cxn ang="0">
                <a:pos x="1010" y="884"/>
              </a:cxn>
              <a:cxn ang="0">
                <a:pos x="1040" y="884"/>
              </a:cxn>
              <a:cxn ang="0">
                <a:pos x="1069" y="884"/>
              </a:cxn>
              <a:cxn ang="0">
                <a:pos x="1097" y="884"/>
              </a:cxn>
              <a:cxn ang="0">
                <a:pos x="1127" y="884"/>
              </a:cxn>
              <a:cxn ang="0">
                <a:pos x="1156" y="884"/>
              </a:cxn>
              <a:cxn ang="0">
                <a:pos x="1184" y="884"/>
              </a:cxn>
              <a:cxn ang="0">
                <a:pos x="1214" y="884"/>
              </a:cxn>
              <a:cxn ang="0">
                <a:pos x="1243" y="884"/>
              </a:cxn>
              <a:cxn ang="0">
                <a:pos x="1273" y="884"/>
              </a:cxn>
              <a:cxn ang="0">
                <a:pos x="1301" y="884"/>
              </a:cxn>
              <a:cxn ang="0">
                <a:pos x="1330" y="884"/>
              </a:cxn>
              <a:cxn ang="0">
                <a:pos x="1360" y="884"/>
              </a:cxn>
              <a:cxn ang="0">
                <a:pos x="1388" y="884"/>
              </a:cxn>
              <a:cxn ang="0">
                <a:pos x="1417" y="884"/>
              </a:cxn>
              <a:cxn ang="0">
                <a:pos x="1447" y="884"/>
              </a:cxn>
              <a:cxn ang="0">
                <a:pos x="1475" y="884"/>
              </a:cxn>
              <a:cxn ang="0">
                <a:pos x="1505" y="884"/>
              </a:cxn>
              <a:cxn ang="0">
                <a:pos x="1534" y="884"/>
              </a:cxn>
              <a:cxn ang="0">
                <a:pos x="1562" y="884"/>
              </a:cxn>
              <a:cxn ang="0">
                <a:pos x="1592" y="884"/>
              </a:cxn>
              <a:cxn ang="0">
                <a:pos x="1621" y="884"/>
              </a:cxn>
              <a:cxn ang="0">
                <a:pos x="1650" y="884"/>
              </a:cxn>
            </a:cxnLst>
            <a:rect l="0" t="0" r="r" b="b"/>
            <a:pathLst>
              <a:path w="1662" h="884">
                <a:moveTo>
                  <a:pt x="0" y="884"/>
                </a:moveTo>
                <a:lnTo>
                  <a:pt x="0" y="0"/>
                </a:lnTo>
                <a:lnTo>
                  <a:pt x="5" y="32"/>
                </a:lnTo>
                <a:lnTo>
                  <a:pt x="10" y="64"/>
                </a:lnTo>
                <a:lnTo>
                  <a:pt x="13" y="95"/>
                </a:lnTo>
                <a:lnTo>
                  <a:pt x="18" y="125"/>
                </a:lnTo>
                <a:lnTo>
                  <a:pt x="22" y="153"/>
                </a:lnTo>
                <a:lnTo>
                  <a:pt x="26" y="182"/>
                </a:lnTo>
                <a:lnTo>
                  <a:pt x="30" y="208"/>
                </a:lnTo>
                <a:lnTo>
                  <a:pt x="34" y="235"/>
                </a:lnTo>
                <a:lnTo>
                  <a:pt x="38" y="259"/>
                </a:lnTo>
                <a:lnTo>
                  <a:pt x="43" y="284"/>
                </a:lnTo>
                <a:lnTo>
                  <a:pt x="46" y="307"/>
                </a:lnTo>
                <a:lnTo>
                  <a:pt x="51" y="329"/>
                </a:lnTo>
                <a:lnTo>
                  <a:pt x="54" y="352"/>
                </a:lnTo>
                <a:lnTo>
                  <a:pt x="59" y="373"/>
                </a:lnTo>
                <a:lnTo>
                  <a:pt x="63" y="394"/>
                </a:lnTo>
                <a:lnTo>
                  <a:pt x="67" y="413"/>
                </a:lnTo>
                <a:lnTo>
                  <a:pt x="71" y="432"/>
                </a:lnTo>
                <a:lnTo>
                  <a:pt x="76" y="451"/>
                </a:lnTo>
                <a:lnTo>
                  <a:pt x="79" y="469"/>
                </a:lnTo>
                <a:lnTo>
                  <a:pt x="84" y="487"/>
                </a:lnTo>
                <a:lnTo>
                  <a:pt x="87" y="502"/>
                </a:lnTo>
                <a:lnTo>
                  <a:pt x="92" y="519"/>
                </a:lnTo>
                <a:lnTo>
                  <a:pt x="97" y="534"/>
                </a:lnTo>
                <a:lnTo>
                  <a:pt x="100" y="549"/>
                </a:lnTo>
                <a:lnTo>
                  <a:pt x="105" y="562"/>
                </a:lnTo>
                <a:lnTo>
                  <a:pt x="109" y="576"/>
                </a:lnTo>
                <a:lnTo>
                  <a:pt x="113" y="589"/>
                </a:lnTo>
                <a:lnTo>
                  <a:pt x="117" y="602"/>
                </a:lnTo>
                <a:lnTo>
                  <a:pt x="121" y="613"/>
                </a:lnTo>
                <a:lnTo>
                  <a:pt x="125" y="627"/>
                </a:lnTo>
                <a:lnTo>
                  <a:pt x="130" y="636"/>
                </a:lnTo>
                <a:lnTo>
                  <a:pt x="133" y="647"/>
                </a:lnTo>
                <a:lnTo>
                  <a:pt x="138" y="659"/>
                </a:lnTo>
                <a:lnTo>
                  <a:pt x="142" y="668"/>
                </a:lnTo>
                <a:lnTo>
                  <a:pt x="146" y="678"/>
                </a:lnTo>
                <a:lnTo>
                  <a:pt x="151" y="687"/>
                </a:lnTo>
                <a:lnTo>
                  <a:pt x="154" y="697"/>
                </a:lnTo>
                <a:lnTo>
                  <a:pt x="159" y="704"/>
                </a:lnTo>
                <a:lnTo>
                  <a:pt x="163" y="712"/>
                </a:lnTo>
                <a:lnTo>
                  <a:pt x="167" y="719"/>
                </a:lnTo>
                <a:lnTo>
                  <a:pt x="171" y="727"/>
                </a:lnTo>
                <a:lnTo>
                  <a:pt x="176" y="735"/>
                </a:lnTo>
                <a:lnTo>
                  <a:pt x="179" y="742"/>
                </a:lnTo>
                <a:lnTo>
                  <a:pt x="184" y="748"/>
                </a:lnTo>
                <a:lnTo>
                  <a:pt x="187" y="755"/>
                </a:lnTo>
                <a:lnTo>
                  <a:pt x="192" y="761"/>
                </a:lnTo>
                <a:lnTo>
                  <a:pt x="196" y="767"/>
                </a:lnTo>
                <a:lnTo>
                  <a:pt x="200" y="772"/>
                </a:lnTo>
                <a:lnTo>
                  <a:pt x="204" y="778"/>
                </a:lnTo>
                <a:lnTo>
                  <a:pt x="209" y="782"/>
                </a:lnTo>
                <a:lnTo>
                  <a:pt x="212" y="788"/>
                </a:lnTo>
                <a:lnTo>
                  <a:pt x="217" y="791"/>
                </a:lnTo>
                <a:lnTo>
                  <a:pt x="220" y="797"/>
                </a:lnTo>
                <a:lnTo>
                  <a:pt x="225" y="801"/>
                </a:lnTo>
                <a:lnTo>
                  <a:pt x="230" y="805"/>
                </a:lnTo>
                <a:lnTo>
                  <a:pt x="233" y="808"/>
                </a:lnTo>
                <a:lnTo>
                  <a:pt x="238" y="812"/>
                </a:lnTo>
                <a:lnTo>
                  <a:pt x="242" y="816"/>
                </a:lnTo>
                <a:lnTo>
                  <a:pt x="246" y="820"/>
                </a:lnTo>
                <a:lnTo>
                  <a:pt x="250" y="822"/>
                </a:lnTo>
                <a:lnTo>
                  <a:pt x="254" y="825"/>
                </a:lnTo>
                <a:lnTo>
                  <a:pt x="258" y="829"/>
                </a:lnTo>
                <a:lnTo>
                  <a:pt x="263" y="831"/>
                </a:lnTo>
                <a:lnTo>
                  <a:pt x="266" y="835"/>
                </a:lnTo>
                <a:lnTo>
                  <a:pt x="271" y="837"/>
                </a:lnTo>
                <a:lnTo>
                  <a:pt x="275" y="839"/>
                </a:lnTo>
                <a:lnTo>
                  <a:pt x="279" y="841"/>
                </a:lnTo>
                <a:lnTo>
                  <a:pt x="283" y="844"/>
                </a:lnTo>
                <a:lnTo>
                  <a:pt x="287" y="846"/>
                </a:lnTo>
                <a:lnTo>
                  <a:pt x="291" y="848"/>
                </a:lnTo>
                <a:lnTo>
                  <a:pt x="296" y="850"/>
                </a:lnTo>
                <a:lnTo>
                  <a:pt x="300" y="852"/>
                </a:lnTo>
                <a:lnTo>
                  <a:pt x="304" y="854"/>
                </a:lnTo>
                <a:lnTo>
                  <a:pt x="309" y="856"/>
                </a:lnTo>
                <a:lnTo>
                  <a:pt x="312" y="856"/>
                </a:lnTo>
                <a:lnTo>
                  <a:pt x="317" y="858"/>
                </a:lnTo>
                <a:lnTo>
                  <a:pt x="320" y="860"/>
                </a:lnTo>
                <a:lnTo>
                  <a:pt x="325" y="861"/>
                </a:lnTo>
                <a:lnTo>
                  <a:pt x="329" y="861"/>
                </a:lnTo>
                <a:lnTo>
                  <a:pt x="333" y="863"/>
                </a:lnTo>
                <a:lnTo>
                  <a:pt x="337" y="865"/>
                </a:lnTo>
                <a:lnTo>
                  <a:pt x="342" y="865"/>
                </a:lnTo>
                <a:lnTo>
                  <a:pt x="345" y="867"/>
                </a:lnTo>
                <a:lnTo>
                  <a:pt x="350" y="867"/>
                </a:lnTo>
                <a:lnTo>
                  <a:pt x="353" y="869"/>
                </a:lnTo>
                <a:lnTo>
                  <a:pt x="358" y="869"/>
                </a:lnTo>
                <a:lnTo>
                  <a:pt x="363" y="871"/>
                </a:lnTo>
                <a:lnTo>
                  <a:pt x="366" y="871"/>
                </a:lnTo>
                <a:lnTo>
                  <a:pt x="371" y="873"/>
                </a:lnTo>
                <a:lnTo>
                  <a:pt x="375" y="873"/>
                </a:lnTo>
                <a:lnTo>
                  <a:pt x="379" y="873"/>
                </a:lnTo>
                <a:lnTo>
                  <a:pt x="383" y="875"/>
                </a:lnTo>
                <a:lnTo>
                  <a:pt x="387" y="875"/>
                </a:lnTo>
                <a:lnTo>
                  <a:pt x="391" y="875"/>
                </a:lnTo>
                <a:lnTo>
                  <a:pt x="396" y="877"/>
                </a:lnTo>
                <a:lnTo>
                  <a:pt x="399" y="877"/>
                </a:lnTo>
                <a:lnTo>
                  <a:pt x="404" y="877"/>
                </a:lnTo>
                <a:lnTo>
                  <a:pt x="408" y="877"/>
                </a:lnTo>
                <a:lnTo>
                  <a:pt x="412" y="878"/>
                </a:lnTo>
                <a:lnTo>
                  <a:pt x="416" y="878"/>
                </a:lnTo>
                <a:lnTo>
                  <a:pt x="420" y="878"/>
                </a:lnTo>
                <a:lnTo>
                  <a:pt x="424" y="878"/>
                </a:lnTo>
                <a:lnTo>
                  <a:pt x="429" y="878"/>
                </a:lnTo>
                <a:lnTo>
                  <a:pt x="432" y="880"/>
                </a:lnTo>
                <a:lnTo>
                  <a:pt x="437" y="880"/>
                </a:lnTo>
                <a:lnTo>
                  <a:pt x="442" y="880"/>
                </a:lnTo>
                <a:lnTo>
                  <a:pt x="445" y="880"/>
                </a:lnTo>
                <a:lnTo>
                  <a:pt x="450" y="880"/>
                </a:lnTo>
                <a:lnTo>
                  <a:pt x="453" y="880"/>
                </a:lnTo>
                <a:lnTo>
                  <a:pt x="458" y="880"/>
                </a:lnTo>
                <a:lnTo>
                  <a:pt x="462" y="882"/>
                </a:lnTo>
                <a:lnTo>
                  <a:pt x="466" y="882"/>
                </a:lnTo>
                <a:lnTo>
                  <a:pt x="470" y="882"/>
                </a:lnTo>
                <a:lnTo>
                  <a:pt x="475" y="882"/>
                </a:lnTo>
                <a:lnTo>
                  <a:pt x="478" y="882"/>
                </a:lnTo>
                <a:lnTo>
                  <a:pt x="483" y="882"/>
                </a:lnTo>
                <a:lnTo>
                  <a:pt x="486" y="882"/>
                </a:lnTo>
                <a:lnTo>
                  <a:pt x="491" y="882"/>
                </a:lnTo>
                <a:lnTo>
                  <a:pt x="495" y="882"/>
                </a:lnTo>
                <a:lnTo>
                  <a:pt x="499" y="882"/>
                </a:lnTo>
                <a:lnTo>
                  <a:pt x="504" y="882"/>
                </a:lnTo>
                <a:lnTo>
                  <a:pt x="508" y="882"/>
                </a:lnTo>
                <a:lnTo>
                  <a:pt x="512" y="884"/>
                </a:lnTo>
                <a:lnTo>
                  <a:pt x="516" y="884"/>
                </a:lnTo>
                <a:lnTo>
                  <a:pt x="520" y="884"/>
                </a:lnTo>
                <a:lnTo>
                  <a:pt x="524" y="884"/>
                </a:lnTo>
                <a:lnTo>
                  <a:pt x="529" y="884"/>
                </a:lnTo>
                <a:lnTo>
                  <a:pt x="532" y="884"/>
                </a:lnTo>
                <a:lnTo>
                  <a:pt x="537" y="884"/>
                </a:lnTo>
                <a:lnTo>
                  <a:pt x="541" y="884"/>
                </a:lnTo>
                <a:lnTo>
                  <a:pt x="545" y="884"/>
                </a:lnTo>
                <a:lnTo>
                  <a:pt x="549" y="884"/>
                </a:lnTo>
                <a:lnTo>
                  <a:pt x="553" y="884"/>
                </a:lnTo>
                <a:lnTo>
                  <a:pt x="557" y="884"/>
                </a:lnTo>
                <a:lnTo>
                  <a:pt x="562" y="884"/>
                </a:lnTo>
                <a:lnTo>
                  <a:pt x="565" y="884"/>
                </a:lnTo>
                <a:lnTo>
                  <a:pt x="570" y="884"/>
                </a:lnTo>
                <a:lnTo>
                  <a:pt x="575" y="884"/>
                </a:lnTo>
                <a:lnTo>
                  <a:pt x="578" y="884"/>
                </a:lnTo>
                <a:lnTo>
                  <a:pt x="583" y="884"/>
                </a:lnTo>
                <a:lnTo>
                  <a:pt x="586" y="884"/>
                </a:lnTo>
                <a:lnTo>
                  <a:pt x="591" y="884"/>
                </a:lnTo>
                <a:lnTo>
                  <a:pt x="595" y="884"/>
                </a:lnTo>
                <a:lnTo>
                  <a:pt x="599" y="884"/>
                </a:lnTo>
                <a:lnTo>
                  <a:pt x="603" y="884"/>
                </a:lnTo>
                <a:lnTo>
                  <a:pt x="608" y="884"/>
                </a:lnTo>
                <a:lnTo>
                  <a:pt x="611" y="884"/>
                </a:lnTo>
                <a:lnTo>
                  <a:pt x="616" y="884"/>
                </a:lnTo>
                <a:lnTo>
                  <a:pt x="619" y="884"/>
                </a:lnTo>
                <a:lnTo>
                  <a:pt x="624" y="884"/>
                </a:lnTo>
                <a:lnTo>
                  <a:pt x="628" y="884"/>
                </a:lnTo>
                <a:lnTo>
                  <a:pt x="632" y="884"/>
                </a:lnTo>
                <a:lnTo>
                  <a:pt x="636" y="884"/>
                </a:lnTo>
                <a:lnTo>
                  <a:pt x="641" y="884"/>
                </a:lnTo>
                <a:lnTo>
                  <a:pt x="644" y="884"/>
                </a:lnTo>
                <a:lnTo>
                  <a:pt x="649" y="884"/>
                </a:lnTo>
                <a:lnTo>
                  <a:pt x="652" y="884"/>
                </a:lnTo>
                <a:lnTo>
                  <a:pt x="657" y="884"/>
                </a:lnTo>
                <a:lnTo>
                  <a:pt x="662" y="884"/>
                </a:lnTo>
                <a:lnTo>
                  <a:pt x="665" y="884"/>
                </a:lnTo>
                <a:lnTo>
                  <a:pt x="670" y="884"/>
                </a:lnTo>
                <a:lnTo>
                  <a:pt x="674" y="884"/>
                </a:lnTo>
                <a:lnTo>
                  <a:pt x="678" y="884"/>
                </a:lnTo>
                <a:lnTo>
                  <a:pt x="682" y="884"/>
                </a:lnTo>
                <a:lnTo>
                  <a:pt x="686" y="884"/>
                </a:lnTo>
                <a:lnTo>
                  <a:pt x="690" y="884"/>
                </a:lnTo>
                <a:lnTo>
                  <a:pt x="695" y="884"/>
                </a:lnTo>
                <a:lnTo>
                  <a:pt x="698" y="884"/>
                </a:lnTo>
                <a:lnTo>
                  <a:pt x="703" y="884"/>
                </a:lnTo>
                <a:lnTo>
                  <a:pt x="707" y="884"/>
                </a:lnTo>
                <a:lnTo>
                  <a:pt x="711" y="884"/>
                </a:lnTo>
                <a:lnTo>
                  <a:pt x="716" y="884"/>
                </a:lnTo>
                <a:lnTo>
                  <a:pt x="719" y="884"/>
                </a:lnTo>
                <a:lnTo>
                  <a:pt x="724" y="884"/>
                </a:lnTo>
                <a:lnTo>
                  <a:pt x="728" y="884"/>
                </a:lnTo>
                <a:lnTo>
                  <a:pt x="732" y="884"/>
                </a:lnTo>
                <a:lnTo>
                  <a:pt x="736" y="884"/>
                </a:lnTo>
                <a:lnTo>
                  <a:pt x="741" y="884"/>
                </a:lnTo>
                <a:lnTo>
                  <a:pt x="744" y="884"/>
                </a:lnTo>
                <a:lnTo>
                  <a:pt x="749" y="884"/>
                </a:lnTo>
                <a:lnTo>
                  <a:pt x="752" y="884"/>
                </a:lnTo>
                <a:lnTo>
                  <a:pt x="757" y="884"/>
                </a:lnTo>
                <a:lnTo>
                  <a:pt x="761" y="884"/>
                </a:lnTo>
                <a:lnTo>
                  <a:pt x="765" y="884"/>
                </a:lnTo>
                <a:lnTo>
                  <a:pt x="769" y="884"/>
                </a:lnTo>
                <a:lnTo>
                  <a:pt x="774" y="884"/>
                </a:lnTo>
                <a:lnTo>
                  <a:pt x="777" y="884"/>
                </a:lnTo>
                <a:lnTo>
                  <a:pt x="782" y="884"/>
                </a:lnTo>
                <a:lnTo>
                  <a:pt x="785" y="884"/>
                </a:lnTo>
                <a:lnTo>
                  <a:pt x="790" y="884"/>
                </a:lnTo>
                <a:lnTo>
                  <a:pt x="795" y="884"/>
                </a:lnTo>
                <a:lnTo>
                  <a:pt x="798" y="884"/>
                </a:lnTo>
                <a:lnTo>
                  <a:pt x="803" y="884"/>
                </a:lnTo>
                <a:lnTo>
                  <a:pt x="807" y="884"/>
                </a:lnTo>
                <a:lnTo>
                  <a:pt x="811" y="884"/>
                </a:lnTo>
                <a:lnTo>
                  <a:pt x="815" y="884"/>
                </a:lnTo>
                <a:lnTo>
                  <a:pt x="819" y="884"/>
                </a:lnTo>
                <a:lnTo>
                  <a:pt x="823" y="884"/>
                </a:lnTo>
                <a:lnTo>
                  <a:pt x="828" y="884"/>
                </a:lnTo>
                <a:lnTo>
                  <a:pt x="831" y="884"/>
                </a:lnTo>
                <a:lnTo>
                  <a:pt x="836" y="884"/>
                </a:lnTo>
                <a:lnTo>
                  <a:pt x="840" y="884"/>
                </a:lnTo>
                <a:lnTo>
                  <a:pt x="844" y="884"/>
                </a:lnTo>
                <a:lnTo>
                  <a:pt x="848" y="884"/>
                </a:lnTo>
                <a:lnTo>
                  <a:pt x="852" y="884"/>
                </a:lnTo>
                <a:lnTo>
                  <a:pt x="856" y="884"/>
                </a:lnTo>
                <a:lnTo>
                  <a:pt x="861" y="884"/>
                </a:lnTo>
                <a:lnTo>
                  <a:pt x="865" y="884"/>
                </a:lnTo>
                <a:lnTo>
                  <a:pt x="869" y="884"/>
                </a:lnTo>
                <a:lnTo>
                  <a:pt x="874" y="884"/>
                </a:lnTo>
                <a:lnTo>
                  <a:pt x="877" y="884"/>
                </a:lnTo>
                <a:lnTo>
                  <a:pt x="882" y="884"/>
                </a:lnTo>
                <a:lnTo>
                  <a:pt x="885" y="884"/>
                </a:lnTo>
                <a:lnTo>
                  <a:pt x="890" y="884"/>
                </a:lnTo>
                <a:lnTo>
                  <a:pt x="894" y="884"/>
                </a:lnTo>
                <a:lnTo>
                  <a:pt x="898" y="884"/>
                </a:lnTo>
                <a:lnTo>
                  <a:pt x="902" y="884"/>
                </a:lnTo>
                <a:lnTo>
                  <a:pt x="907" y="884"/>
                </a:lnTo>
                <a:lnTo>
                  <a:pt x="910" y="884"/>
                </a:lnTo>
                <a:lnTo>
                  <a:pt x="915" y="884"/>
                </a:lnTo>
                <a:lnTo>
                  <a:pt x="918" y="884"/>
                </a:lnTo>
                <a:lnTo>
                  <a:pt x="923" y="884"/>
                </a:lnTo>
                <a:lnTo>
                  <a:pt x="928" y="884"/>
                </a:lnTo>
                <a:lnTo>
                  <a:pt x="931" y="884"/>
                </a:lnTo>
                <a:lnTo>
                  <a:pt x="936" y="884"/>
                </a:lnTo>
                <a:lnTo>
                  <a:pt x="940" y="884"/>
                </a:lnTo>
                <a:lnTo>
                  <a:pt x="944" y="884"/>
                </a:lnTo>
                <a:lnTo>
                  <a:pt x="948" y="884"/>
                </a:lnTo>
                <a:lnTo>
                  <a:pt x="952" y="884"/>
                </a:lnTo>
                <a:lnTo>
                  <a:pt x="956" y="884"/>
                </a:lnTo>
                <a:lnTo>
                  <a:pt x="961" y="884"/>
                </a:lnTo>
                <a:lnTo>
                  <a:pt x="964" y="884"/>
                </a:lnTo>
                <a:lnTo>
                  <a:pt x="969" y="884"/>
                </a:lnTo>
                <a:lnTo>
                  <a:pt x="973" y="884"/>
                </a:lnTo>
                <a:lnTo>
                  <a:pt x="977" y="884"/>
                </a:lnTo>
                <a:lnTo>
                  <a:pt x="981" y="884"/>
                </a:lnTo>
                <a:lnTo>
                  <a:pt x="985" y="884"/>
                </a:lnTo>
                <a:lnTo>
                  <a:pt x="989" y="884"/>
                </a:lnTo>
                <a:lnTo>
                  <a:pt x="994" y="884"/>
                </a:lnTo>
                <a:lnTo>
                  <a:pt x="997" y="884"/>
                </a:lnTo>
                <a:lnTo>
                  <a:pt x="1002" y="884"/>
                </a:lnTo>
                <a:lnTo>
                  <a:pt x="1007" y="884"/>
                </a:lnTo>
                <a:lnTo>
                  <a:pt x="1010" y="884"/>
                </a:lnTo>
                <a:lnTo>
                  <a:pt x="1015" y="884"/>
                </a:lnTo>
                <a:lnTo>
                  <a:pt x="1018" y="884"/>
                </a:lnTo>
                <a:lnTo>
                  <a:pt x="1023" y="884"/>
                </a:lnTo>
                <a:lnTo>
                  <a:pt x="1027" y="884"/>
                </a:lnTo>
                <a:lnTo>
                  <a:pt x="1031" y="884"/>
                </a:lnTo>
                <a:lnTo>
                  <a:pt x="1035" y="884"/>
                </a:lnTo>
                <a:lnTo>
                  <a:pt x="1040" y="884"/>
                </a:lnTo>
                <a:lnTo>
                  <a:pt x="1043" y="884"/>
                </a:lnTo>
                <a:lnTo>
                  <a:pt x="1048" y="884"/>
                </a:lnTo>
                <a:lnTo>
                  <a:pt x="1051" y="884"/>
                </a:lnTo>
                <a:lnTo>
                  <a:pt x="1056" y="884"/>
                </a:lnTo>
                <a:lnTo>
                  <a:pt x="1060" y="884"/>
                </a:lnTo>
                <a:lnTo>
                  <a:pt x="1064" y="884"/>
                </a:lnTo>
                <a:lnTo>
                  <a:pt x="1069" y="884"/>
                </a:lnTo>
                <a:lnTo>
                  <a:pt x="1073" y="884"/>
                </a:lnTo>
                <a:lnTo>
                  <a:pt x="1077" y="884"/>
                </a:lnTo>
                <a:lnTo>
                  <a:pt x="1081" y="884"/>
                </a:lnTo>
                <a:lnTo>
                  <a:pt x="1085" y="884"/>
                </a:lnTo>
                <a:lnTo>
                  <a:pt x="1089" y="884"/>
                </a:lnTo>
                <a:lnTo>
                  <a:pt x="1094" y="884"/>
                </a:lnTo>
                <a:lnTo>
                  <a:pt x="1097" y="884"/>
                </a:lnTo>
                <a:lnTo>
                  <a:pt x="1102" y="884"/>
                </a:lnTo>
                <a:lnTo>
                  <a:pt x="1106" y="884"/>
                </a:lnTo>
                <a:lnTo>
                  <a:pt x="1110" y="884"/>
                </a:lnTo>
                <a:lnTo>
                  <a:pt x="1114" y="884"/>
                </a:lnTo>
                <a:lnTo>
                  <a:pt x="1118" y="884"/>
                </a:lnTo>
                <a:lnTo>
                  <a:pt x="1122" y="884"/>
                </a:lnTo>
                <a:lnTo>
                  <a:pt x="1127" y="884"/>
                </a:lnTo>
                <a:lnTo>
                  <a:pt x="1130" y="884"/>
                </a:lnTo>
                <a:lnTo>
                  <a:pt x="1135" y="884"/>
                </a:lnTo>
                <a:lnTo>
                  <a:pt x="1140" y="884"/>
                </a:lnTo>
                <a:lnTo>
                  <a:pt x="1143" y="884"/>
                </a:lnTo>
                <a:lnTo>
                  <a:pt x="1148" y="884"/>
                </a:lnTo>
                <a:lnTo>
                  <a:pt x="1151" y="884"/>
                </a:lnTo>
                <a:lnTo>
                  <a:pt x="1156" y="884"/>
                </a:lnTo>
                <a:lnTo>
                  <a:pt x="1160" y="884"/>
                </a:lnTo>
                <a:lnTo>
                  <a:pt x="1164" y="884"/>
                </a:lnTo>
                <a:lnTo>
                  <a:pt x="1168" y="884"/>
                </a:lnTo>
                <a:lnTo>
                  <a:pt x="1173" y="884"/>
                </a:lnTo>
                <a:lnTo>
                  <a:pt x="1176" y="884"/>
                </a:lnTo>
                <a:lnTo>
                  <a:pt x="1181" y="884"/>
                </a:lnTo>
                <a:lnTo>
                  <a:pt x="1184" y="884"/>
                </a:lnTo>
                <a:lnTo>
                  <a:pt x="1189" y="884"/>
                </a:lnTo>
                <a:lnTo>
                  <a:pt x="1193" y="884"/>
                </a:lnTo>
                <a:lnTo>
                  <a:pt x="1197" y="884"/>
                </a:lnTo>
                <a:lnTo>
                  <a:pt x="1201" y="884"/>
                </a:lnTo>
                <a:lnTo>
                  <a:pt x="1206" y="884"/>
                </a:lnTo>
                <a:lnTo>
                  <a:pt x="1209" y="884"/>
                </a:lnTo>
                <a:lnTo>
                  <a:pt x="1214" y="884"/>
                </a:lnTo>
                <a:lnTo>
                  <a:pt x="1217" y="884"/>
                </a:lnTo>
                <a:lnTo>
                  <a:pt x="1222" y="884"/>
                </a:lnTo>
                <a:lnTo>
                  <a:pt x="1227" y="884"/>
                </a:lnTo>
                <a:lnTo>
                  <a:pt x="1230" y="884"/>
                </a:lnTo>
                <a:lnTo>
                  <a:pt x="1235" y="884"/>
                </a:lnTo>
                <a:lnTo>
                  <a:pt x="1239" y="884"/>
                </a:lnTo>
                <a:lnTo>
                  <a:pt x="1243" y="884"/>
                </a:lnTo>
                <a:lnTo>
                  <a:pt x="1247" y="884"/>
                </a:lnTo>
                <a:lnTo>
                  <a:pt x="1251" y="884"/>
                </a:lnTo>
                <a:lnTo>
                  <a:pt x="1255" y="884"/>
                </a:lnTo>
                <a:lnTo>
                  <a:pt x="1260" y="884"/>
                </a:lnTo>
                <a:lnTo>
                  <a:pt x="1263" y="884"/>
                </a:lnTo>
                <a:lnTo>
                  <a:pt x="1268" y="884"/>
                </a:lnTo>
                <a:lnTo>
                  <a:pt x="1273" y="884"/>
                </a:lnTo>
                <a:lnTo>
                  <a:pt x="1276" y="884"/>
                </a:lnTo>
                <a:lnTo>
                  <a:pt x="1281" y="884"/>
                </a:lnTo>
                <a:lnTo>
                  <a:pt x="1284" y="884"/>
                </a:lnTo>
                <a:lnTo>
                  <a:pt x="1289" y="884"/>
                </a:lnTo>
                <a:lnTo>
                  <a:pt x="1293" y="884"/>
                </a:lnTo>
                <a:lnTo>
                  <a:pt x="1297" y="884"/>
                </a:lnTo>
                <a:lnTo>
                  <a:pt x="1301" y="884"/>
                </a:lnTo>
                <a:lnTo>
                  <a:pt x="1306" y="884"/>
                </a:lnTo>
                <a:lnTo>
                  <a:pt x="1309" y="884"/>
                </a:lnTo>
                <a:lnTo>
                  <a:pt x="1314" y="884"/>
                </a:lnTo>
                <a:lnTo>
                  <a:pt x="1317" y="884"/>
                </a:lnTo>
                <a:lnTo>
                  <a:pt x="1322" y="884"/>
                </a:lnTo>
                <a:lnTo>
                  <a:pt x="1326" y="884"/>
                </a:lnTo>
                <a:lnTo>
                  <a:pt x="1330" y="884"/>
                </a:lnTo>
                <a:lnTo>
                  <a:pt x="1334" y="884"/>
                </a:lnTo>
                <a:lnTo>
                  <a:pt x="1339" y="884"/>
                </a:lnTo>
                <a:lnTo>
                  <a:pt x="1342" y="884"/>
                </a:lnTo>
                <a:lnTo>
                  <a:pt x="1347" y="884"/>
                </a:lnTo>
                <a:lnTo>
                  <a:pt x="1350" y="884"/>
                </a:lnTo>
                <a:lnTo>
                  <a:pt x="1355" y="884"/>
                </a:lnTo>
                <a:lnTo>
                  <a:pt x="1360" y="884"/>
                </a:lnTo>
                <a:lnTo>
                  <a:pt x="1363" y="884"/>
                </a:lnTo>
                <a:lnTo>
                  <a:pt x="1368" y="884"/>
                </a:lnTo>
                <a:lnTo>
                  <a:pt x="1372" y="884"/>
                </a:lnTo>
                <a:lnTo>
                  <a:pt x="1376" y="884"/>
                </a:lnTo>
                <a:lnTo>
                  <a:pt x="1380" y="884"/>
                </a:lnTo>
                <a:lnTo>
                  <a:pt x="1384" y="884"/>
                </a:lnTo>
                <a:lnTo>
                  <a:pt x="1388" y="884"/>
                </a:lnTo>
                <a:lnTo>
                  <a:pt x="1393" y="884"/>
                </a:lnTo>
                <a:lnTo>
                  <a:pt x="1396" y="884"/>
                </a:lnTo>
                <a:lnTo>
                  <a:pt x="1401" y="884"/>
                </a:lnTo>
                <a:lnTo>
                  <a:pt x="1405" y="884"/>
                </a:lnTo>
                <a:lnTo>
                  <a:pt x="1409" y="884"/>
                </a:lnTo>
                <a:lnTo>
                  <a:pt x="1413" y="884"/>
                </a:lnTo>
                <a:lnTo>
                  <a:pt x="1417" y="884"/>
                </a:lnTo>
                <a:lnTo>
                  <a:pt x="1421" y="884"/>
                </a:lnTo>
                <a:lnTo>
                  <a:pt x="1426" y="884"/>
                </a:lnTo>
                <a:lnTo>
                  <a:pt x="1430" y="884"/>
                </a:lnTo>
                <a:lnTo>
                  <a:pt x="1434" y="884"/>
                </a:lnTo>
                <a:lnTo>
                  <a:pt x="1439" y="884"/>
                </a:lnTo>
                <a:lnTo>
                  <a:pt x="1442" y="884"/>
                </a:lnTo>
                <a:lnTo>
                  <a:pt x="1447" y="884"/>
                </a:lnTo>
                <a:lnTo>
                  <a:pt x="1450" y="884"/>
                </a:lnTo>
                <a:lnTo>
                  <a:pt x="1455" y="884"/>
                </a:lnTo>
                <a:lnTo>
                  <a:pt x="1459" y="884"/>
                </a:lnTo>
                <a:lnTo>
                  <a:pt x="1463" y="884"/>
                </a:lnTo>
                <a:lnTo>
                  <a:pt x="1467" y="884"/>
                </a:lnTo>
                <a:lnTo>
                  <a:pt x="1472" y="884"/>
                </a:lnTo>
                <a:lnTo>
                  <a:pt x="1475" y="884"/>
                </a:lnTo>
                <a:lnTo>
                  <a:pt x="1480" y="884"/>
                </a:lnTo>
                <a:lnTo>
                  <a:pt x="1483" y="884"/>
                </a:lnTo>
                <a:lnTo>
                  <a:pt x="1488" y="884"/>
                </a:lnTo>
                <a:lnTo>
                  <a:pt x="1493" y="884"/>
                </a:lnTo>
                <a:lnTo>
                  <a:pt x="1496" y="884"/>
                </a:lnTo>
                <a:lnTo>
                  <a:pt x="1501" y="884"/>
                </a:lnTo>
                <a:lnTo>
                  <a:pt x="1505" y="884"/>
                </a:lnTo>
                <a:lnTo>
                  <a:pt x="1509" y="884"/>
                </a:lnTo>
                <a:lnTo>
                  <a:pt x="1513" y="884"/>
                </a:lnTo>
                <a:lnTo>
                  <a:pt x="1517" y="884"/>
                </a:lnTo>
                <a:lnTo>
                  <a:pt x="1521" y="884"/>
                </a:lnTo>
                <a:lnTo>
                  <a:pt x="1526" y="884"/>
                </a:lnTo>
                <a:lnTo>
                  <a:pt x="1529" y="884"/>
                </a:lnTo>
                <a:lnTo>
                  <a:pt x="1534" y="884"/>
                </a:lnTo>
                <a:lnTo>
                  <a:pt x="1538" y="884"/>
                </a:lnTo>
                <a:lnTo>
                  <a:pt x="1542" y="884"/>
                </a:lnTo>
                <a:lnTo>
                  <a:pt x="1546" y="884"/>
                </a:lnTo>
                <a:lnTo>
                  <a:pt x="1550" y="884"/>
                </a:lnTo>
                <a:lnTo>
                  <a:pt x="1554" y="884"/>
                </a:lnTo>
                <a:lnTo>
                  <a:pt x="1559" y="884"/>
                </a:lnTo>
                <a:lnTo>
                  <a:pt x="1562" y="884"/>
                </a:lnTo>
                <a:lnTo>
                  <a:pt x="1567" y="884"/>
                </a:lnTo>
                <a:lnTo>
                  <a:pt x="1572" y="884"/>
                </a:lnTo>
                <a:lnTo>
                  <a:pt x="1575" y="884"/>
                </a:lnTo>
                <a:lnTo>
                  <a:pt x="1580" y="884"/>
                </a:lnTo>
                <a:lnTo>
                  <a:pt x="1583" y="884"/>
                </a:lnTo>
                <a:lnTo>
                  <a:pt x="1588" y="884"/>
                </a:lnTo>
                <a:lnTo>
                  <a:pt x="1592" y="884"/>
                </a:lnTo>
                <a:lnTo>
                  <a:pt x="1596" y="884"/>
                </a:lnTo>
                <a:lnTo>
                  <a:pt x="1600" y="884"/>
                </a:lnTo>
                <a:lnTo>
                  <a:pt x="1605" y="884"/>
                </a:lnTo>
                <a:lnTo>
                  <a:pt x="1608" y="884"/>
                </a:lnTo>
                <a:lnTo>
                  <a:pt x="1613" y="884"/>
                </a:lnTo>
                <a:lnTo>
                  <a:pt x="1616" y="884"/>
                </a:lnTo>
                <a:lnTo>
                  <a:pt x="1621" y="884"/>
                </a:lnTo>
                <a:lnTo>
                  <a:pt x="1625" y="884"/>
                </a:lnTo>
                <a:lnTo>
                  <a:pt x="1629" y="884"/>
                </a:lnTo>
                <a:lnTo>
                  <a:pt x="1634" y="884"/>
                </a:lnTo>
                <a:lnTo>
                  <a:pt x="1638" y="884"/>
                </a:lnTo>
                <a:lnTo>
                  <a:pt x="1642" y="884"/>
                </a:lnTo>
                <a:lnTo>
                  <a:pt x="1646" y="884"/>
                </a:lnTo>
                <a:lnTo>
                  <a:pt x="1650" y="884"/>
                </a:lnTo>
                <a:lnTo>
                  <a:pt x="1654" y="884"/>
                </a:lnTo>
                <a:lnTo>
                  <a:pt x="1659" y="884"/>
                </a:lnTo>
                <a:lnTo>
                  <a:pt x="1662" y="884"/>
                </a:lnTo>
              </a:path>
            </a:pathLst>
          </a:custGeom>
          <a:noFill/>
          <a:ln w="9525">
            <a:solidFill>
              <a:srgbClr val="C00000"/>
            </a:solidFill>
            <a:prstDash val="solid"/>
            <a:round/>
            <a:headEnd/>
            <a:tailEnd/>
          </a:ln>
        </p:spPr>
        <p:txBody>
          <a:bodyPr/>
          <a:lstStyle/>
          <a:p>
            <a:endParaRPr lang="en-US"/>
          </a:p>
        </p:txBody>
      </p:sp>
      <p:sp>
        <p:nvSpPr>
          <p:cNvPr id="285772" name="Line 76"/>
          <p:cNvSpPr>
            <a:spLocks noChangeShapeType="1"/>
          </p:cNvSpPr>
          <p:nvPr/>
        </p:nvSpPr>
        <p:spPr bwMode="auto">
          <a:xfrm flipH="1">
            <a:off x="5908675" y="5583238"/>
            <a:ext cx="2638425" cy="0"/>
          </a:xfrm>
          <a:prstGeom prst="line">
            <a:avLst/>
          </a:prstGeom>
          <a:noFill/>
          <a:ln w="9525">
            <a:solidFill>
              <a:srgbClr val="C00000"/>
            </a:solidFill>
            <a:round/>
            <a:headEnd/>
            <a:tailEnd/>
          </a:ln>
        </p:spPr>
        <p:txBody>
          <a:bodyPr/>
          <a:lstStyle/>
          <a:p>
            <a:endParaRPr lang="en-US"/>
          </a:p>
        </p:txBody>
      </p:sp>
      <p:sp>
        <p:nvSpPr>
          <p:cNvPr id="285773" name="Text Box 77"/>
          <p:cNvSpPr txBox="1">
            <a:spLocks noChangeArrowheads="1"/>
          </p:cNvSpPr>
          <p:nvPr/>
        </p:nvSpPr>
        <p:spPr bwMode="auto">
          <a:xfrm>
            <a:off x="6321425" y="4449763"/>
            <a:ext cx="2136775" cy="366712"/>
          </a:xfrm>
          <a:prstGeom prst="rect">
            <a:avLst/>
          </a:prstGeom>
          <a:noFill/>
          <a:ln w="9525">
            <a:noFill/>
            <a:miter lim="800000"/>
            <a:headEnd/>
            <a:tailEnd/>
          </a:ln>
          <a:effectLst/>
        </p:spPr>
        <p:txBody>
          <a:bodyPr>
            <a:spAutoFit/>
          </a:bodyPr>
          <a:lstStyle/>
          <a:p>
            <a:pPr eaLnBrk="0" hangingPunct="0">
              <a:spcBef>
                <a:spcPct val="50000"/>
              </a:spcBef>
            </a:pPr>
            <a:r>
              <a:rPr lang="en-US" sz="1800" b="1">
                <a:latin typeface="Times New Roman" pitchFamily="18" charset="0"/>
              </a:rPr>
              <a:t>Prob(</a:t>
            </a:r>
            <a:r>
              <a:rPr lang="en-US" sz="1800" b="1" i="1">
                <a:latin typeface="Times New Roman" pitchFamily="18" charset="0"/>
              </a:rPr>
              <a:t>p</a:t>
            </a:r>
            <a:r>
              <a:rPr lang="en-US" sz="1800" b="1">
                <a:latin typeface="Times New Roman" pitchFamily="18" charset="0"/>
              </a:rPr>
              <a:t>&gt;0.2)=0.063</a:t>
            </a:r>
          </a:p>
        </p:txBody>
      </p:sp>
      <p:sp>
        <p:nvSpPr>
          <p:cNvPr id="285774" name="Rectangle 78"/>
          <p:cNvSpPr>
            <a:spLocks noChangeArrowheads="1"/>
          </p:cNvSpPr>
          <p:nvPr/>
        </p:nvSpPr>
        <p:spPr bwMode="auto">
          <a:xfrm>
            <a:off x="6027738" y="1614488"/>
            <a:ext cx="2416175" cy="587375"/>
          </a:xfrm>
          <a:prstGeom prst="rect">
            <a:avLst/>
          </a:prstGeom>
          <a:solidFill>
            <a:schemeClr val="bg1"/>
          </a:solidFill>
          <a:ln w="9525">
            <a:noFill/>
            <a:miter lim="800000"/>
            <a:headEnd/>
            <a:tailEnd/>
          </a:ln>
          <a:effectLst/>
        </p:spPr>
        <p:txBody>
          <a:bodyPr wrap="none" anchor="ctr"/>
          <a:lstStyle/>
          <a:p>
            <a:endParaRPr lang="en-US"/>
          </a:p>
        </p:txBody>
      </p:sp>
      <p:sp>
        <p:nvSpPr>
          <p:cNvPr id="285775" name="Text Box 79"/>
          <p:cNvSpPr txBox="1">
            <a:spLocks noChangeArrowheads="1"/>
          </p:cNvSpPr>
          <p:nvPr/>
        </p:nvSpPr>
        <p:spPr bwMode="auto">
          <a:xfrm>
            <a:off x="5935663" y="2357438"/>
            <a:ext cx="184150" cy="457200"/>
          </a:xfrm>
          <a:prstGeom prst="rect">
            <a:avLst/>
          </a:prstGeom>
          <a:noFill/>
          <a:ln w="9525">
            <a:noFill/>
            <a:miter lim="800000"/>
            <a:headEnd/>
            <a:tailEnd/>
          </a:ln>
          <a:effectLst/>
        </p:spPr>
        <p:txBody>
          <a:bodyPr wrap="none">
            <a:spAutoFit/>
          </a:bodyPr>
          <a:lstStyle/>
          <a:p>
            <a:pPr eaLnBrk="0" hangingPunct="0"/>
            <a:endParaRPr lang="en-US" b="1">
              <a:latin typeface="Times New Roman" pitchFamily="18" charset="0"/>
            </a:endParaRPr>
          </a:p>
        </p:txBody>
      </p:sp>
      <p:sp>
        <p:nvSpPr>
          <p:cNvPr id="285776" name="Text Box 80"/>
          <p:cNvSpPr txBox="1">
            <a:spLocks noChangeArrowheads="1"/>
          </p:cNvSpPr>
          <p:nvPr/>
        </p:nvSpPr>
        <p:spPr bwMode="auto">
          <a:xfrm>
            <a:off x="3844925" y="6280150"/>
            <a:ext cx="1501775" cy="457200"/>
          </a:xfrm>
          <a:prstGeom prst="rect">
            <a:avLst/>
          </a:prstGeom>
          <a:noFill/>
          <a:ln w="9525">
            <a:noFill/>
            <a:miter lim="800000"/>
            <a:headEnd/>
            <a:tailEnd/>
          </a:ln>
          <a:effectLst/>
        </p:spPr>
        <p:txBody>
          <a:bodyPr>
            <a:spAutoFit/>
          </a:bodyPr>
          <a:lstStyle/>
          <a:p>
            <a:pPr eaLnBrk="0" hangingPunct="0">
              <a:spcBef>
                <a:spcPct val="50000"/>
              </a:spcBef>
            </a:pPr>
            <a:endParaRPr lang="en-US" b="1">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57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7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r>
              <a:rPr lang="en-US"/>
              <a:t>Phase IIA Trials</a:t>
            </a:r>
          </a:p>
        </p:txBody>
      </p:sp>
      <p:sp>
        <p:nvSpPr>
          <p:cNvPr id="219140" name="Rectangle 4"/>
          <p:cNvSpPr>
            <a:spLocks noGrp="1" noChangeArrowheads="1"/>
          </p:cNvSpPr>
          <p:nvPr>
            <p:ph type="body" idx="1"/>
          </p:nvPr>
        </p:nvSpPr>
        <p:spPr>
          <a:noFill/>
          <a:ln/>
        </p:spPr>
        <p:txBody>
          <a:bodyPr/>
          <a:lstStyle/>
          <a:p>
            <a:r>
              <a:rPr lang="en-US"/>
              <a:t>Let the probability of response be p</a:t>
            </a:r>
          </a:p>
          <a:p>
            <a:pPr>
              <a:buFont typeface="Wingdings" pitchFamily="2" charset="2"/>
              <a:buNone/>
            </a:pPr>
            <a:r>
              <a:rPr lang="en-US"/>
              <a:t>	  H</a:t>
            </a:r>
            <a:r>
              <a:rPr lang="en-US" baseline="-25000"/>
              <a:t>0</a:t>
            </a:r>
            <a:r>
              <a:rPr lang="en-US"/>
              <a:t>: p </a:t>
            </a:r>
            <a:r>
              <a:rPr lang="en-US">
                <a:sym typeface="Symbol" pitchFamily="18" charset="2"/>
              </a:rPr>
              <a:t></a:t>
            </a:r>
            <a:r>
              <a:rPr lang="en-US"/>
              <a:t> p</a:t>
            </a:r>
            <a:r>
              <a:rPr lang="en-US" baseline="-25000">
                <a:sym typeface="Symbol" pitchFamily="18" charset="2"/>
              </a:rPr>
              <a:t>0</a:t>
            </a:r>
            <a:r>
              <a:rPr lang="en-US">
                <a:sym typeface="Symbol" pitchFamily="18" charset="2"/>
              </a:rPr>
              <a:t>	</a:t>
            </a:r>
          </a:p>
          <a:p>
            <a:pPr>
              <a:buFont typeface="Wingdings" pitchFamily="2" charset="2"/>
              <a:buNone/>
            </a:pPr>
            <a:r>
              <a:rPr lang="en-US">
                <a:sym typeface="Symbol" pitchFamily="18" charset="2"/>
              </a:rPr>
              <a:t> 	  H</a:t>
            </a:r>
            <a:r>
              <a:rPr lang="en-US" baseline="-25000">
                <a:sym typeface="Symbol" pitchFamily="18" charset="2"/>
              </a:rPr>
              <a:t>1</a:t>
            </a:r>
            <a:r>
              <a:rPr lang="en-US">
                <a:sym typeface="Symbol" pitchFamily="18" charset="2"/>
              </a:rPr>
              <a:t>: p </a:t>
            </a:r>
            <a:r>
              <a:rPr lang="en-US"/>
              <a:t> p</a:t>
            </a:r>
            <a:r>
              <a:rPr lang="en-US" baseline="-25000">
                <a:sym typeface="Symbol" pitchFamily="18" charset="2"/>
              </a:rPr>
              <a:t>1</a:t>
            </a:r>
            <a:r>
              <a:rPr lang="en-US">
                <a:sym typeface="Symbol" pitchFamily="18" charset="2"/>
              </a:rPr>
              <a:t> 				</a:t>
            </a:r>
            <a:endParaRPr lang="en-US" baseline="-25000">
              <a:sym typeface="Symbol" pitchFamily="18" charset="2"/>
            </a:endParaRPr>
          </a:p>
          <a:p>
            <a:pPr lvl="1"/>
            <a:r>
              <a:rPr lang="en-US">
                <a:sym typeface="Symbol" pitchFamily="18" charset="2"/>
              </a:rPr>
              <a:t>p</a:t>
            </a:r>
            <a:r>
              <a:rPr lang="en-US" baseline="-25000">
                <a:sym typeface="Symbol" pitchFamily="18" charset="2"/>
              </a:rPr>
              <a:t>0</a:t>
            </a:r>
            <a:r>
              <a:rPr lang="en-US">
                <a:sym typeface="Symbol" pitchFamily="18" charset="2"/>
              </a:rPr>
              <a:t> --  an uninteresting response rate </a:t>
            </a:r>
          </a:p>
          <a:p>
            <a:pPr lvl="2"/>
            <a:r>
              <a:rPr lang="en-US">
                <a:sym typeface="Symbol" pitchFamily="18" charset="2"/>
              </a:rPr>
              <a:t>response rate from a standard treatment</a:t>
            </a:r>
          </a:p>
          <a:p>
            <a:pPr lvl="1"/>
            <a:r>
              <a:rPr lang="en-US">
                <a:sym typeface="Symbol" pitchFamily="18" charset="2"/>
              </a:rPr>
              <a:t>p</a:t>
            </a:r>
            <a:r>
              <a:rPr lang="en-US" baseline="-25000">
                <a:sym typeface="Symbol" pitchFamily="18" charset="2"/>
              </a:rPr>
              <a:t>1</a:t>
            </a:r>
            <a:r>
              <a:rPr lang="en-US">
                <a:sym typeface="Symbol" pitchFamily="18" charset="2"/>
              </a:rPr>
              <a:t> -- a desired response rate</a:t>
            </a:r>
          </a:p>
          <a:p>
            <a:pPr lvl="2"/>
            <a:r>
              <a:rPr lang="en-US">
                <a:sym typeface="Symbol" pitchFamily="18" charset="2"/>
              </a:rPr>
              <a:t>target response rate</a:t>
            </a:r>
          </a:p>
          <a:p>
            <a:r>
              <a:rPr lang="en-US">
                <a:sym typeface="Symbol" pitchFamily="18" charset="2"/>
              </a:rPr>
              <a:t>Control type I and II error rates</a:t>
            </a:r>
          </a:p>
          <a:p>
            <a:pPr lvl="1"/>
            <a:r>
              <a:rPr lang="en-US">
                <a:sym typeface="Symbol" pitchFamily="18" charset="2"/>
              </a:rPr>
              <a:t>Type I error: false positive rate</a:t>
            </a:r>
          </a:p>
          <a:p>
            <a:pPr lvl="1"/>
            <a:r>
              <a:rPr lang="en-US">
                <a:sym typeface="Symbol" pitchFamily="18" charset="2"/>
              </a:rPr>
              <a:t>Type II error: false negative rate</a:t>
            </a:r>
          </a:p>
          <a:p>
            <a:pPr eaLnBrk="0" hangingPunct="0">
              <a:spcBef>
                <a:spcPct val="0"/>
              </a:spcBef>
              <a:buClrTx/>
              <a:buSzTx/>
              <a:buFontTx/>
              <a:buNone/>
            </a:pPr>
            <a:endParaRPr lang="en-US">
              <a:latin typeface="Times New Roman" pitchFamily="18" charset="0"/>
              <a:cs typeface="Times New Roman" pitchFamily="18" charset="0"/>
              <a:sym typeface="Symbol" pitchFamily="18" charset="2"/>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22" name="Object 2"/>
          <p:cNvGraphicFramePr>
            <a:graphicFrameLocks noChangeAspect="1"/>
          </p:cNvGraphicFramePr>
          <p:nvPr/>
        </p:nvGraphicFramePr>
        <p:xfrm>
          <a:off x="0" y="906463"/>
          <a:ext cx="9144000" cy="6005512"/>
        </p:xfrm>
        <a:graphic>
          <a:graphicData uri="http://schemas.openxmlformats.org/presentationml/2006/ole">
            <p:oleObj spid="_x0000_s286722" name="Graph Sheet" r:id="rId3" imgW="3352680" imgH="2590560" progId="SPLUSGraphSheetFileType">
              <p:embed/>
            </p:oleObj>
          </a:graphicData>
        </a:graphic>
      </p:graphicFrame>
      <p:sp>
        <p:nvSpPr>
          <p:cNvPr id="286723" name="Text Box 3"/>
          <p:cNvSpPr txBox="1">
            <a:spLocks noChangeArrowheads="1"/>
          </p:cNvSpPr>
          <p:nvPr/>
        </p:nvSpPr>
        <p:spPr bwMode="auto">
          <a:xfrm>
            <a:off x="658813" y="215900"/>
            <a:ext cx="1506537" cy="457200"/>
          </a:xfrm>
          <a:prstGeom prst="rect">
            <a:avLst/>
          </a:prstGeom>
          <a:noFill/>
          <a:ln w="9525">
            <a:noFill/>
            <a:miter lim="800000"/>
            <a:headEnd/>
            <a:tailEnd/>
          </a:ln>
          <a:effectLst/>
        </p:spPr>
        <p:txBody>
          <a:bodyPr>
            <a:spAutoFit/>
          </a:bodyPr>
          <a:lstStyle/>
          <a:p>
            <a:pPr eaLnBrk="0" hangingPunct="0">
              <a:spcBef>
                <a:spcPct val="50000"/>
              </a:spcBef>
            </a:pPr>
            <a:r>
              <a:rPr lang="en-US" b="1">
                <a:latin typeface="Times New Roman" pitchFamily="18" charset="0"/>
              </a:rPr>
              <a:t>Case 3</a:t>
            </a:r>
          </a:p>
        </p:txBody>
      </p:sp>
      <p:grpSp>
        <p:nvGrpSpPr>
          <p:cNvPr id="286724" name="Group 4"/>
          <p:cNvGrpSpPr>
            <a:grpSpLocks/>
          </p:cNvGrpSpPr>
          <p:nvPr/>
        </p:nvGrpSpPr>
        <p:grpSpPr bwMode="auto">
          <a:xfrm>
            <a:off x="3249613" y="157163"/>
            <a:ext cx="2865437" cy="698500"/>
            <a:chOff x="1999" y="195"/>
            <a:chExt cx="1805" cy="440"/>
          </a:xfrm>
        </p:grpSpPr>
        <p:sp>
          <p:nvSpPr>
            <p:cNvPr id="286725" name="AutoShape 5"/>
            <p:cNvSpPr>
              <a:spLocks noChangeArrowheads="1"/>
            </p:cNvSpPr>
            <p:nvPr/>
          </p:nvSpPr>
          <p:spPr bwMode="auto">
            <a:xfrm>
              <a:off x="1999" y="195"/>
              <a:ext cx="1805" cy="440"/>
            </a:xfrm>
            <a:prstGeom prst="homePlate">
              <a:avLst>
                <a:gd name="adj" fmla="val 102557"/>
              </a:avLst>
            </a:prstGeom>
            <a:solidFill>
              <a:srgbClr val="FFFF99">
                <a:alpha val="63000"/>
              </a:srgbClr>
            </a:solidFill>
            <a:ln w="25400">
              <a:solidFill>
                <a:schemeClr val="tx1"/>
              </a:solidFill>
              <a:miter lim="800000"/>
              <a:headEnd/>
              <a:tailEnd/>
            </a:ln>
            <a:effectLst/>
          </p:spPr>
          <p:txBody>
            <a:bodyPr wrap="none" anchor="ctr"/>
            <a:lstStyle/>
            <a:p>
              <a:endParaRPr lang="en-US"/>
            </a:p>
          </p:txBody>
        </p:sp>
        <p:sp>
          <p:nvSpPr>
            <p:cNvPr id="286726" name="Text Box 6"/>
            <p:cNvSpPr txBox="1">
              <a:spLocks noChangeArrowheads="1"/>
            </p:cNvSpPr>
            <p:nvPr/>
          </p:nvSpPr>
          <p:spPr bwMode="auto">
            <a:xfrm>
              <a:off x="2096" y="265"/>
              <a:ext cx="1423" cy="288"/>
            </a:xfrm>
            <a:prstGeom prst="rect">
              <a:avLst/>
            </a:prstGeom>
            <a:noFill/>
            <a:ln w="9525">
              <a:noFill/>
              <a:miter lim="800000"/>
              <a:headEnd/>
              <a:tailEnd/>
            </a:ln>
            <a:effectLst/>
          </p:spPr>
          <p:txBody>
            <a:bodyPr>
              <a:spAutoFit/>
            </a:bodyPr>
            <a:lstStyle/>
            <a:p>
              <a:pPr eaLnBrk="0" hangingPunct="0">
                <a:spcBef>
                  <a:spcPct val="50000"/>
                </a:spcBef>
              </a:pPr>
              <a:r>
                <a:rPr lang="en-US" b="1">
                  <a:latin typeface="Times New Roman" pitchFamily="18" charset="0"/>
                </a:rPr>
                <a:t>2/10 responses</a:t>
              </a:r>
            </a:p>
          </p:txBody>
        </p:sp>
      </p:grpSp>
      <p:grpSp>
        <p:nvGrpSpPr>
          <p:cNvPr id="286727" name="Group 7"/>
          <p:cNvGrpSpPr>
            <a:grpSpLocks/>
          </p:cNvGrpSpPr>
          <p:nvPr/>
        </p:nvGrpSpPr>
        <p:grpSpPr bwMode="auto">
          <a:xfrm>
            <a:off x="6704013" y="2065338"/>
            <a:ext cx="1787525" cy="781050"/>
            <a:chOff x="4223" y="1301"/>
            <a:chExt cx="1126" cy="492"/>
          </a:xfrm>
        </p:grpSpPr>
        <p:sp>
          <p:nvSpPr>
            <p:cNvPr id="286728" name="AutoShape 8"/>
            <p:cNvSpPr>
              <a:spLocks noChangeArrowheads="1"/>
            </p:cNvSpPr>
            <p:nvPr/>
          </p:nvSpPr>
          <p:spPr bwMode="auto">
            <a:xfrm>
              <a:off x="4223" y="1301"/>
              <a:ext cx="1126" cy="49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286729" name="Text Box 9"/>
            <p:cNvSpPr txBox="1">
              <a:spLocks noChangeArrowheads="1"/>
            </p:cNvSpPr>
            <p:nvPr/>
          </p:nvSpPr>
          <p:spPr bwMode="auto">
            <a:xfrm>
              <a:off x="4503" y="1417"/>
              <a:ext cx="701" cy="250"/>
            </a:xfrm>
            <a:prstGeom prst="rect">
              <a:avLst/>
            </a:prstGeom>
            <a:noFill/>
            <a:ln w="9525">
              <a:noFill/>
              <a:miter lim="800000"/>
              <a:headEnd/>
              <a:tailEnd/>
            </a:ln>
            <a:effectLst/>
          </p:spPr>
          <p:txBody>
            <a:bodyPr>
              <a:spAutoFit/>
            </a:bodyPr>
            <a:lstStyle/>
            <a:p>
              <a:pPr eaLnBrk="0" hangingPunct="0">
                <a:spcBef>
                  <a:spcPct val="50000"/>
                </a:spcBef>
              </a:pPr>
              <a:r>
                <a:rPr lang="en-US" sz="2000" b="1">
                  <a:solidFill>
                    <a:schemeClr val="bg1"/>
                  </a:solidFill>
                  <a:latin typeface="Times New Roman" pitchFamily="18" charset="0"/>
                </a:rPr>
                <a:t>GO</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7746" name="Object 2"/>
          <p:cNvGraphicFramePr>
            <a:graphicFrameLocks noChangeAspect="1"/>
          </p:cNvGraphicFramePr>
          <p:nvPr/>
        </p:nvGraphicFramePr>
        <p:xfrm>
          <a:off x="0" y="828675"/>
          <a:ext cx="9144000" cy="6029325"/>
        </p:xfrm>
        <a:graphic>
          <a:graphicData uri="http://schemas.openxmlformats.org/presentationml/2006/ole">
            <p:oleObj spid="_x0000_s287746" name="Graph Sheet" r:id="rId3" imgW="3352680" imgH="2590560" progId="SPLUSGraphSheetFileType">
              <p:embed/>
            </p:oleObj>
          </a:graphicData>
        </a:graphic>
      </p:graphicFrame>
      <p:sp>
        <p:nvSpPr>
          <p:cNvPr id="287747" name="Text Box 3"/>
          <p:cNvSpPr txBox="1">
            <a:spLocks noChangeArrowheads="1"/>
          </p:cNvSpPr>
          <p:nvPr/>
        </p:nvSpPr>
        <p:spPr bwMode="auto">
          <a:xfrm>
            <a:off x="658813" y="215900"/>
            <a:ext cx="1506537" cy="457200"/>
          </a:xfrm>
          <a:prstGeom prst="rect">
            <a:avLst/>
          </a:prstGeom>
          <a:noFill/>
          <a:ln w="9525">
            <a:noFill/>
            <a:miter lim="800000"/>
            <a:headEnd/>
            <a:tailEnd/>
          </a:ln>
          <a:effectLst/>
        </p:spPr>
        <p:txBody>
          <a:bodyPr>
            <a:spAutoFit/>
          </a:bodyPr>
          <a:lstStyle/>
          <a:p>
            <a:pPr eaLnBrk="0" hangingPunct="0">
              <a:spcBef>
                <a:spcPct val="50000"/>
              </a:spcBef>
            </a:pPr>
            <a:r>
              <a:rPr lang="en-US" b="1">
                <a:latin typeface="Times New Roman" pitchFamily="18" charset="0"/>
              </a:rPr>
              <a:t>Case 3</a:t>
            </a:r>
          </a:p>
        </p:txBody>
      </p:sp>
      <p:grpSp>
        <p:nvGrpSpPr>
          <p:cNvPr id="287748" name="Group 4"/>
          <p:cNvGrpSpPr>
            <a:grpSpLocks/>
          </p:cNvGrpSpPr>
          <p:nvPr/>
        </p:nvGrpSpPr>
        <p:grpSpPr bwMode="auto">
          <a:xfrm>
            <a:off x="3249613" y="157163"/>
            <a:ext cx="2865437" cy="698500"/>
            <a:chOff x="1999" y="195"/>
            <a:chExt cx="1805" cy="440"/>
          </a:xfrm>
        </p:grpSpPr>
        <p:sp>
          <p:nvSpPr>
            <p:cNvPr id="287749" name="AutoShape 5"/>
            <p:cNvSpPr>
              <a:spLocks noChangeArrowheads="1"/>
            </p:cNvSpPr>
            <p:nvPr/>
          </p:nvSpPr>
          <p:spPr bwMode="auto">
            <a:xfrm>
              <a:off x="1999" y="195"/>
              <a:ext cx="1805" cy="440"/>
            </a:xfrm>
            <a:prstGeom prst="homePlate">
              <a:avLst>
                <a:gd name="adj" fmla="val 102557"/>
              </a:avLst>
            </a:prstGeom>
            <a:solidFill>
              <a:srgbClr val="FFFF99">
                <a:alpha val="63000"/>
              </a:srgbClr>
            </a:solidFill>
            <a:ln w="25400">
              <a:solidFill>
                <a:schemeClr val="tx1"/>
              </a:solidFill>
              <a:miter lim="800000"/>
              <a:headEnd/>
              <a:tailEnd/>
            </a:ln>
            <a:effectLst/>
          </p:spPr>
          <p:txBody>
            <a:bodyPr wrap="none" anchor="ctr"/>
            <a:lstStyle/>
            <a:p>
              <a:endParaRPr lang="en-US"/>
            </a:p>
          </p:txBody>
        </p:sp>
        <p:sp>
          <p:nvSpPr>
            <p:cNvPr id="287750" name="Text Box 6"/>
            <p:cNvSpPr txBox="1">
              <a:spLocks noChangeArrowheads="1"/>
            </p:cNvSpPr>
            <p:nvPr/>
          </p:nvSpPr>
          <p:spPr bwMode="auto">
            <a:xfrm>
              <a:off x="2096" y="265"/>
              <a:ext cx="1423" cy="288"/>
            </a:xfrm>
            <a:prstGeom prst="rect">
              <a:avLst/>
            </a:prstGeom>
            <a:noFill/>
            <a:ln w="9525">
              <a:noFill/>
              <a:miter lim="800000"/>
              <a:headEnd/>
              <a:tailEnd/>
            </a:ln>
            <a:effectLst/>
          </p:spPr>
          <p:txBody>
            <a:bodyPr>
              <a:spAutoFit/>
            </a:bodyPr>
            <a:lstStyle/>
            <a:p>
              <a:pPr eaLnBrk="0" hangingPunct="0">
                <a:spcBef>
                  <a:spcPct val="50000"/>
                </a:spcBef>
              </a:pPr>
              <a:r>
                <a:rPr lang="en-US" b="1">
                  <a:latin typeface="Times New Roman" pitchFamily="18" charset="0"/>
                </a:rPr>
                <a:t>4/12 responses</a:t>
              </a:r>
            </a:p>
          </p:txBody>
        </p:sp>
      </p:grpSp>
      <p:grpSp>
        <p:nvGrpSpPr>
          <p:cNvPr id="287751" name="Group 7"/>
          <p:cNvGrpSpPr>
            <a:grpSpLocks/>
          </p:cNvGrpSpPr>
          <p:nvPr/>
        </p:nvGrpSpPr>
        <p:grpSpPr bwMode="auto">
          <a:xfrm>
            <a:off x="6704013" y="2065338"/>
            <a:ext cx="1787525" cy="781050"/>
            <a:chOff x="4223" y="1301"/>
            <a:chExt cx="1126" cy="492"/>
          </a:xfrm>
        </p:grpSpPr>
        <p:sp>
          <p:nvSpPr>
            <p:cNvPr id="287752" name="AutoShape 8"/>
            <p:cNvSpPr>
              <a:spLocks noChangeArrowheads="1"/>
            </p:cNvSpPr>
            <p:nvPr/>
          </p:nvSpPr>
          <p:spPr bwMode="auto">
            <a:xfrm>
              <a:off x="4223" y="1301"/>
              <a:ext cx="1126" cy="49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287753" name="Text Box 9"/>
            <p:cNvSpPr txBox="1">
              <a:spLocks noChangeArrowheads="1"/>
            </p:cNvSpPr>
            <p:nvPr/>
          </p:nvSpPr>
          <p:spPr bwMode="auto">
            <a:xfrm>
              <a:off x="4503" y="1417"/>
              <a:ext cx="701" cy="250"/>
            </a:xfrm>
            <a:prstGeom prst="rect">
              <a:avLst/>
            </a:prstGeom>
            <a:noFill/>
            <a:ln w="9525">
              <a:noFill/>
              <a:miter lim="800000"/>
              <a:headEnd/>
              <a:tailEnd/>
            </a:ln>
            <a:effectLst/>
          </p:spPr>
          <p:txBody>
            <a:bodyPr>
              <a:spAutoFit/>
            </a:bodyPr>
            <a:lstStyle/>
            <a:p>
              <a:pPr eaLnBrk="0" hangingPunct="0">
                <a:spcBef>
                  <a:spcPct val="50000"/>
                </a:spcBef>
              </a:pPr>
              <a:r>
                <a:rPr lang="en-US" sz="2000" b="1">
                  <a:solidFill>
                    <a:schemeClr val="bg1"/>
                  </a:solidFill>
                  <a:latin typeface="Times New Roman" pitchFamily="18" charset="0"/>
                </a:rPr>
                <a:t>GO</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77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Text Box 2"/>
          <p:cNvSpPr txBox="1">
            <a:spLocks noChangeArrowheads="1"/>
          </p:cNvSpPr>
          <p:nvPr/>
        </p:nvSpPr>
        <p:spPr bwMode="auto">
          <a:xfrm>
            <a:off x="658813" y="215900"/>
            <a:ext cx="1506537" cy="457200"/>
          </a:xfrm>
          <a:prstGeom prst="rect">
            <a:avLst/>
          </a:prstGeom>
          <a:noFill/>
          <a:ln w="9525">
            <a:noFill/>
            <a:miter lim="800000"/>
            <a:headEnd/>
            <a:tailEnd/>
          </a:ln>
          <a:effectLst/>
        </p:spPr>
        <p:txBody>
          <a:bodyPr>
            <a:spAutoFit/>
          </a:bodyPr>
          <a:lstStyle/>
          <a:p>
            <a:pPr eaLnBrk="0" hangingPunct="0">
              <a:spcBef>
                <a:spcPct val="50000"/>
              </a:spcBef>
            </a:pPr>
            <a:r>
              <a:rPr lang="en-US" b="1">
                <a:latin typeface="Times New Roman" pitchFamily="18" charset="0"/>
              </a:rPr>
              <a:t>Case 3</a:t>
            </a:r>
          </a:p>
        </p:txBody>
      </p:sp>
      <p:grpSp>
        <p:nvGrpSpPr>
          <p:cNvPr id="288771" name="Group 3"/>
          <p:cNvGrpSpPr>
            <a:grpSpLocks/>
          </p:cNvGrpSpPr>
          <p:nvPr/>
        </p:nvGrpSpPr>
        <p:grpSpPr bwMode="auto">
          <a:xfrm>
            <a:off x="3249613" y="157163"/>
            <a:ext cx="2865437" cy="698500"/>
            <a:chOff x="1999" y="195"/>
            <a:chExt cx="1805" cy="440"/>
          </a:xfrm>
        </p:grpSpPr>
        <p:sp>
          <p:nvSpPr>
            <p:cNvPr id="288772" name="AutoShape 4"/>
            <p:cNvSpPr>
              <a:spLocks noChangeArrowheads="1"/>
            </p:cNvSpPr>
            <p:nvPr/>
          </p:nvSpPr>
          <p:spPr bwMode="auto">
            <a:xfrm>
              <a:off x="1999" y="195"/>
              <a:ext cx="1805" cy="440"/>
            </a:xfrm>
            <a:prstGeom prst="homePlate">
              <a:avLst>
                <a:gd name="adj" fmla="val 102557"/>
              </a:avLst>
            </a:prstGeom>
            <a:solidFill>
              <a:srgbClr val="FFFF99">
                <a:alpha val="63000"/>
              </a:srgbClr>
            </a:solidFill>
            <a:ln w="25400">
              <a:solidFill>
                <a:schemeClr val="tx1"/>
              </a:solidFill>
              <a:miter lim="800000"/>
              <a:headEnd/>
              <a:tailEnd/>
            </a:ln>
            <a:effectLst/>
          </p:spPr>
          <p:txBody>
            <a:bodyPr wrap="none" anchor="ctr"/>
            <a:lstStyle/>
            <a:p>
              <a:endParaRPr lang="en-US"/>
            </a:p>
          </p:txBody>
        </p:sp>
        <p:sp>
          <p:nvSpPr>
            <p:cNvPr id="288773" name="Text Box 5"/>
            <p:cNvSpPr txBox="1">
              <a:spLocks noChangeArrowheads="1"/>
            </p:cNvSpPr>
            <p:nvPr/>
          </p:nvSpPr>
          <p:spPr bwMode="auto">
            <a:xfrm>
              <a:off x="2096" y="265"/>
              <a:ext cx="1423" cy="288"/>
            </a:xfrm>
            <a:prstGeom prst="rect">
              <a:avLst/>
            </a:prstGeom>
            <a:noFill/>
            <a:ln w="9525">
              <a:noFill/>
              <a:miter lim="800000"/>
              <a:headEnd/>
              <a:tailEnd/>
            </a:ln>
            <a:effectLst/>
          </p:spPr>
          <p:txBody>
            <a:bodyPr>
              <a:spAutoFit/>
            </a:bodyPr>
            <a:lstStyle/>
            <a:p>
              <a:pPr eaLnBrk="0" hangingPunct="0">
                <a:spcBef>
                  <a:spcPct val="50000"/>
                </a:spcBef>
              </a:pPr>
              <a:r>
                <a:rPr lang="en-US" b="1">
                  <a:latin typeface="Times New Roman" pitchFamily="18" charset="0"/>
                </a:rPr>
                <a:t>5/14 responses</a:t>
              </a:r>
            </a:p>
          </p:txBody>
        </p:sp>
      </p:grpSp>
      <p:graphicFrame>
        <p:nvGraphicFramePr>
          <p:cNvPr id="288774" name="Object 6"/>
          <p:cNvGraphicFramePr>
            <a:graphicFrameLocks noChangeAspect="1"/>
          </p:cNvGraphicFramePr>
          <p:nvPr/>
        </p:nvGraphicFramePr>
        <p:xfrm>
          <a:off x="0" y="779463"/>
          <a:ext cx="9144000" cy="6205537"/>
        </p:xfrm>
        <a:graphic>
          <a:graphicData uri="http://schemas.openxmlformats.org/presentationml/2006/ole">
            <p:oleObj spid="_x0000_s288774" name="Graph Sheet" r:id="rId3" imgW="3352680" imgH="2590560" progId="SPLUSGraphSheetFileType">
              <p:embed/>
            </p:oleObj>
          </a:graphicData>
        </a:graphic>
      </p:graphicFrame>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9794" name="Object 2"/>
          <p:cNvGraphicFramePr>
            <a:graphicFrameLocks noChangeAspect="1"/>
          </p:cNvGraphicFramePr>
          <p:nvPr/>
        </p:nvGraphicFramePr>
        <p:xfrm>
          <a:off x="-19050" y="688975"/>
          <a:ext cx="9144000" cy="6245225"/>
        </p:xfrm>
        <a:graphic>
          <a:graphicData uri="http://schemas.openxmlformats.org/presentationml/2006/ole">
            <p:oleObj spid="_x0000_s289794" name="Graph Sheet" r:id="rId3" imgW="3352680" imgH="2590560" progId="SPLUSGraphSheetFileType">
              <p:embed/>
            </p:oleObj>
          </a:graphicData>
        </a:graphic>
      </p:graphicFrame>
      <p:sp>
        <p:nvSpPr>
          <p:cNvPr id="289795" name="Text Box 3"/>
          <p:cNvSpPr txBox="1">
            <a:spLocks noChangeArrowheads="1"/>
          </p:cNvSpPr>
          <p:nvPr/>
        </p:nvSpPr>
        <p:spPr bwMode="auto">
          <a:xfrm>
            <a:off x="658813" y="215900"/>
            <a:ext cx="7300912" cy="457200"/>
          </a:xfrm>
          <a:prstGeom prst="rect">
            <a:avLst/>
          </a:prstGeom>
          <a:noFill/>
          <a:ln w="9525">
            <a:noFill/>
            <a:miter lim="800000"/>
            <a:headEnd/>
            <a:tailEnd/>
          </a:ln>
          <a:effectLst/>
        </p:spPr>
        <p:txBody>
          <a:bodyPr>
            <a:spAutoFit/>
          </a:bodyPr>
          <a:lstStyle/>
          <a:p>
            <a:pPr eaLnBrk="0" hangingPunct="0">
              <a:spcBef>
                <a:spcPct val="50000"/>
              </a:spcBef>
            </a:pPr>
            <a:r>
              <a:rPr lang="en-US" b="1">
                <a:latin typeface="Times New Roman" pitchFamily="18" charset="0"/>
              </a:rPr>
              <a:t>Case 3: At the end of study with </a:t>
            </a:r>
            <a:r>
              <a:rPr lang="en-US" b="1" i="1">
                <a:latin typeface="Times New Roman" pitchFamily="18" charset="0"/>
              </a:rPr>
              <a:t>N</a:t>
            </a:r>
            <a:r>
              <a:rPr lang="en-US" b="1">
                <a:latin typeface="Times New Roman" pitchFamily="18" charset="0"/>
              </a:rPr>
              <a:t>=36</a:t>
            </a:r>
          </a:p>
        </p:txBody>
      </p:sp>
      <p:sp>
        <p:nvSpPr>
          <p:cNvPr id="289796" name="Text Box 4"/>
          <p:cNvSpPr txBox="1">
            <a:spLocks noChangeArrowheads="1"/>
          </p:cNvSpPr>
          <p:nvPr/>
        </p:nvSpPr>
        <p:spPr bwMode="auto">
          <a:xfrm>
            <a:off x="5218113" y="1384300"/>
            <a:ext cx="2365375" cy="396875"/>
          </a:xfrm>
          <a:prstGeom prst="rect">
            <a:avLst/>
          </a:prstGeom>
          <a:noFill/>
          <a:ln w="9525">
            <a:noFill/>
            <a:miter lim="800000"/>
            <a:headEnd/>
            <a:tailEnd/>
          </a:ln>
          <a:effectLst/>
        </p:spPr>
        <p:txBody>
          <a:bodyPr>
            <a:spAutoFit/>
          </a:bodyPr>
          <a:lstStyle/>
          <a:p>
            <a:pPr eaLnBrk="0" hangingPunct="0"/>
            <a:r>
              <a:rPr lang="en-US" sz="2000" b="1">
                <a:latin typeface="Times New Roman" pitchFamily="18" charset="0"/>
              </a:rPr>
              <a:t>Prob(</a:t>
            </a:r>
            <a:r>
              <a:rPr lang="en-US" sz="2000" b="1" i="1">
                <a:latin typeface="Times New Roman" pitchFamily="18" charset="0"/>
              </a:rPr>
              <a:t>p</a:t>
            </a:r>
            <a:r>
              <a:rPr lang="en-US" sz="2000" b="1">
                <a:latin typeface="Times New Roman" pitchFamily="18" charset="0"/>
              </a:rPr>
              <a:t> &gt; 0.2) = 0.92</a:t>
            </a:r>
            <a:endParaRPr lang="en-US" sz="2000" b="1">
              <a:solidFill>
                <a:srgbClr val="FB0528"/>
              </a:solidFill>
              <a:latin typeface="Times New Roman" pitchFamily="18" charset="0"/>
            </a:endParaRPr>
          </a:p>
        </p:txBody>
      </p:sp>
      <p:sp>
        <p:nvSpPr>
          <p:cNvPr id="289797" name="Text Box 5"/>
          <p:cNvSpPr txBox="1">
            <a:spLocks noChangeArrowheads="1"/>
          </p:cNvSpPr>
          <p:nvPr/>
        </p:nvSpPr>
        <p:spPr bwMode="auto">
          <a:xfrm>
            <a:off x="6881813" y="2667000"/>
            <a:ext cx="1695450" cy="457200"/>
          </a:xfrm>
          <a:prstGeom prst="rect">
            <a:avLst/>
          </a:prstGeom>
          <a:noFill/>
          <a:ln w="9525">
            <a:noFill/>
            <a:miter lim="800000"/>
            <a:headEnd/>
            <a:tailEnd/>
          </a:ln>
          <a:effectLst/>
        </p:spPr>
        <p:txBody>
          <a:bodyPr>
            <a:spAutoFit/>
          </a:bodyPr>
          <a:lstStyle/>
          <a:p>
            <a:pPr eaLnBrk="0" hangingPunct="0">
              <a:spcBef>
                <a:spcPct val="50000"/>
              </a:spcBef>
            </a:pPr>
            <a:r>
              <a:rPr lang="en-US" b="1">
                <a:latin typeface="Times New Roman" pitchFamily="18" charset="0"/>
              </a:rPr>
              <a:t>Declare H</a:t>
            </a:r>
            <a:r>
              <a:rPr lang="en-US" b="1" baseline="-25000">
                <a:latin typeface="Times New Roman" pitchFamily="18" charset="0"/>
              </a:rPr>
              <a:t>1</a:t>
            </a:r>
          </a:p>
        </p:txBody>
      </p:sp>
      <p:sp>
        <p:nvSpPr>
          <p:cNvPr id="289798" name="Text Box 6"/>
          <p:cNvSpPr txBox="1">
            <a:spLocks noChangeArrowheads="1"/>
          </p:cNvSpPr>
          <p:nvPr/>
        </p:nvSpPr>
        <p:spPr bwMode="auto">
          <a:xfrm>
            <a:off x="7572375" y="1401763"/>
            <a:ext cx="1130300" cy="396875"/>
          </a:xfrm>
          <a:prstGeom prst="rect">
            <a:avLst/>
          </a:prstGeom>
          <a:noFill/>
          <a:ln w="9525">
            <a:noFill/>
            <a:miter lim="800000"/>
            <a:headEnd/>
            <a:tailEnd/>
          </a:ln>
          <a:effectLst/>
        </p:spPr>
        <p:txBody>
          <a:bodyPr>
            <a:spAutoFit/>
          </a:bodyPr>
          <a:lstStyle/>
          <a:p>
            <a:pPr eaLnBrk="0" hangingPunct="0"/>
            <a:r>
              <a:rPr lang="en-US" sz="2000" b="1">
                <a:solidFill>
                  <a:srgbClr val="FB0528"/>
                </a:solidFill>
                <a:latin typeface="Times New Roman" pitchFamily="18" charset="0"/>
              </a:rPr>
              <a:t>&gt; </a:t>
            </a:r>
            <a:r>
              <a:rPr lang="en-US" sz="2000" b="1">
                <a:solidFill>
                  <a:srgbClr val="FB0528"/>
                </a:solidFill>
                <a:latin typeface="Times New Roman" pitchFamily="18" charset="0"/>
                <a:sym typeface="Symbol" pitchFamily="18" charset="2"/>
              </a:rPr>
              <a:t></a:t>
            </a:r>
            <a:r>
              <a:rPr lang="en-US" sz="2000" b="1" baseline="-25000">
                <a:solidFill>
                  <a:srgbClr val="FB0528"/>
                </a:solidFill>
                <a:latin typeface="Times New Roman" pitchFamily="18" charset="0"/>
                <a:sym typeface="Symbol" pitchFamily="18" charset="2"/>
              </a:rPr>
              <a:t>T</a:t>
            </a:r>
            <a:r>
              <a:rPr lang="en-US" sz="2000" b="1">
                <a:solidFill>
                  <a:srgbClr val="FB0528"/>
                </a:solidFill>
                <a:latin typeface="Times New Roman" pitchFamily="18" charset="0"/>
              </a:rPr>
              <a:t>=0.9</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97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97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97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6" grpId="0"/>
      <p:bldP spid="289797" grpId="0"/>
      <p:bldP spid="28979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marL="457200" indent="-457200" algn="ctr">
              <a:spcBef>
                <a:spcPct val="50000"/>
              </a:spcBef>
            </a:pPr>
            <a:r>
              <a:rPr lang="en-US" sz="4000">
                <a:solidFill>
                  <a:srgbClr val="CC0000"/>
                </a:solidFill>
                <a:latin typeface="Arial" charset="0"/>
              </a:rPr>
              <a:t>Summary for the PP Method</a:t>
            </a:r>
            <a:r>
              <a:rPr lang="en-US" sz="4000">
                <a:solidFill>
                  <a:srgbClr val="800000"/>
                </a:solidFill>
                <a:latin typeface="Times New Roman" pitchFamily="18" charset="0"/>
              </a:rPr>
              <a:t> </a:t>
            </a:r>
            <a:r>
              <a:rPr lang="en-US" sz="2000">
                <a:latin typeface="Times New Roman" pitchFamily="18" charset="0"/>
              </a:rPr>
              <a:t>	</a:t>
            </a:r>
          </a:p>
        </p:txBody>
      </p:sp>
      <p:sp>
        <p:nvSpPr>
          <p:cNvPr id="290819" name="Rectangle 3"/>
          <p:cNvSpPr>
            <a:spLocks noChangeArrowheads="1"/>
          </p:cNvSpPr>
          <p:nvPr/>
        </p:nvSpPr>
        <p:spPr bwMode="auto">
          <a:xfrm>
            <a:off x="533400" y="1303338"/>
            <a:ext cx="8763000" cy="3878262"/>
          </a:xfrm>
          <a:prstGeom prst="rect">
            <a:avLst/>
          </a:prstGeom>
          <a:noFill/>
          <a:ln w="9525">
            <a:noFill/>
            <a:miter lim="800000"/>
            <a:headEnd/>
            <a:tailEnd/>
          </a:ln>
          <a:effectLst/>
        </p:spPr>
        <p:txBody>
          <a:bodyPr>
            <a:spAutoFit/>
          </a:bodyPr>
          <a:lstStyle/>
          <a:p>
            <a:pPr marL="457200" indent="-457200">
              <a:spcBef>
                <a:spcPct val="40000"/>
              </a:spcBef>
              <a:buFontTx/>
              <a:buAutoNum type="arabicPeriod"/>
            </a:pPr>
            <a:r>
              <a:rPr lang="en-US">
                <a:latin typeface="Arial" charset="0"/>
              </a:rPr>
              <a:t>PP design can control type I and type II error rates by choosing appropriate </a:t>
            </a:r>
            <a:r>
              <a:rPr lang="en-US" sz="2800" b="1" i="1">
                <a:solidFill>
                  <a:srgbClr val="FB0528"/>
                </a:solidFill>
                <a:latin typeface="Arial" charset="0"/>
                <a:sym typeface="Symbol" pitchFamily="18" charset="2"/>
              </a:rPr>
              <a:t></a:t>
            </a:r>
            <a:r>
              <a:rPr lang="en-US" sz="2800" b="1" i="1" baseline="-25000">
                <a:solidFill>
                  <a:srgbClr val="FB0528"/>
                </a:solidFill>
                <a:latin typeface="Arial" charset="0"/>
              </a:rPr>
              <a:t>L</a:t>
            </a:r>
            <a:r>
              <a:rPr lang="en-US" sz="2800">
                <a:latin typeface="Arial" charset="0"/>
              </a:rPr>
              <a:t> , </a:t>
            </a:r>
            <a:r>
              <a:rPr lang="en-US" sz="2800" b="1" i="1">
                <a:solidFill>
                  <a:srgbClr val="33CC33"/>
                </a:solidFill>
                <a:latin typeface="Arial" charset="0"/>
                <a:sym typeface="Symbol" pitchFamily="18" charset="2"/>
              </a:rPr>
              <a:t></a:t>
            </a:r>
            <a:r>
              <a:rPr lang="en-US" sz="2800" b="1" i="1" baseline="-25000">
                <a:solidFill>
                  <a:srgbClr val="33CC33"/>
                </a:solidFill>
                <a:latin typeface="Arial" charset="0"/>
              </a:rPr>
              <a:t>T </a:t>
            </a:r>
            <a:r>
              <a:rPr lang="en-US" sz="2800">
                <a:latin typeface="Arial" charset="0"/>
              </a:rPr>
              <a:t>, </a:t>
            </a:r>
            <a:r>
              <a:rPr lang="en-US">
                <a:latin typeface="Arial" charset="0"/>
              </a:rPr>
              <a:t>and </a:t>
            </a:r>
            <a:r>
              <a:rPr lang="en-US" sz="2800">
                <a:latin typeface="Arial" charset="0"/>
              </a:rPr>
              <a:t>,</a:t>
            </a:r>
            <a:r>
              <a:rPr lang="en-US" sz="2800" b="1" i="1" baseline="-25000">
                <a:solidFill>
                  <a:srgbClr val="33CC33"/>
                </a:solidFill>
                <a:latin typeface="Arial" charset="0"/>
              </a:rPr>
              <a:t> </a:t>
            </a:r>
            <a:r>
              <a:rPr lang="en-US" i="1">
                <a:latin typeface="Arial" charset="0"/>
              </a:rPr>
              <a:t>N</a:t>
            </a:r>
            <a:r>
              <a:rPr lang="en-US" i="1" baseline="-25000">
                <a:latin typeface="Arial" charset="0"/>
              </a:rPr>
              <a:t>max</a:t>
            </a:r>
            <a:r>
              <a:rPr lang="en-US">
                <a:latin typeface="Arial" charset="0"/>
              </a:rPr>
              <a:t>.</a:t>
            </a:r>
          </a:p>
          <a:p>
            <a:pPr marL="457200" indent="-457200">
              <a:spcBef>
                <a:spcPct val="40000"/>
              </a:spcBef>
              <a:buFontTx/>
              <a:buAutoNum type="arabicPeriod"/>
            </a:pPr>
            <a:r>
              <a:rPr lang="en-US">
                <a:latin typeface="Arial" charset="0"/>
              </a:rPr>
              <a:t>Under H</a:t>
            </a:r>
            <a:r>
              <a:rPr lang="en-US" baseline="-25000">
                <a:latin typeface="Arial" charset="0"/>
              </a:rPr>
              <a:t>0</a:t>
            </a:r>
            <a:r>
              <a:rPr lang="en-US">
                <a:latin typeface="Arial" charset="0"/>
              </a:rPr>
              <a:t>, PP design can yield a higher PET(p</a:t>
            </a:r>
            <a:r>
              <a:rPr lang="en-US" baseline="-25000">
                <a:latin typeface="Arial" charset="0"/>
              </a:rPr>
              <a:t>0</a:t>
            </a:r>
            <a:r>
              <a:rPr lang="en-US">
                <a:latin typeface="Arial" charset="0"/>
              </a:rPr>
              <a:t>), and smaller </a:t>
            </a:r>
            <a:r>
              <a:rPr lang="en-US" i="1">
                <a:latin typeface="Arial" charset="0"/>
              </a:rPr>
              <a:t>E(N|p</a:t>
            </a:r>
            <a:r>
              <a:rPr lang="en-US" i="1" baseline="-25000">
                <a:latin typeface="Arial" charset="0"/>
              </a:rPr>
              <a:t>0</a:t>
            </a:r>
            <a:r>
              <a:rPr lang="en-US">
                <a:latin typeface="Arial" charset="0"/>
              </a:rPr>
              <a:t>) or </a:t>
            </a:r>
            <a:r>
              <a:rPr lang="en-US" i="1">
                <a:latin typeface="Arial" charset="0"/>
              </a:rPr>
              <a:t>N</a:t>
            </a:r>
            <a:r>
              <a:rPr lang="en-US" i="1" baseline="-25000">
                <a:latin typeface="Arial" charset="0"/>
              </a:rPr>
              <a:t>max</a:t>
            </a:r>
            <a:r>
              <a:rPr lang="en-US">
                <a:latin typeface="Arial" charset="0"/>
              </a:rPr>
              <a:t> than Simon’s 2-stage design </a:t>
            </a:r>
          </a:p>
          <a:p>
            <a:pPr marL="457200" indent="-457200">
              <a:spcBef>
                <a:spcPct val="40000"/>
              </a:spcBef>
              <a:buFontTx/>
              <a:buAutoNum type="arabicPeriod"/>
            </a:pPr>
            <a:r>
              <a:rPr lang="en-US">
                <a:latin typeface="Arial" charset="0"/>
              </a:rPr>
              <a:t>PP design produces a flexible monitoring schedule with robust operating characteristics across a wide range of stages and cohort sizes.</a:t>
            </a:r>
          </a:p>
          <a:p>
            <a:pPr marL="457200" indent="-457200">
              <a:spcBef>
                <a:spcPct val="40000"/>
              </a:spcBef>
              <a:buFontTx/>
              <a:buAutoNum type="arabicPeriod"/>
            </a:pPr>
            <a:r>
              <a:rPr lang="en-US">
                <a:latin typeface="Arial" charset="0"/>
              </a:rPr>
              <a:t>Advantages of PP design compared to standard multi-stage design</a:t>
            </a:r>
          </a:p>
        </p:txBody>
      </p:sp>
      <p:sp>
        <p:nvSpPr>
          <p:cNvPr id="290820" name="Text Box 4"/>
          <p:cNvSpPr txBox="1">
            <a:spLocks noChangeArrowheads="1"/>
          </p:cNvSpPr>
          <p:nvPr/>
        </p:nvSpPr>
        <p:spPr bwMode="auto">
          <a:xfrm>
            <a:off x="3589338" y="5562600"/>
            <a:ext cx="4183062" cy="1244600"/>
          </a:xfrm>
          <a:prstGeom prst="rect">
            <a:avLst/>
          </a:prstGeom>
          <a:noFill/>
          <a:ln w="9525">
            <a:noFill/>
            <a:miter lim="800000"/>
            <a:headEnd/>
            <a:tailEnd/>
          </a:ln>
          <a:effectLst/>
        </p:spPr>
        <p:txBody>
          <a:bodyPr>
            <a:spAutoFit/>
          </a:bodyPr>
          <a:lstStyle/>
          <a:p>
            <a:pPr marL="1371600" lvl="2" indent="-457200">
              <a:lnSpc>
                <a:spcPct val="90000"/>
              </a:lnSpc>
              <a:buFontTx/>
              <a:buAutoNum type="alphaLcParenR"/>
            </a:pPr>
            <a:r>
              <a:rPr lang="en-US" sz="2800">
                <a:solidFill>
                  <a:srgbClr val="FB0528"/>
                </a:solidFill>
                <a:latin typeface="Times New Roman" pitchFamily="18" charset="0"/>
              </a:rPr>
              <a:t>More flexible</a:t>
            </a:r>
          </a:p>
          <a:p>
            <a:pPr marL="1371600" lvl="2" indent="-457200">
              <a:lnSpc>
                <a:spcPct val="90000"/>
              </a:lnSpc>
              <a:buFontTx/>
              <a:buAutoNum type="alphaLcParenR"/>
            </a:pPr>
            <a:r>
              <a:rPr lang="en-US" sz="2800">
                <a:solidFill>
                  <a:srgbClr val="FB0528"/>
                </a:solidFill>
                <a:latin typeface="Times New Roman" pitchFamily="18" charset="0"/>
              </a:rPr>
              <a:t>More efficient</a:t>
            </a:r>
          </a:p>
          <a:p>
            <a:pPr marL="1371600" lvl="2" indent="-457200">
              <a:lnSpc>
                <a:spcPct val="90000"/>
              </a:lnSpc>
              <a:buFontTx/>
              <a:buAutoNum type="alphaLcParenR"/>
            </a:pPr>
            <a:r>
              <a:rPr lang="en-US" sz="2800">
                <a:solidFill>
                  <a:srgbClr val="FB0528"/>
                </a:solidFill>
                <a:latin typeface="Times New Roman" pitchFamily="18" charset="0"/>
              </a:rPr>
              <a:t>More robust</a:t>
            </a:r>
            <a:endParaRPr lang="en-US" sz="28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90820"/>
                                        </p:tgtEl>
                                        <p:attrNameLst>
                                          <p:attrName>style.visibility</p:attrName>
                                        </p:attrNameLst>
                                      </p:cBhvr>
                                      <p:to>
                                        <p:strVal val="visible"/>
                                      </p:to>
                                    </p:set>
                                    <p:anim calcmode="lin" valueType="num">
                                      <p:cBhvr>
                                        <p:cTn id="7" dur="1000" fill="hold"/>
                                        <p:tgtEl>
                                          <p:spTgt spid="290820"/>
                                        </p:tgtEl>
                                        <p:attrNameLst>
                                          <p:attrName>ppt_w</p:attrName>
                                        </p:attrNameLst>
                                      </p:cBhvr>
                                      <p:tavLst>
                                        <p:tav tm="0">
                                          <p:val>
                                            <p:fltVal val="0"/>
                                          </p:val>
                                        </p:tav>
                                        <p:tav tm="100000">
                                          <p:val>
                                            <p:strVal val="#ppt_w"/>
                                          </p:val>
                                        </p:tav>
                                      </p:tavLst>
                                    </p:anim>
                                    <p:anim calcmode="lin" valueType="num">
                                      <p:cBhvr>
                                        <p:cTn id="8" dur="1000" fill="hold"/>
                                        <p:tgtEl>
                                          <p:spTgt spid="290820"/>
                                        </p:tgtEl>
                                        <p:attrNameLst>
                                          <p:attrName>ppt_h</p:attrName>
                                        </p:attrNameLst>
                                      </p:cBhvr>
                                      <p:tavLst>
                                        <p:tav tm="0">
                                          <p:val>
                                            <p:fltVal val="0"/>
                                          </p:val>
                                        </p:tav>
                                        <p:tav tm="100000">
                                          <p:val>
                                            <p:strVal val="#ppt_h"/>
                                          </p:val>
                                        </p:tav>
                                      </p:tavLst>
                                    </p:anim>
                                    <p:anim calcmode="lin" valueType="num">
                                      <p:cBhvr>
                                        <p:cTn id="9" dur="1000" fill="hold"/>
                                        <p:tgtEl>
                                          <p:spTgt spid="29082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90820"/>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20"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533400" y="0"/>
            <a:ext cx="8229600" cy="762000"/>
          </a:xfrm>
        </p:spPr>
        <p:txBody>
          <a:bodyPr/>
          <a:lstStyle/>
          <a:p>
            <a:r>
              <a:rPr lang="en-US" sz="2400"/>
              <a:t>http://biostatistics.mdanderson.org/SoftwareDownload</a:t>
            </a:r>
          </a:p>
        </p:txBody>
      </p:sp>
      <p:pic>
        <p:nvPicPr>
          <p:cNvPr id="294915" name="Picture 3"/>
          <p:cNvPicPr>
            <a:picLocks noChangeAspect="1" noChangeArrowheads="1"/>
          </p:cNvPicPr>
          <p:nvPr/>
        </p:nvPicPr>
        <p:blipFill>
          <a:blip r:embed="rId3" cstate="print"/>
          <a:srcRect/>
          <a:stretch>
            <a:fillRect/>
          </a:stretch>
        </p:blipFill>
        <p:spPr bwMode="auto">
          <a:xfrm>
            <a:off x="666750" y="679450"/>
            <a:ext cx="7488238" cy="5456238"/>
          </a:xfrm>
          <a:prstGeom prst="rect">
            <a:avLst/>
          </a:prstGeom>
          <a:noFill/>
          <a:ln w="9525">
            <a:noFill/>
            <a:miter lim="800000"/>
            <a:headEnd/>
            <a:tailEnd/>
          </a:ln>
          <a:effectLst/>
        </p:spPr>
      </p:pic>
      <p:sp>
        <p:nvSpPr>
          <p:cNvPr id="294916" name="Rectangle 4"/>
          <p:cNvSpPr>
            <a:spLocks noChangeArrowheads="1"/>
          </p:cNvSpPr>
          <p:nvPr/>
        </p:nvSpPr>
        <p:spPr bwMode="auto">
          <a:xfrm>
            <a:off x="731838" y="3432175"/>
            <a:ext cx="6218237" cy="254000"/>
          </a:xfrm>
          <a:prstGeom prst="rect">
            <a:avLst/>
          </a:prstGeom>
          <a:noFill/>
          <a:ln w="31750">
            <a:solidFill>
              <a:srgbClr val="FB0528"/>
            </a:solidFill>
            <a:miter lim="800000"/>
            <a:headEnd/>
            <a:tailEnd/>
          </a:ln>
          <a:effectLst/>
        </p:spPr>
        <p:txBody>
          <a:bodyPr wrap="none" anchor="ctr"/>
          <a:lstStyle/>
          <a:p>
            <a:endParaRPr lang="en-US"/>
          </a:p>
        </p:txBody>
      </p:sp>
      <p:sp>
        <p:nvSpPr>
          <p:cNvPr id="294917" name="Text Box 5"/>
          <p:cNvSpPr txBox="1">
            <a:spLocks noChangeArrowheads="1"/>
          </p:cNvSpPr>
          <p:nvPr/>
        </p:nvSpPr>
        <p:spPr bwMode="auto">
          <a:xfrm>
            <a:off x="830263" y="6372225"/>
            <a:ext cx="7370762" cy="457200"/>
          </a:xfrm>
          <a:prstGeom prst="rect">
            <a:avLst/>
          </a:prstGeom>
          <a:noFill/>
          <a:ln w="9525">
            <a:noFill/>
            <a:miter lim="800000"/>
            <a:headEnd/>
            <a:tailEnd/>
          </a:ln>
          <a:effectLst/>
        </p:spPr>
        <p:txBody>
          <a:bodyPr>
            <a:spAutoFit/>
          </a:bodyPr>
          <a:lstStyle/>
          <a:p>
            <a:pPr eaLnBrk="0" hangingPunct="0">
              <a:spcBef>
                <a:spcPct val="50000"/>
              </a:spcBef>
            </a:pPr>
            <a:r>
              <a:rPr lang="en-US" b="1">
                <a:latin typeface="Times New Roman" pitchFamily="18" charset="0"/>
              </a:rPr>
              <a:t>A Windows executable version is also available.</a:t>
            </a:r>
          </a:p>
        </p:txBody>
      </p:sp>
      <p:sp>
        <p:nvSpPr>
          <p:cNvPr id="294918" name="Rectangle 6"/>
          <p:cNvSpPr>
            <a:spLocks noChangeArrowheads="1"/>
          </p:cNvSpPr>
          <p:nvPr/>
        </p:nvSpPr>
        <p:spPr bwMode="auto">
          <a:xfrm>
            <a:off x="690563" y="4657725"/>
            <a:ext cx="6218237" cy="254000"/>
          </a:xfrm>
          <a:prstGeom prst="rect">
            <a:avLst/>
          </a:prstGeom>
          <a:noFill/>
          <a:ln w="31750">
            <a:solidFill>
              <a:srgbClr val="FB0528"/>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49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62" name="Picture 2"/>
          <p:cNvPicPr>
            <a:picLocks noChangeAspect="1" noChangeArrowheads="1"/>
          </p:cNvPicPr>
          <p:nvPr/>
        </p:nvPicPr>
        <p:blipFill>
          <a:blip r:embed="rId2" cstate="print"/>
          <a:srcRect/>
          <a:stretch>
            <a:fillRect/>
          </a:stretch>
        </p:blipFill>
        <p:spPr bwMode="auto">
          <a:xfrm>
            <a:off x="685800" y="533400"/>
            <a:ext cx="6934200" cy="5510213"/>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2017713" y="79375"/>
            <a:ext cx="4868862" cy="376238"/>
          </a:xfrm>
        </p:spPr>
        <p:txBody>
          <a:bodyPr/>
          <a:lstStyle/>
          <a:p>
            <a:r>
              <a:rPr lang="en-US" sz="2800">
                <a:solidFill>
                  <a:srgbClr val="FF0000"/>
                </a:solidFill>
              </a:rPr>
              <a:t>Output</a:t>
            </a:r>
          </a:p>
        </p:txBody>
      </p:sp>
      <p:sp>
        <p:nvSpPr>
          <p:cNvPr id="297987" name="Rectangle 3" descr="Rectangle: Click to edit Master text styles&#10;Second level&#10;Third level&#10;Fourth level&#10;Fifth level"/>
          <p:cNvSpPr>
            <a:spLocks noGrp="1" noChangeArrowheads="1"/>
          </p:cNvSpPr>
          <p:nvPr>
            <p:ph type="body" sz="half" idx="1"/>
          </p:nvPr>
        </p:nvSpPr>
        <p:spPr>
          <a:xfrm>
            <a:off x="76200" y="152400"/>
            <a:ext cx="2895600" cy="6629400"/>
          </a:xfrm>
        </p:spPr>
        <p:txBody>
          <a:bodyPr/>
          <a:lstStyle/>
          <a:p>
            <a:pPr>
              <a:lnSpc>
                <a:spcPct val="80000"/>
              </a:lnSpc>
              <a:buFont typeface="Wingdings" pitchFamily="2" charset="2"/>
              <a:buNone/>
            </a:pPr>
            <a:r>
              <a:rPr lang="en-US" sz="800"/>
              <a:t> </a:t>
            </a:r>
            <a:r>
              <a:rPr lang="en-US" sz="1600" b="1"/>
              <a:t>Input Data</a:t>
            </a:r>
          </a:p>
          <a:p>
            <a:pPr>
              <a:lnSpc>
                <a:spcPct val="80000"/>
              </a:lnSpc>
              <a:buFont typeface="Wingdings" pitchFamily="2" charset="2"/>
              <a:buNone/>
            </a:pPr>
            <a:r>
              <a:rPr lang="en-US" sz="1600" b="1"/>
              <a:t>=======================</a:t>
            </a:r>
          </a:p>
          <a:p>
            <a:pPr>
              <a:lnSpc>
                <a:spcPct val="80000"/>
              </a:lnSpc>
              <a:buFont typeface="Wingdings" pitchFamily="2" charset="2"/>
              <a:buNone/>
            </a:pPr>
            <a:r>
              <a:rPr lang="en-US" sz="1600" b="1"/>
              <a:t>      10         n</a:t>
            </a:r>
          </a:p>
          <a:p>
            <a:pPr>
              <a:lnSpc>
                <a:spcPct val="80000"/>
              </a:lnSpc>
              <a:buFont typeface="Wingdings" pitchFamily="2" charset="2"/>
              <a:buNone/>
            </a:pPr>
            <a:r>
              <a:rPr lang="en-US" sz="1600" b="1"/>
              <a:t>       1          Cohort</a:t>
            </a:r>
          </a:p>
          <a:p>
            <a:pPr>
              <a:lnSpc>
                <a:spcPct val="80000"/>
              </a:lnSpc>
              <a:buFont typeface="Wingdings" pitchFamily="2" charset="2"/>
              <a:buNone/>
            </a:pPr>
            <a:r>
              <a:rPr lang="en-US" sz="1600" b="1"/>
              <a:t>      36         Nmax</a:t>
            </a:r>
          </a:p>
          <a:p>
            <a:pPr>
              <a:lnSpc>
                <a:spcPct val="80000"/>
              </a:lnSpc>
              <a:buFont typeface="Wingdings" pitchFamily="2" charset="2"/>
              <a:buNone/>
            </a:pPr>
            <a:r>
              <a:rPr lang="en-US" sz="1600" b="1"/>
              <a:t>  0.0010     theta_Lbegin</a:t>
            </a:r>
          </a:p>
          <a:p>
            <a:pPr>
              <a:lnSpc>
                <a:spcPct val="80000"/>
              </a:lnSpc>
              <a:buFont typeface="Wingdings" pitchFamily="2" charset="2"/>
              <a:buNone/>
            </a:pPr>
            <a:r>
              <a:rPr lang="en-US" sz="1600" b="1"/>
              <a:t>  0.1000     theta_Lend</a:t>
            </a:r>
          </a:p>
          <a:p>
            <a:pPr>
              <a:lnSpc>
                <a:spcPct val="80000"/>
              </a:lnSpc>
              <a:buFont typeface="Wingdings" pitchFamily="2" charset="2"/>
              <a:buNone/>
            </a:pPr>
            <a:r>
              <a:rPr lang="en-US" sz="1600" b="1"/>
              <a:t>  0.0010     theta_Lstep</a:t>
            </a:r>
          </a:p>
          <a:p>
            <a:pPr>
              <a:lnSpc>
                <a:spcPct val="80000"/>
              </a:lnSpc>
              <a:buFont typeface="Wingdings" pitchFamily="2" charset="2"/>
              <a:buNone/>
            </a:pPr>
            <a:r>
              <a:rPr lang="en-US" sz="1600" b="1"/>
              <a:t>  0.8000     theta_Tbegin</a:t>
            </a:r>
          </a:p>
          <a:p>
            <a:pPr>
              <a:lnSpc>
                <a:spcPct val="80000"/>
              </a:lnSpc>
              <a:buFont typeface="Wingdings" pitchFamily="2" charset="2"/>
              <a:buNone/>
            </a:pPr>
            <a:r>
              <a:rPr lang="en-US" sz="1600" b="1"/>
              <a:t>  0.9500     theta_Tend</a:t>
            </a:r>
          </a:p>
          <a:p>
            <a:pPr>
              <a:lnSpc>
                <a:spcPct val="80000"/>
              </a:lnSpc>
              <a:buFont typeface="Wingdings" pitchFamily="2" charset="2"/>
              <a:buNone/>
            </a:pPr>
            <a:r>
              <a:rPr lang="en-US" sz="1600" b="1"/>
              <a:t>  0.0010     theta_Tstep</a:t>
            </a:r>
          </a:p>
          <a:p>
            <a:pPr>
              <a:lnSpc>
                <a:spcPct val="80000"/>
              </a:lnSpc>
              <a:buFont typeface="Wingdings" pitchFamily="2" charset="2"/>
              <a:buNone/>
            </a:pPr>
            <a:r>
              <a:rPr lang="en-US" sz="1600" b="1"/>
              <a:t>  0.2000     p_0</a:t>
            </a:r>
          </a:p>
          <a:p>
            <a:pPr>
              <a:lnSpc>
                <a:spcPct val="80000"/>
              </a:lnSpc>
              <a:buFont typeface="Wingdings" pitchFamily="2" charset="2"/>
              <a:buNone/>
            </a:pPr>
            <a:r>
              <a:rPr lang="en-US" sz="1600" b="1"/>
              <a:t>  0.4000     p_1</a:t>
            </a:r>
          </a:p>
          <a:p>
            <a:pPr>
              <a:lnSpc>
                <a:spcPct val="80000"/>
              </a:lnSpc>
              <a:buFont typeface="Wingdings" pitchFamily="2" charset="2"/>
              <a:buNone/>
            </a:pPr>
            <a:r>
              <a:rPr lang="en-US" sz="1600" b="1"/>
              <a:t>  0.2000     Prior a0</a:t>
            </a:r>
          </a:p>
          <a:p>
            <a:pPr>
              <a:lnSpc>
                <a:spcPct val="80000"/>
              </a:lnSpc>
              <a:buFont typeface="Wingdings" pitchFamily="2" charset="2"/>
              <a:buNone/>
            </a:pPr>
            <a:r>
              <a:rPr lang="en-US" sz="1600" b="1"/>
              <a:t>  0.8000     Prior b0 </a:t>
            </a:r>
          </a:p>
          <a:p>
            <a:pPr>
              <a:lnSpc>
                <a:spcPct val="80000"/>
              </a:lnSpc>
              <a:buFont typeface="Wingdings" pitchFamily="2" charset="2"/>
              <a:buNone/>
            </a:pPr>
            <a:r>
              <a:rPr lang="en-US" sz="1600" b="1"/>
              <a:t>  1.0000     thetaUpper</a:t>
            </a:r>
          </a:p>
          <a:p>
            <a:pPr>
              <a:lnSpc>
                <a:spcPct val="80000"/>
              </a:lnSpc>
              <a:buFont typeface="Wingdings" pitchFamily="2" charset="2"/>
              <a:buNone/>
            </a:pPr>
            <a:r>
              <a:rPr lang="en-US" sz="1600" b="1"/>
              <a:t>  0.1000     Type I Error</a:t>
            </a:r>
          </a:p>
          <a:p>
            <a:pPr>
              <a:lnSpc>
                <a:spcPct val="80000"/>
              </a:lnSpc>
              <a:buFont typeface="Wingdings" pitchFamily="2" charset="2"/>
              <a:buNone/>
            </a:pPr>
            <a:r>
              <a:rPr lang="en-US" sz="1600" b="1"/>
              <a:t>  0.9000     Power</a:t>
            </a:r>
          </a:p>
          <a:p>
            <a:pPr>
              <a:lnSpc>
                <a:spcPct val="80000"/>
              </a:lnSpc>
              <a:buFont typeface="Wingdings" pitchFamily="2" charset="2"/>
              <a:buNone/>
            </a:pPr>
            <a:r>
              <a:rPr lang="en-US" sz="1600" b="1"/>
              <a:t>Calculation Result</a:t>
            </a:r>
          </a:p>
          <a:p>
            <a:pPr>
              <a:lnSpc>
                <a:spcPct val="80000"/>
              </a:lnSpc>
              <a:buFont typeface="Wingdings" pitchFamily="2" charset="2"/>
              <a:buNone/>
            </a:pPr>
            <a:r>
              <a:rPr lang="en-US" sz="1600" b="1"/>
              <a:t>=======================</a:t>
            </a:r>
          </a:p>
          <a:p>
            <a:pPr>
              <a:lnSpc>
                <a:spcPct val="80000"/>
              </a:lnSpc>
              <a:buFont typeface="Wingdings" pitchFamily="2" charset="2"/>
              <a:buNone/>
            </a:pPr>
            <a:r>
              <a:rPr lang="en-US" sz="1600" b="1"/>
              <a:t>theta_L and theta_T ranges:</a:t>
            </a:r>
          </a:p>
          <a:p>
            <a:pPr>
              <a:lnSpc>
                <a:spcPct val="80000"/>
              </a:lnSpc>
              <a:buFont typeface="Wingdings" pitchFamily="2" charset="2"/>
              <a:buNone/>
            </a:pPr>
            <a:r>
              <a:rPr lang="en-US" sz="1600" b="1"/>
              <a:t>theta_L      0.0010   0.0010</a:t>
            </a:r>
          </a:p>
          <a:p>
            <a:pPr>
              <a:lnSpc>
                <a:spcPct val="80000"/>
              </a:lnSpc>
              <a:buFont typeface="Wingdings" pitchFamily="2" charset="2"/>
              <a:buNone/>
            </a:pPr>
            <a:r>
              <a:rPr lang="en-US" sz="1600" b="1"/>
              <a:t>theta_T      0.8520   0.9220    </a:t>
            </a:r>
          </a:p>
        </p:txBody>
      </p:sp>
      <p:sp>
        <p:nvSpPr>
          <p:cNvPr id="297988" name="Rectangle 4" descr="Rectangle: Click to edit Master text styles&#10;Second level&#10;Third level&#10;Fourth level&#10;Fifth level"/>
          <p:cNvSpPr>
            <a:spLocks noGrp="1" noChangeArrowheads="1"/>
          </p:cNvSpPr>
          <p:nvPr>
            <p:ph type="body" sz="half" idx="2"/>
          </p:nvPr>
        </p:nvSpPr>
        <p:spPr>
          <a:xfrm>
            <a:off x="2752725" y="457200"/>
            <a:ext cx="3343275" cy="6172200"/>
          </a:xfrm>
        </p:spPr>
        <p:txBody>
          <a:bodyPr/>
          <a:lstStyle/>
          <a:p>
            <a:pPr>
              <a:lnSpc>
                <a:spcPct val="80000"/>
              </a:lnSpc>
              <a:buFont typeface="Wingdings" pitchFamily="2" charset="2"/>
              <a:buNone/>
            </a:pPr>
            <a:endParaRPr lang="en-US" sz="800"/>
          </a:p>
          <a:p>
            <a:pPr>
              <a:lnSpc>
                <a:spcPct val="80000"/>
              </a:lnSpc>
              <a:buFont typeface="Wingdings" pitchFamily="2" charset="2"/>
              <a:buNone/>
            </a:pPr>
            <a:r>
              <a:rPr lang="en-US" sz="800"/>
              <a:t>          </a:t>
            </a:r>
            <a:r>
              <a:rPr lang="en-US" sz="1400" b="1"/>
              <a:t>Rejection Reg.      PET/(p0)</a:t>
            </a:r>
          </a:p>
          <a:p>
            <a:pPr>
              <a:lnSpc>
                <a:spcPct val="80000"/>
              </a:lnSpc>
              <a:buFont typeface="Wingdings" pitchFamily="2" charset="2"/>
              <a:buNone/>
            </a:pPr>
            <a:r>
              <a:rPr lang="en-US" sz="1400" b="1"/>
              <a:t>      </a:t>
            </a:r>
            <a:r>
              <a:rPr lang="en-US" sz="1400" b="1">
                <a:solidFill>
                  <a:srgbClr val="0000FF"/>
                </a:solidFill>
              </a:rPr>
              <a:t>10             0                    0.1074</a:t>
            </a:r>
          </a:p>
          <a:p>
            <a:pPr>
              <a:lnSpc>
                <a:spcPct val="80000"/>
              </a:lnSpc>
              <a:buFont typeface="Wingdings" pitchFamily="2" charset="2"/>
              <a:buNone/>
            </a:pPr>
            <a:r>
              <a:rPr lang="en-US" sz="1400" b="1"/>
              <a:t>      11             0                    0.0000</a:t>
            </a:r>
          </a:p>
          <a:p>
            <a:pPr>
              <a:lnSpc>
                <a:spcPct val="80000"/>
              </a:lnSpc>
              <a:buFont typeface="Wingdings" pitchFamily="2" charset="2"/>
              <a:buNone/>
            </a:pPr>
            <a:r>
              <a:rPr lang="en-US" sz="1400" b="1"/>
              <a:t>      12             0                    0.0000</a:t>
            </a:r>
          </a:p>
          <a:p>
            <a:pPr>
              <a:lnSpc>
                <a:spcPct val="80000"/>
              </a:lnSpc>
              <a:buFont typeface="Wingdings" pitchFamily="2" charset="2"/>
              <a:buNone/>
            </a:pPr>
            <a:r>
              <a:rPr lang="en-US" sz="1400" b="1"/>
              <a:t>      13             0                    0.0000</a:t>
            </a:r>
          </a:p>
          <a:p>
            <a:pPr>
              <a:lnSpc>
                <a:spcPct val="80000"/>
              </a:lnSpc>
              <a:buFont typeface="Wingdings" pitchFamily="2" charset="2"/>
              <a:buNone/>
            </a:pPr>
            <a:r>
              <a:rPr lang="en-US" sz="1400" b="1"/>
              <a:t>      14             0                    0.0000</a:t>
            </a:r>
          </a:p>
          <a:p>
            <a:pPr>
              <a:lnSpc>
                <a:spcPct val="80000"/>
              </a:lnSpc>
              <a:buFont typeface="Wingdings" pitchFamily="2" charset="2"/>
              <a:buNone/>
            </a:pPr>
            <a:r>
              <a:rPr lang="en-US" sz="1400" b="1"/>
              <a:t>      15             0                    0.0000</a:t>
            </a:r>
          </a:p>
          <a:p>
            <a:pPr>
              <a:lnSpc>
                <a:spcPct val="80000"/>
              </a:lnSpc>
              <a:buFont typeface="Wingdings" pitchFamily="2" charset="2"/>
              <a:buNone/>
            </a:pPr>
            <a:r>
              <a:rPr lang="en-US" sz="1400" b="1"/>
              <a:t>      16             0                    0.0000</a:t>
            </a:r>
          </a:p>
          <a:p>
            <a:pPr>
              <a:lnSpc>
                <a:spcPct val="80000"/>
              </a:lnSpc>
              <a:buFont typeface="Wingdings" pitchFamily="2" charset="2"/>
              <a:buNone/>
            </a:pPr>
            <a:r>
              <a:rPr lang="en-US" sz="1400" b="1"/>
              <a:t>      </a:t>
            </a:r>
            <a:r>
              <a:rPr lang="en-US" sz="1400" b="1">
                <a:solidFill>
                  <a:srgbClr val="0000FF"/>
                </a:solidFill>
              </a:rPr>
              <a:t>17             1                    0.0563</a:t>
            </a:r>
          </a:p>
          <a:p>
            <a:pPr>
              <a:lnSpc>
                <a:spcPct val="80000"/>
              </a:lnSpc>
              <a:buFont typeface="Wingdings" pitchFamily="2" charset="2"/>
              <a:buNone/>
            </a:pPr>
            <a:r>
              <a:rPr lang="en-US" sz="1400" b="1"/>
              <a:t>      18             1                    0.0000</a:t>
            </a:r>
          </a:p>
          <a:p>
            <a:pPr>
              <a:lnSpc>
                <a:spcPct val="80000"/>
              </a:lnSpc>
              <a:buFont typeface="Wingdings" pitchFamily="2" charset="2"/>
              <a:buNone/>
            </a:pPr>
            <a:r>
              <a:rPr lang="en-US" sz="1400" b="1"/>
              <a:t>      19             1                    0.0000</a:t>
            </a:r>
          </a:p>
          <a:p>
            <a:pPr>
              <a:lnSpc>
                <a:spcPct val="80000"/>
              </a:lnSpc>
              <a:buFont typeface="Wingdings" pitchFamily="2" charset="2"/>
              <a:buNone/>
            </a:pPr>
            <a:r>
              <a:rPr lang="en-US" sz="1400" b="1"/>
              <a:t>      20             1                    0.0000</a:t>
            </a:r>
          </a:p>
          <a:p>
            <a:pPr>
              <a:lnSpc>
                <a:spcPct val="80000"/>
              </a:lnSpc>
              <a:buFont typeface="Wingdings" pitchFamily="2" charset="2"/>
              <a:buNone/>
            </a:pPr>
            <a:r>
              <a:rPr lang="en-US" sz="1400" b="1"/>
              <a:t>      </a:t>
            </a:r>
            <a:r>
              <a:rPr lang="en-US" sz="1400" b="1">
                <a:solidFill>
                  <a:srgbClr val="0000FF"/>
                </a:solidFill>
              </a:rPr>
              <a:t>21             2                    0.0663</a:t>
            </a:r>
          </a:p>
          <a:p>
            <a:pPr>
              <a:lnSpc>
                <a:spcPct val="80000"/>
              </a:lnSpc>
              <a:buFont typeface="Wingdings" pitchFamily="2" charset="2"/>
              <a:buNone/>
            </a:pPr>
            <a:r>
              <a:rPr lang="en-US" sz="1400" b="1"/>
              <a:t>      22             2                    0.0000</a:t>
            </a:r>
          </a:p>
          <a:p>
            <a:pPr>
              <a:lnSpc>
                <a:spcPct val="80000"/>
              </a:lnSpc>
              <a:buFont typeface="Wingdings" pitchFamily="2" charset="2"/>
              <a:buNone/>
            </a:pPr>
            <a:r>
              <a:rPr lang="en-US" sz="1400" b="1"/>
              <a:t>      23             2                    0.0000</a:t>
            </a:r>
          </a:p>
          <a:p>
            <a:pPr>
              <a:lnSpc>
                <a:spcPct val="80000"/>
              </a:lnSpc>
              <a:buFont typeface="Wingdings" pitchFamily="2" charset="2"/>
              <a:buNone/>
            </a:pPr>
            <a:r>
              <a:rPr lang="en-US" sz="1400" b="1"/>
              <a:t>      </a:t>
            </a:r>
            <a:r>
              <a:rPr lang="en-US" sz="1400" b="1">
                <a:solidFill>
                  <a:srgbClr val="0000FF"/>
                </a:solidFill>
              </a:rPr>
              <a:t>24             3                    0.0815</a:t>
            </a:r>
          </a:p>
          <a:p>
            <a:pPr>
              <a:lnSpc>
                <a:spcPct val="80000"/>
              </a:lnSpc>
              <a:buFont typeface="Wingdings" pitchFamily="2" charset="2"/>
              <a:buNone/>
            </a:pPr>
            <a:r>
              <a:rPr lang="en-US" sz="1400" b="1"/>
              <a:t>      25             3                    0.0000</a:t>
            </a:r>
          </a:p>
          <a:p>
            <a:pPr>
              <a:lnSpc>
                <a:spcPct val="80000"/>
              </a:lnSpc>
              <a:buFont typeface="Wingdings" pitchFamily="2" charset="2"/>
              <a:buNone/>
            </a:pPr>
            <a:r>
              <a:rPr lang="en-US" sz="1400" b="1"/>
              <a:t>      26             3                    0.0000</a:t>
            </a:r>
          </a:p>
          <a:p>
            <a:pPr>
              <a:lnSpc>
                <a:spcPct val="80000"/>
              </a:lnSpc>
              <a:buFont typeface="Wingdings" pitchFamily="2" charset="2"/>
              <a:buNone/>
            </a:pPr>
            <a:r>
              <a:rPr lang="en-US" sz="1400" b="1"/>
              <a:t>      </a:t>
            </a:r>
            <a:r>
              <a:rPr lang="en-US" sz="1400" b="1">
                <a:solidFill>
                  <a:srgbClr val="0000FF"/>
                </a:solidFill>
              </a:rPr>
              <a:t>27             4                    0.0843</a:t>
            </a:r>
          </a:p>
          <a:p>
            <a:pPr>
              <a:lnSpc>
                <a:spcPct val="80000"/>
              </a:lnSpc>
              <a:buFont typeface="Wingdings" pitchFamily="2" charset="2"/>
              <a:buNone/>
            </a:pPr>
            <a:r>
              <a:rPr lang="en-US" sz="1400" b="1"/>
              <a:t>      28             4                    0.0000</a:t>
            </a:r>
          </a:p>
          <a:p>
            <a:pPr>
              <a:lnSpc>
                <a:spcPct val="80000"/>
              </a:lnSpc>
              <a:buFont typeface="Wingdings" pitchFamily="2" charset="2"/>
              <a:buNone/>
            </a:pPr>
            <a:r>
              <a:rPr lang="en-US" sz="1400" b="1"/>
              <a:t>      </a:t>
            </a:r>
            <a:r>
              <a:rPr lang="en-US" sz="1400" b="1">
                <a:solidFill>
                  <a:srgbClr val="0000FF"/>
                </a:solidFill>
              </a:rPr>
              <a:t>29             5                    0.1010</a:t>
            </a:r>
          </a:p>
          <a:p>
            <a:pPr>
              <a:lnSpc>
                <a:spcPct val="80000"/>
              </a:lnSpc>
              <a:buFont typeface="Wingdings" pitchFamily="2" charset="2"/>
              <a:buNone/>
            </a:pPr>
            <a:r>
              <a:rPr lang="en-US" sz="1400" b="1"/>
              <a:t>      30             5                    0.0000</a:t>
            </a:r>
          </a:p>
          <a:p>
            <a:pPr>
              <a:lnSpc>
                <a:spcPct val="80000"/>
              </a:lnSpc>
              <a:buFont typeface="Wingdings" pitchFamily="2" charset="2"/>
              <a:buNone/>
            </a:pPr>
            <a:r>
              <a:rPr lang="en-US" sz="1400" b="1"/>
              <a:t>      </a:t>
            </a:r>
          </a:p>
          <a:p>
            <a:pPr>
              <a:lnSpc>
                <a:spcPct val="80000"/>
              </a:lnSpc>
              <a:buFont typeface="Wingdings" pitchFamily="2" charset="2"/>
              <a:buNone/>
            </a:pPr>
            <a:endParaRPr lang="en-US" sz="1400"/>
          </a:p>
        </p:txBody>
      </p:sp>
      <p:sp>
        <p:nvSpPr>
          <p:cNvPr id="297989" name="Text Box 5"/>
          <p:cNvSpPr txBox="1">
            <a:spLocks noChangeArrowheads="1"/>
          </p:cNvSpPr>
          <p:nvPr/>
        </p:nvSpPr>
        <p:spPr bwMode="auto">
          <a:xfrm>
            <a:off x="6107113" y="1052513"/>
            <a:ext cx="3094037" cy="3841750"/>
          </a:xfrm>
          <a:prstGeom prst="rect">
            <a:avLst/>
          </a:prstGeom>
          <a:noFill/>
          <a:ln w="9525">
            <a:noFill/>
            <a:miter lim="800000"/>
            <a:headEnd/>
            <a:tailEnd/>
          </a:ln>
          <a:effectLst/>
        </p:spPr>
        <p:txBody>
          <a:bodyPr>
            <a:spAutoFit/>
          </a:bodyPr>
          <a:lstStyle/>
          <a:p>
            <a:pPr eaLnBrk="0" hangingPunct="0">
              <a:lnSpc>
                <a:spcPct val="80000"/>
              </a:lnSpc>
              <a:spcBef>
                <a:spcPct val="50000"/>
              </a:spcBef>
              <a:buSzPct val="115000"/>
            </a:pPr>
            <a:r>
              <a:rPr lang="en-US" sz="1400" b="1">
                <a:latin typeface="Arial" charset="0"/>
              </a:rPr>
              <a:t>      </a:t>
            </a:r>
            <a:r>
              <a:rPr lang="en-US" sz="1400" b="1">
                <a:solidFill>
                  <a:srgbClr val="0000FF"/>
                </a:solidFill>
                <a:latin typeface="Arial" charset="0"/>
              </a:rPr>
              <a:t>31             6                    0.0996</a:t>
            </a:r>
          </a:p>
          <a:p>
            <a:pPr eaLnBrk="0" hangingPunct="0">
              <a:lnSpc>
                <a:spcPct val="80000"/>
              </a:lnSpc>
              <a:spcBef>
                <a:spcPct val="50000"/>
              </a:spcBef>
              <a:buSzPct val="115000"/>
            </a:pPr>
            <a:r>
              <a:rPr lang="en-US" sz="1400" b="1">
                <a:latin typeface="Arial" charset="0"/>
              </a:rPr>
              <a:t>      32             6                    0.0000</a:t>
            </a:r>
          </a:p>
          <a:p>
            <a:pPr eaLnBrk="0" hangingPunct="0">
              <a:lnSpc>
                <a:spcPct val="80000"/>
              </a:lnSpc>
              <a:spcBef>
                <a:spcPct val="50000"/>
              </a:spcBef>
              <a:buSzPct val="115000"/>
            </a:pPr>
            <a:r>
              <a:rPr lang="en-US" sz="1400" b="1">
                <a:latin typeface="Arial" charset="0"/>
              </a:rPr>
              <a:t>      </a:t>
            </a:r>
            <a:r>
              <a:rPr lang="en-US" sz="1400" b="1">
                <a:solidFill>
                  <a:srgbClr val="0000FF"/>
                </a:solidFill>
                <a:latin typeface="Arial" charset="0"/>
              </a:rPr>
              <a:t>33             7                    0.0895</a:t>
            </a:r>
          </a:p>
          <a:p>
            <a:pPr eaLnBrk="0" hangingPunct="0">
              <a:lnSpc>
                <a:spcPct val="80000"/>
              </a:lnSpc>
              <a:spcBef>
                <a:spcPct val="50000"/>
              </a:spcBef>
              <a:buSzPct val="115000"/>
            </a:pPr>
            <a:r>
              <a:rPr lang="en-US" sz="1400" b="1">
                <a:latin typeface="Arial" charset="0"/>
              </a:rPr>
              <a:t>      34             8                    0.0946</a:t>
            </a:r>
          </a:p>
          <a:p>
            <a:pPr eaLnBrk="0" hangingPunct="0">
              <a:lnSpc>
                <a:spcPct val="80000"/>
              </a:lnSpc>
              <a:spcBef>
                <a:spcPct val="50000"/>
              </a:spcBef>
              <a:buSzPct val="115000"/>
            </a:pPr>
            <a:r>
              <a:rPr lang="en-US" sz="1400" b="1">
                <a:latin typeface="Arial" charset="0"/>
              </a:rPr>
              <a:t>      </a:t>
            </a:r>
            <a:r>
              <a:rPr lang="en-US" sz="1400" b="1">
                <a:solidFill>
                  <a:srgbClr val="0000FF"/>
                </a:solidFill>
                <a:latin typeface="Arial" charset="0"/>
              </a:rPr>
              <a:t>35             9                    0.0767</a:t>
            </a:r>
          </a:p>
          <a:p>
            <a:pPr eaLnBrk="0" hangingPunct="0">
              <a:lnSpc>
                <a:spcPct val="80000"/>
              </a:lnSpc>
              <a:spcBef>
                <a:spcPct val="50000"/>
              </a:spcBef>
              <a:buSzPct val="115000"/>
            </a:pPr>
            <a:r>
              <a:rPr lang="en-US" sz="1400" b="1">
                <a:latin typeface="Arial" charset="0"/>
              </a:rPr>
              <a:t>      36           10                    0.0000</a:t>
            </a:r>
          </a:p>
          <a:p>
            <a:pPr eaLnBrk="0" hangingPunct="0">
              <a:lnSpc>
                <a:spcPct val="80000"/>
              </a:lnSpc>
              <a:spcBef>
                <a:spcPct val="50000"/>
              </a:spcBef>
              <a:buSzPct val="115000"/>
            </a:pPr>
            <a:endParaRPr lang="en-US" sz="1400" b="1">
              <a:latin typeface="Arial" charset="0"/>
            </a:endParaRPr>
          </a:p>
          <a:p>
            <a:endParaRPr lang="en-US" sz="1800" b="1">
              <a:latin typeface="Arial" charset="0"/>
            </a:endParaRPr>
          </a:p>
          <a:p>
            <a:endParaRPr lang="en-US" sz="1800" b="1">
              <a:latin typeface="Arial" charset="0"/>
            </a:endParaRPr>
          </a:p>
          <a:p>
            <a:endParaRPr lang="en-US" sz="1800" b="1">
              <a:latin typeface="Arial" charset="0"/>
            </a:endParaRPr>
          </a:p>
          <a:p>
            <a:r>
              <a:rPr lang="en-US" sz="1800" b="1">
                <a:latin typeface="Arial" charset="0"/>
              </a:rPr>
              <a:t>    PET(p0)  0.8571</a:t>
            </a:r>
          </a:p>
          <a:p>
            <a:r>
              <a:rPr lang="en-US" sz="1800" b="1">
                <a:latin typeface="Arial" charset="0"/>
              </a:rPr>
              <a:t>    E(N|p0) 27.6677</a:t>
            </a:r>
          </a:p>
          <a:p>
            <a:r>
              <a:rPr lang="en-US" sz="1800" b="1">
                <a:latin typeface="Arial" charset="0"/>
              </a:rPr>
              <a:t>    Alpha   0.0878</a:t>
            </a:r>
          </a:p>
          <a:p>
            <a:r>
              <a:rPr lang="en-US" sz="1800" b="1">
                <a:latin typeface="Arial" charset="0"/>
              </a:rPr>
              <a:t>    Beta    0.0938</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r>
              <a:rPr lang="en-US"/>
              <a:t>Phase I and Phase II Trials	</a:t>
            </a:r>
          </a:p>
        </p:txBody>
      </p:sp>
      <p:sp>
        <p:nvSpPr>
          <p:cNvPr id="236547" name="Rectangle 3" descr="Rectangle: Click to edit Master text styles&#10;Second level&#10;Third level&#10;Fourth level&#10;Fifth level"/>
          <p:cNvSpPr>
            <a:spLocks noGrp="1" noChangeArrowheads="1"/>
          </p:cNvSpPr>
          <p:nvPr>
            <p:ph type="body" idx="1"/>
          </p:nvPr>
        </p:nvSpPr>
        <p:spPr>
          <a:xfrm>
            <a:off x="533400" y="1181100"/>
            <a:ext cx="8686800" cy="5676900"/>
          </a:xfrm>
        </p:spPr>
        <p:txBody>
          <a:bodyPr/>
          <a:lstStyle/>
          <a:p>
            <a:pPr>
              <a:lnSpc>
                <a:spcPct val="90000"/>
              </a:lnSpc>
            </a:pPr>
            <a:r>
              <a:rPr lang="en-US" sz="2800"/>
              <a:t>Most Phase I trials are single-arm, open label studies.</a:t>
            </a:r>
          </a:p>
          <a:p>
            <a:pPr>
              <a:lnSpc>
                <a:spcPct val="90000"/>
              </a:lnSpc>
            </a:pPr>
            <a:r>
              <a:rPr lang="en-US" sz="2800"/>
              <a:t>Most Phase IIA trials are also single-arm, open label studies.</a:t>
            </a:r>
          </a:p>
          <a:p>
            <a:pPr>
              <a:lnSpc>
                <a:spcPct val="90000"/>
              </a:lnSpc>
            </a:pPr>
            <a:r>
              <a:rPr lang="en-US" sz="2800"/>
              <a:t>Phase IIB trials can be</a:t>
            </a:r>
          </a:p>
          <a:p>
            <a:pPr lvl="1">
              <a:lnSpc>
                <a:spcPct val="90000"/>
              </a:lnSpc>
            </a:pPr>
            <a:r>
              <a:rPr lang="en-US" sz="2400"/>
              <a:t>Single-arm trials compared to results from historical controls.</a:t>
            </a:r>
          </a:p>
          <a:p>
            <a:pPr lvl="1">
              <a:lnSpc>
                <a:spcPct val="90000"/>
              </a:lnSpc>
            </a:pPr>
            <a:r>
              <a:rPr lang="en-US" sz="2400"/>
              <a:t>Multi-arm randomized Phase II trials</a:t>
            </a:r>
          </a:p>
          <a:p>
            <a:pPr lvl="2">
              <a:lnSpc>
                <a:spcPct val="90000"/>
              </a:lnSpc>
            </a:pPr>
            <a:r>
              <a:rPr lang="en-US" sz="2000"/>
              <a:t>Each arm is designed as a Phase IIA study. The purpose of randomization is to achieve patient compatibility across arms.</a:t>
            </a:r>
          </a:p>
          <a:p>
            <a:pPr lvl="2">
              <a:lnSpc>
                <a:spcPct val="90000"/>
              </a:lnSpc>
            </a:pPr>
            <a:r>
              <a:rPr lang="en-US" sz="2000"/>
              <a:t>Applying the “ranking and selection” design. </a:t>
            </a:r>
          </a:p>
          <a:p>
            <a:pPr lvl="2">
              <a:lnSpc>
                <a:spcPct val="90000"/>
              </a:lnSpc>
            </a:pPr>
            <a:r>
              <a:rPr lang="en-US" sz="2000"/>
              <a:t>“Mini Phase III” trials with </a:t>
            </a:r>
          </a:p>
          <a:p>
            <a:pPr lvl="3">
              <a:lnSpc>
                <a:spcPct val="90000"/>
              </a:lnSpc>
            </a:pPr>
            <a:r>
              <a:rPr lang="en-US" sz="1800"/>
              <a:t>higher type I error rate (e.g., 10% or even 20%)</a:t>
            </a:r>
          </a:p>
          <a:p>
            <a:pPr lvl="3">
              <a:lnSpc>
                <a:spcPct val="90000"/>
              </a:lnSpc>
            </a:pPr>
            <a:r>
              <a:rPr lang="en-US" sz="1800"/>
              <a:t>earlier endpoint: progression-free survival instead of overall survival</a:t>
            </a:r>
          </a:p>
          <a:p>
            <a:pPr lvl="3">
              <a:lnSpc>
                <a:spcPct val="90000"/>
              </a:lnSpc>
            </a:pPr>
            <a:r>
              <a:rPr lang="en-US" sz="1800"/>
              <a:t>larger difference to be detected</a:t>
            </a:r>
          </a:p>
          <a:p>
            <a:pPr lvl="2">
              <a:lnSpc>
                <a:spcPct val="90000"/>
              </a:lnSpc>
            </a:pPr>
            <a:endParaRPr lang="en-US" sz="200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457200" y="152400"/>
            <a:ext cx="8458200" cy="1447800"/>
          </a:xfrm>
        </p:spPr>
        <p:txBody>
          <a:bodyPr/>
          <a:lstStyle/>
          <a:p>
            <a:r>
              <a:rPr lang="en-US" sz="3600"/>
              <a:t>SWE’s Randomized Phase II Design</a:t>
            </a:r>
            <a:r>
              <a:rPr lang="en-US"/>
              <a:t> </a:t>
            </a:r>
            <a:br>
              <a:rPr lang="en-US"/>
            </a:br>
            <a:r>
              <a:rPr lang="en-US" sz="2000"/>
              <a:t>Simon, Wittes, Ellenberg (</a:t>
            </a:r>
            <a:r>
              <a:rPr lang="en-US" sz="2000" i="1"/>
              <a:t>Cancer Tr. Reports</a:t>
            </a:r>
            <a:r>
              <a:rPr lang="en-US" sz="2000"/>
              <a:t>, 1985)</a:t>
            </a:r>
            <a:br>
              <a:rPr lang="en-US" sz="2000"/>
            </a:br>
            <a:endParaRPr lang="en-US"/>
          </a:p>
        </p:txBody>
      </p:sp>
      <p:sp>
        <p:nvSpPr>
          <p:cNvPr id="237571" name="Rectangle 3" descr="Rectangle: Click to edit Master text styles&#10;Second level&#10;Third level&#10;Fourth level&#10;Fifth level"/>
          <p:cNvSpPr>
            <a:spLocks noGrp="1" noChangeArrowheads="1"/>
          </p:cNvSpPr>
          <p:nvPr>
            <p:ph type="body" idx="1"/>
          </p:nvPr>
        </p:nvSpPr>
        <p:spPr>
          <a:xfrm>
            <a:off x="685800" y="1295400"/>
            <a:ext cx="8458200" cy="4191000"/>
          </a:xfrm>
        </p:spPr>
        <p:txBody>
          <a:bodyPr/>
          <a:lstStyle/>
          <a:p>
            <a:r>
              <a:rPr lang="en-US" sz="2400" b="1" dirty="0"/>
              <a:t>Goal</a:t>
            </a:r>
            <a:r>
              <a:rPr lang="en-US" sz="2400" dirty="0"/>
              <a:t> : Among several promising agents, choose the best one to send to Phase III </a:t>
            </a:r>
          </a:p>
          <a:p>
            <a:r>
              <a:rPr lang="en-US" sz="2400" b="1" dirty="0"/>
              <a:t>Design </a:t>
            </a:r>
            <a:r>
              <a:rPr lang="en-US" sz="2400" dirty="0"/>
              <a:t>:</a:t>
            </a:r>
          </a:p>
          <a:p>
            <a:pPr lvl="1"/>
            <a:r>
              <a:rPr lang="en-US" sz="2400" dirty="0"/>
              <a:t>Randomly assign equal number of pts to each </a:t>
            </a:r>
            <a:r>
              <a:rPr lang="en-US" sz="2400" dirty="0" err="1"/>
              <a:t>tx</a:t>
            </a:r>
            <a:endParaRPr lang="en-US" sz="2400" dirty="0"/>
          </a:p>
          <a:p>
            <a:pPr lvl="1"/>
            <a:r>
              <a:rPr lang="en-US" sz="2400" dirty="0"/>
              <a:t>Choose the one yields the best result for phase III</a:t>
            </a:r>
          </a:p>
          <a:p>
            <a:r>
              <a:rPr lang="en-US" sz="2400" dirty="0"/>
              <a:t>Sample size per group for correctly selecting “best” </a:t>
            </a:r>
            <a:r>
              <a:rPr lang="en-US" sz="2400" dirty="0" err="1"/>
              <a:t>tx</a:t>
            </a:r>
            <a:r>
              <a:rPr lang="en-US" sz="2400" dirty="0"/>
              <a:t> with 90% power when the response rate is 15% better than the smallest response rate</a:t>
            </a:r>
            <a:r>
              <a:rPr lang="en-US" sz="2400" b="1" dirty="0"/>
              <a:t> </a:t>
            </a:r>
            <a:endParaRPr lang="en-US" sz="2400" dirty="0"/>
          </a:p>
          <a:p>
            <a:pPr lvl="2">
              <a:buClr>
                <a:schemeClr val="tx1"/>
              </a:buClr>
              <a:buFontTx/>
              <a:buChar char=" "/>
            </a:pPr>
            <a:r>
              <a:rPr lang="en-US" b="1" dirty="0"/>
              <a:t>	</a:t>
            </a:r>
            <a:r>
              <a:rPr lang="en-US" sz="1400" b="1" dirty="0"/>
              <a:t>		</a:t>
            </a:r>
            <a:r>
              <a:rPr lang="en-US" sz="1800" u="sng" dirty="0"/>
              <a:t>Number of Treatments</a:t>
            </a:r>
            <a:endParaRPr lang="en-US" sz="1800" b="1" dirty="0"/>
          </a:p>
          <a:p>
            <a:pPr>
              <a:buClr>
                <a:schemeClr val="tx1"/>
              </a:buClr>
              <a:buFontTx/>
              <a:buChar char=" "/>
            </a:pPr>
            <a:r>
              <a:rPr lang="en-US" sz="1800" u="sng" dirty="0"/>
              <a:t>Smallest Response Rate 	    2	   3	  4____</a:t>
            </a:r>
            <a:endParaRPr lang="en-US" sz="1800" dirty="0"/>
          </a:p>
          <a:p>
            <a:pPr>
              <a:buClr>
                <a:schemeClr val="tx1"/>
              </a:buClr>
              <a:buFontTx/>
              <a:buChar char=" "/>
            </a:pPr>
            <a:r>
              <a:rPr lang="en-US" sz="1800" dirty="0"/>
              <a:t>                     .10		  21	  31	  37</a:t>
            </a:r>
            <a:endParaRPr lang="en-US" sz="1800" u="sng" dirty="0"/>
          </a:p>
          <a:p>
            <a:pPr>
              <a:buClr>
                <a:schemeClr val="tx1"/>
              </a:buClr>
              <a:buFontTx/>
              <a:buChar char=" "/>
            </a:pPr>
            <a:r>
              <a:rPr lang="en-US" sz="1800" dirty="0"/>
              <a:t>		.20		  29	  44	  52</a:t>
            </a:r>
            <a:endParaRPr lang="en-US" sz="1800" u="sng" dirty="0"/>
          </a:p>
          <a:p>
            <a:pPr>
              <a:buClr>
                <a:schemeClr val="tx1"/>
              </a:buClr>
              <a:buFontTx/>
              <a:buChar char=" "/>
            </a:pPr>
            <a:r>
              <a:rPr lang="en-US" sz="1800" dirty="0"/>
              <a:t>		.30		  35	  52	  62</a:t>
            </a:r>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r>
              <a:rPr lang="en-US" sz="3600"/>
              <a:t>Hypothesis Testing</a:t>
            </a:r>
          </a:p>
        </p:txBody>
      </p:sp>
      <p:sp>
        <p:nvSpPr>
          <p:cNvPr id="228355" name="Rectangle 3" descr="Rectangle: Click to edit Master text styles&#10;Second level&#10;Third level&#10;Fourth level&#10;Fifth level"/>
          <p:cNvSpPr>
            <a:spLocks noGrp="1" noChangeArrowheads="1"/>
          </p:cNvSpPr>
          <p:nvPr>
            <p:ph type="body" idx="1"/>
          </p:nvPr>
        </p:nvSpPr>
        <p:spPr/>
        <p:txBody>
          <a:bodyPr/>
          <a:lstStyle/>
          <a:p>
            <a:r>
              <a:rPr lang="en-US"/>
              <a:t>Framework of hypothesis testing</a:t>
            </a:r>
          </a:p>
        </p:txBody>
      </p:sp>
      <p:grpSp>
        <p:nvGrpSpPr>
          <p:cNvPr id="228356" name="Group 4"/>
          <p:cNvGrpSpPr>
            <a:grpSpLocks/>
          </p:cNvGrpSpPr>
          <p:nvPr/>
        </p:nvGrpSpPr>
        <p:grpSpPr bwMode="auto">
          <a:xfrm>
            <a:off x="1371600" y="2438400"/>
            <a:ext cx="3540125" cy="2482850"/>
            <a:chOff x="1008" y="2016"/>
            <a:chExt cx="2230" cy="1564"/>
          </a:xfrm>
        </p:grpSpPr>
        <p:sp>
          <p:nvSpPr>
            <p:cNvPr id="228357" name="Rectangle 5"/>
            <p:cNvSpPr>
              <a:spLocks noChangeArrowheads="1"/>
            </p:cNvSpPr>
            <p:nvPr/>
          </p:nvSpPr>
          <p:spPr bwMode="auto">
            <a:xfrm>
              <a:off x="1008" y="2746"/>
              <a:ext cx="569" cy="250"/>
            </a:xfrm>
            <a:prstGeom prst="rect">
              <a:avLst/>
            </a:prstGeom>
            <a:noFill/>
            <a:ln w="9525">
              <a:noFill/>
              <a:miter lim="800000"/>
              <a:headEnd/>
              <a:tailEnd/>
            </a:ln>
            <a:effectLst/>
          </p:spPr>
          <p:txBody>
            <a:bodyPr wrap="none" lIns="92075" tIns="46037" rIns="92075" bIns="46037">
              <a:spAutoFit/>
            </a:bodyPr>
            <a:lstStyle/>
            <a:p>
              <a:pPr eaLnBrk="0" hangingPunct="0"/>
              <a:r>
                <a:rPr lang="en-US" sz="2000" b="1">
                  <a:latin typeface="Times New Roman" pitchFamily="18" charset="0"/>
                </a:rPr>
                <a:t>Action</a:t>
              </a:r>
            </a:p>
          </p:txBody>
        </p:sp>
        <p:sp>
          <p:nvSpPr>
            <p:cNvPr id="228358" name="Rectangle 6"/>
            <p:cNvSpPr>
              <a:spLocks noChangeArrowheads="1"/>
            </p:cNvSpPr>
            <p:nvPr/>
          </p:nvSpPr>
          <p:spPr bwMode="auto">
            <a:xfrm>
              <a:off x="2016" y="2016"/>
              <a:ext cx="1222" cy="902"/>
            </a:xfrm>
            <a:prstGeom prst="rect">
              <a:avLst/>
            </a:prstGeom>
            <a:noFill/>
            <a:ln w="9525">
              <a:noFill/>
              <a:miter lim="800000"/>
              <a:headEnd/>
              <a:tailEnd/>
            </a:ln>
            <a:effectLst/>
          </p:spPr>
          <p:txBody>
            <a:bodyPr lIns="92075" tIns="46037" rIns="92075" bIns="46037">
              <a:spAutoFit/>
            </a:bodyPr>
            <a:lstStyle/>
            <a:p>
              <a:pPr eaLnBrk="0" hangingPunct="0"/>
              <a:r>
                <a:rPr lang="en-US" sz="2000" b="1">
                  <a:latin typeface="Times New Roman" pitchFamily="18" charset="0"/>
                </a:rPr>
                <a:t>       Truth</a:t>
              </a:r>
            </a:p>
            <a:p>
              <a:pPr eaLnBrk="0" hangingPunct="0"/>
              <a:r>
                <a:rPr lang="en-US" b="1">
                  <a:latin typeface="Symbol" pitchFamily="18" charset="2"/>
                </a:rPr>
                <a:t>H</a:t>
              </a:r>
              <a:r>
                <a:rPr lang="en-US" b="1" baseline="-25000">
                  <a:latin typeface="Symbol" pitchFamily="18" charset="2"/>
                </a:rPr>
                <a:t>o               </a:t>
              </a:r>
              <a:r>
                <a:rPr lang="en-US" b="1">
                  <a:latin typeface="Symbol" pitchFamily="18" charset="2"/>
                </a:rPr>
                <a:t>H</a:t>
              </a:r>
              <a:r>
                <a:rPr lang="en-US" b="1" baseline="-25000">
                  <a:latin typeface="Symbol" pitchFamily="18" charset="2"/>
                </a:rPr>
                <a:t>1</a:t>
              </a:r>
              <a:endParaRPr lang="en-US" b="1">
                <a:latin typeface="Times New Roman" pitchFamily="18" charset="0"/>
              </a:endParaRPr>
            </a:p>
            <a:p>
              <a:pPr eaLnBrk="0" hangingPunct="0"/>
              <a:endParaRPr lang="en-US" b="1">
                <a:latin typeface="Symbol" pitchFamily="18" charset="2"/>
              </a:endParaRPr>
            </a:p>
            <a:p>
              <a:pPr eaLnBrk="0" hangingPunct="0"/>
              <a:endParaRPr lang="en-US" sz="2000" b="1">
                <a:latin typeface="Times New Roman" pitchFamily="18" charset="0"/>
              </a:endParaRPr>
            </a:p>
          </p:txBody>
        </p:sp>
        <p:sp>
          <p:nvSpPr>
            <p:cNvPr id="228359" name="Text Box 7"/>
            <p:cNvSpPr txBox="1">
              <a:spLocks noChangeArrowheads="1"/>
            </p:cNvSpPr>
            <p:nvPr/>
          </p:nvSpPr>
          <p:spPr bwMode="auto">
            <a:xfrm>
              <a:off x="1536" y="2602"/>
              <a:ext cx="432" cy="978"/>
            </a:xfrm>
            <a:prstGeom prst="rect">
              <a:avLst/>
            </a:prstGeom>
            <a:noFill/>
            <a:ln w="12700">
              <a:noFill/>
              <a:miter lim="800000"/>
              <a:headEnd type="none" w="sm" len="sm"/>
              <a:tailEnd type="none" w="sm" len="sm"/>
            </a:ln>
            <a:effectLst/>
          </p:spPr>
          <p:txBody>
            <a:bodyPr>
              <a:spAutoFit/>
            </a:bodyPr>
            <a:lstStyle/>
            <a:p>
              <a:pPr eaLnBrk="0" hangingPunct="0"/>
              <a:r>
                <a:rPr lang="en-US" b="1">
                  <a:latin typeface="Symbol" pitchFamily="18" charset="2"/>
                </a:rPr>
                <a:t>H</a:t>
              </a:r>
              <a:r>
                <a:rPr lang="en-US" b="1" baseline="-25000">
                  <a:latin typeface="Symbol" pitchFamily="18" charset="2"/>
                </a:rPr>
                <a:t>o</a:t>
              </a:r>
              <a:endParaRPr lang="en-US" b="1">
                <a:latin typeface="Symbol" pitchFamily="18" charset="2"/>
              </a:endParaRPr>
            </a:p>
            <a:p>
              <a:pPr eaLnBrk="0" hangingPunct="0"/>
              <a:endParaRPr lang="en-US" b="1">
                <a:latin typeface="Times New Roman" pitchFamily="18" charset="0"/>
              </a:endParaRPr>
            </a:p>
            <a:p>
              <a:pPr eaLnBrk="0" hangingPunct="0"/>
              <a:r>
                <a:rPr lang="en-US" b="1">
                  <a:latin typeface="Symbol" pitchFamily="18" charset="2"/>
                </a:rPr>
                <a:t>H</a:t>
              </a:r>
              <a:r>
                <a:rPr lang="en-US" b="1" baseline="-25000">
                  <a:latin typeface="Symbol" pitchFamily="18" charset="2"/>
                </a:rPr>
                <a:t>1</a:t>
              </a:r>
              <a:endParaRPr lang="en-US" b="1">
                <a:latin typeface="Times New Roman" pitchFamily="18" charset="0"/>
              </a:endParaRPr>
            </a:p>
            <a:p>
              <a:pPr eaLnBrk="0" hangingPunct="0"/>
              <a:endParaRPr lang="en-US" b="1">
                <a:latin typeface="Times New Roman" pitchFamily="18" charset="0"/>
              </a:endParaRPr>
            </a:p>
          </p:txBody>
        </p:sp>
        <p:sp>
          <p:nvSpPr>
            <p:cNvPr id="228360" name="Rectangle 8"/>
            <p:cNvSpPr>
              <a:spLocks noChangeArrowheads="1"/>
            </p:cNvSpPr>
            <p:nvPr/>
          </p:nvSpPr>
          <p:spPr bwMode="auto">
            <a:xfrm>
              <a:off x="1968" y="2496"/>
              <a:ext cx="1248" cy="768"/>
            </a:xfrm>
            <a:prstGeom prst="rect">
              <a:avLst/>
            </a:prstGeom>
            <a:solidFill>
              <a:srgbClr val="FFCCFF"/>
            </a:solidFill>
            <a:ln w="12700">
              <a:solidFill>
                <a:schemeClr val="tx1"/>
              </a:solidFill>
              <a:miter lim="800000"/>
              <a:headEnd type="none" w="sm" len="sm"/>
              <a:tailEnd type="none" w="sm" len="sm"/>
            </a:ln>
            <a:effectLst/>
          </p:spPr>
          <p:txBody>
            <a:bodyPr wrap="none" anchor="ctr"/>
            <a:lstStyle/>
            <a:p>
              <a:pPr algn="ctr" eaLnBrk="0" hangingPunct="0"/>
              <a:endParaRPr lang="en-US">
                <a:latin typeface="Monotype Sorts" pitchFamily="2" charset="2"/>
              </a:endParaRPr>
            </a:p>
          </p:txBody>
        </p:sp>
        <p:sp>
          <p:nvSpPr>
            <p:cNvPr id="228361" name="Rectangle 9"/>
            <p:cNvSpPr>
              <a:spLocks noChangeArrowheads="1"/>
            </p:cNvSpPr>
            <p:nvPr/>
          </p:nvSpPr>
          <p:spPr bwMode="auto">
            <a:xfrm>
              <a:off x="2208" y="2592"/>
              <a:ext cx="192" cy="230"/>
            </a:xfrm>
            <a:prstGeom prst="rect">
              <a:avLst/>
            </a:prstGeom>
            <a:noFill/>
            <a:ln w="9525">
              <a:noFill/>
              <a:miter lim="800000"/>
              <a:headEnd/>
              <a:tailEnd/>
            </a:ln>
          </p:spPr>
          <p:txBody>
            <a:bodyPr lIns="0" tIns="0" rIns="0" bIns="0">
              <a:spAutoFit/>
            </a:bodyPr>
            <a:lstStyle/>
            <a:p>
              <a:pPr eaLnBrk="0" hangingPunct="0"/>
              <a:r>
                <a:rPr lang="en-US" b="1">
                  <a:latin typeface="Times New Roman" pitchFamily="18" charset="0"/>
                  <a:sym typeface="Wingdings" pitchFamily="2" charset="2"/>
                </a:rPr>
                <a:t></a:t>
              </a:r>
              <a:endParaRPr lang="en-US" b="1">
                <a:latin typeface="Times New Roman" pitchFamily="18" charset="0"/>
              </a:endParaRPr>
            </a:p>
          </p:txBody>
        </p:sp>
        <p:sp>
          <p:nvSpPr>
            <p:cNvPr id="228362" name="Rectangle 10"/>
            <p:cNvSpPr>
              <a:spLocks noChangeArrowheads="1"/>
            </p:cNvSpPr>
            <p:nvPr/>
          </p:nvSpPr>
          <p:spPr bwMode="auto">
            <a:xfrm>
              <a:off x="2832" y="2640"/>
              <a:ext cx="88" cy="192"/>
            </a:xfrm>
            <a:prstGeom prst="rect">
              <a:avLst/>
            </a:prstGeom>
            <a:noFill/>
            <a:ln w="9525">
              <a:noFill/>
              <a:miter lim="800000"/>
              <a:headEnd/>
              <a:tailEnd/>
            </a:ln>
          </p:spPr>
          <p:txBody>
            <a:bodyPr wrap="none" lIns="0" tIns="0" rIns="0" bIns="0">
              <a:spAutoFit/>
            </a:bodyPr>
            <a:lstStyle/>
            <a:p>
              <a:pPr eaLnBrk="0" hangingPunct="0"/>
              <a:r>
                <a:rPr lang="en-US" sz="2000" b="1">
                  <a:latin typeface="Symbol" pitchFamily="18" charset="2"/>
                </a:rPr>
                <a:t>b</a:t>
              </a:r>
              <a:endParaRPr lang="en-US" b="1">
                <a:latin typeface="Times New Roman" pitchFamily="18" charset="0"/>
              </a:endParaRPr>
            </a:p>
          </p:txBody>
        </p:sp>
        <p:sp>
          <p:nvSpPr>
            <p:cNvPr id="228363" name="Rectangle 11"/>
            <p:cNvSpPr>
              <a:spLocks noChangeArrowheads="1"/>
            </p:cNvSpPr>
            <p:nvPr/>
          </p:nvSpPr>
          <p:spPr bwMode="auto">
            <a:xfrm>
              <a:off x="2208" y="2976"/>
              <a:ext cx="101" cy="192"/>
            </a:xfrm>
            <a:prstGeom prst="rect">
              <a:avLst/>
            </a:prstGeom>
            <a:noFill/>
            <a:ln w="9525">
              <a:noFill/>
              <a:miter lim="800000"/>
              <a:headEnd/>
              <a:tailEnd/>
            </a:ln>
          </p:spPr>
          <p:txBody>
            <a:bodyPr wrap="none" lIns="0" tIns="0" rIns="0" bIns="0">
              <a:spAutoFit/>
            </a:bodyPr>
            <a:lstStyle/>
            <a:p>
              <a:pPr eaLnBrk="0" hangingPunct="0"/>
              <a:r>
                <a:rPr lang="en-US" sz="2000" b="1">
                  <a:latin typeface="Symbol" pitchFamily="18" charset="2"/>
                </a:rPr>
                <a:t>a</a:t>
              </a:r>
            </a:p>
          </p:txBody>
        </p:sp>
        <p:sp>
          <p:nvSpPr>
            <p:cNvPr id="228364" name="Rectangle 12"/>
            <p:cNvSpPr>
              <a:spLocks noChangeArrowheads="1"/>
            </p:cNvSpPr>
            <p:nvPr/>
          </p:nvSpPr>
          <p:spPr bwMode="auto">
            <a:xfrm>
              <a:off x="1968" y="2506"/>
              <a:ext cx="1248" cy="768"/>
            </a:xfrm>
            <a:prstGeom prst="rect">
              <a:avLst/>
            </a:prstGeom>
            <a:noFill/>
            <a:ln w="12700">
              <a:solidFill>
                <a:srgbClr val="000000"/>
              </a:solidFill>
              <a:miter lim="800000"/>
              <a:headEnd type="none" w="sm" len="sm"/>
              <a:tailEnd type="none" w="sm" len="sm"/>
            </a:ln>
            <a:effectLst/>
          </p:spPr>
          <p:txBody>
            <a:bodyPr wrap="none" anchor="ctr"/>
            <a:lstStyle/>
            <a:p>
              <a:endParaRPr lang="en-US"/>
            </a:p>
          </p:txBody>
        </p:sp>
        <p:sp>
          <p:nvSpPr>
            <p:cNvPr id="228365" name="Line 13"/>
            <p:cNvSpPr>
              <a:spLocks noChangeShapeType="1"/>
            </p:cNvSpPr>
            <p:nvPr/>
          </p:nvSpPr>
          <p:spPr bwMode="auto">
            <a:xfrm>
              <a:off x="2592" y="2506"/>
              <a:ext cx="1" cy="768"/>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28366" name="Line 14"/>
            <p:cNvSpPr>
              <a:spLocks noChangeShapeType="1"/>
            </p:cNvSpPr>
            <p:nvPr/>
          </p:nvSpPr>
          <p:spPr bwMode="auto">
            <a:xfrm>
              <a:off x="1968" y="2890"/>
              <a:ext cx="1248" cy="1"/>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228367" name="Rectangle 15"/>
            <p:cNvSpPr>
              <a:spLocks noChangeArrowheads="1"/>
            </p:cNvSpPr>
            <p:nvPr/>
          </p:nvSpPr>
          <p:spPr bwMode="auto">
            <a:xfrm>
              <a:off x="2832" y="2976"/>
              <a:ext cx="192" cy="460"/>
            </a:xfrm>
            <a:prstGeom prst="rect">
              <a:avLst/>
            </a:prstGeom>
            <a:noFill/>
            <a:ln w="9525">
              <a:noFill/>
              <a:miter lim="800000"/>
              <a:headEnd/>
              <a:tailEnd/>
            </a:ln>
          </p:spPr>
          <p:txBody>
            <a:bodyPr lIns="0" tIns="0" rIns="0" bIns="0">
              <a:spAutoFit/>
            </a:bodyPr>
            <a:lstStyle/>
            <a:p>
              <a:pPr eaLnBrk="0" hangingPunct="0"/>
              <a:r>
                <a:rPr lang="en-US" b="1">
                  <a:latin typeface="Times New Roman" pitchFamily="18" charset="0"/>
                  <a:sym typeface="Wingdings" pitchFamily="2" charset="2"/>
                </a:rPr>
                <a:t></a:t>
              </a:r>
              <a:endParaRPr lang="en-US" b="1">
                <a:latin typeface="Times New Roman" pitchFamily="18" charset="0"/>
              </a:endParaRPr>
            </a:p>
            <a:p>
              <a:pPr eaLnBrk="0" hangingPunct="0"/>
              <a:endParaRPr lang="en-US">
                <a:latin typeface="Monotype Sorts" pitchFamily="2" charset="2"/>
              </a:endParaRPr>
            </a:p>
          </p:txBody>
        </p:sp>
      </p:grpSp>
      <p:sp>
        <p:nvSpPr>
          <p:cNvPr id="228368" name="Text Box 16"/>
          <p:cNvSpPr txBox="1">
            <a:spLocks noChangeArrowheads="1"/>
          </p:cNvSpPr>
          <p:nvPr/>
        </p:nvSpPr>
        <p:spPr bwMode="auto">
          <a:xfrm>
            <a:off x="5410200" y="2514600"/>
            <a:ext cx="3352800" cy="2100263"/>
          </a:xfrm>
          <a:prstGeom prst="rect">
            <a:avLst/>
          </a:prstGeom>
          <a:noFill/>
          <a:ln w="12700">
            <a:noFill/>
            <a:miter lim="800000"/>
            <a:headEnd type="none" w="sm" len="sm"/>
            <a:tailEnd type="none" w="sm" len="sm"/>
          </a:ln>
          <a:effectLst/>
        </p:spPr>
        <p:txBody>
          <a:bodyPr>
            <a:spAutoFit/>
          </a:bodyPr>
          <a:lstStyle/>
          <a:p>
            <a:pPr eaLnBrk="0" hangingPunct="0">
              <a:spcBef>
                <a:spcPct val="50000"/>
              </a:spcBef>
            </a:pPr>
            <a:r>
              <a:rPr lang="en-US">
                <a:latin typeface="Symbol" pitchFamily="18" charset="2"/>
              </a:rPr>
              <a:t>a</a:t>
            </a:r>
            <a:r>
              <a:rPr lang="en-US">
                <a:latin typeface="Times New Roman" pitchFamily="18" charset="0"/>
              </a:rPr>
              <a:t>: Type I error </a:t>
            </a:r>
          </a:p>
          <a:p>
            <a:pPr eaLnBrk="0" hangingPunct="0">
              <a:spcBef>
                <a:spcPct val="50000"/>
              </a:spcBef>
            </a:pPr>
            <a:r>
              <a:rPr lang="en-US">
                <a:latin typeface="Times New Roman" pitchFamily="18" charset="0"/>
              </a:rPr>
              <a:t>     (level of significance)</a:t>
            </a:r>
          </a:p>
          <a:p>
            <a:pPr eaLnBrk="0" hangingPunct="0">
              <a:spcBef>
                <a:spcPct val="50000"/>
              </a:spcBef>
            </a:pPr>
            <a:r>
              <a:rPr lang="en-US">
                <a:latin typeface="Symbol" pitchFamily="18" charset="2"/>
              </a:rPr>
              <a:t>b</a:t>
            </a:r>
            <a:r>
              <a:rPr lang="en-US">
                <a:latin typeface="Times New Roman" pitchFamily="18" charset="0"/>
              </a:rPr>
              <a:t>: Type II error</a:t>
            </a:r>
          </a:p>
          <a:p>
            <a:pPr eaLnBrk="0" hangingPunct="0">
              <a:spcBef>
                <a:spcPct val="50000"/>
              </a:spcBef>
            </a:pPr>
            <a:r>
              <a:rPr lang="en-US">
                <a:latin typeface="Times New Roman" pitchFamily="18" charset="0"/>
              </a:rPr>
              <a:t>     (1- </a:t>
            </a:r>
            <a:r>
              <a:rPr lang="en-US">
                <a:latin typeface="Symbol" pitchFamily="18" charset="2"/>
              </a:rPr>
              <a:t>b</a:t>
            </a:r>
            <a:r>
              <a:rPr lang="en-US">
                <a:latin typeface="Times New Roman" pitchFamily="18" charset="0"/>
              </a:rPr>
              <a:t> = Power)</a:t>
            </a:r>
          </a:p>
        </p:txBody>
      </p:sp>
      <p:sp>
        <p:nvSpPr>
          <p:cNvPr id="228369" name="Text Box 17"/>
          <p:cNvSpPr txBox="1">
            <a:spLocks noChangeArrowheads="1"/>
          </p:cNvSpPr>
          <p:nvPr/>
        </p:nvSpPr>
        <p:spPr bwMode="auto">
          <a:xfrm>
            <a:off x="228600" y="4924425"/>
            <a:ext cx="8915400" cy="1552575"/>
          </a:xfrm>
          <a:prstGeom prst="rect">
            <a:avLst/>
          </a:prstGeom>
          <a:noFill/>
          <a:ln w="12700">
            <a:noFill/>
            <a:miter lim="800000"/>
            <a:headEnd type="none" w="sm" len="sm"/>
            <a:tailEnd type="none" w="sm" len="sm"/>
          </a:ln>
          <a:effectLst/>
        </p:spPr>
        <p:txBody>
          <a:bodyPr>
            <a:spAutoFit/>
          </a:bodyPr>
          <a:lstStyle/>
          <a:p>
            <a:pPr eaLnBrk="0" hangingPunct="0">
              <a:spcBef>
                <a:spcPct val="50000"/>
              </a:spcBef>
            </a:pPr>
            <a:r>
              <a:rPr lang="en-US" b="1">
                <a:solidFill>
                  <a:srgbClr val="0033CC"/>
                </a:solidFill>
                <a:latin typeface="Times New Roman" pitchFamily="18" charset="0"/>
              </a:rPr>
              <a:t>Sample Size Calculation: Find N s.t. to </a:t>
            </a:r>
            <a:r>
              <a:rPr lang="en-US" b="1">
                <a:solidFill>
                  <a:srgbClr val="0033CC"/>
                </a:solidFill>
                <a:latin typeface="Symbol" pitchFamily="18" charset="2"/>
              </a:rPr>
              <a:t>a </a:t>
            </a:r>
            <a:r>
              <a:rPr lang="en-US" b="1">
                <a:solidFill>
                  <a:srgbClr val="0033CC"/>
                </a:solidFill>
                <a:latin typeface="Times New Roman" pitchFamily="18" charset="0"/>
              </a:rPr>
              <a:t>and </a:t>
            </a:r>
            <a:r>
              <a:rPr lang="en-US" b="1">
                <a:solidFill>
                  <a:srgbClr val="0033CC"/>
                </a:solidFill>
                <a:latin typeface="Symbol" pitchFamily="18" charset="2"/>
              </a:rPr>
              <a:t>b</a:t>
            </a:r>
            <a:r>
              <a:rPr lang="en-US" b="1">
                <a:solidFill>
                  <a:srgbClr val="0033CC"/>
                </a:solidFill>
                <a:latin typeface="Times New Roman" pitchFamily="18" charset="0"/>
              </a:rPr>
              <a:t> are under control.</a:t>
            </a:r>
          </a:p>
          <a:p>
            <a:pPr eaLnBrk="0" hangingPunct="0">
              <a:spcBef>
                <a:spcPct val="50000"/>
              </a:spcBef>
            </a:pPr>
            <a:r>
              <a:rPr lang="en-US" b="1">
                <a:solidFill>
                  <a:srgbClr val="0033CC"/>
                </a:solidFill>
                <a:latin typeface="Times New Roman" pitchFamily="18" charset="0"/>
              </a:rPr>
              <a:t>Typically, compute N for a given </a:t>
            </a:r>
            <a:r>
              <a:rPr lang="en-US" b="1">
                <a:solidFill>
                  <a:srgbClr val="0033CC"/>
                </a:solidFill>
                <a:latin typeface="Symbol" pitchFamily="18" charset="2"/>
              </a:rPr>
              <a:t>a </a:t>
            </a:r>
            <a:r>
              <a:rPr lang="en-US" b="1">
                <a:solidFill>
                  <a:srgbClr val="0033CC"/>
                </a:solidFill>
                <a:latin typeface="Times New Roman" pitchFamily="18" charset="0"/>
              </a:rPr>
              <a:t>to yield  (1-</a:t>
            </a:r>
            <a:r>
              <a:rPr lang="en-US" b="1">
                <a:solidFill>
                  <a:srgbClr val="0033CC"/>
                </a:solidFill>
                <a:latin typeface="Symbol" pitchFamily="18" charset="2"/>
              </a:rPr>
              <a:t>b)</a:t>
            </a:r>
            <a:r>
              <a:rPr lang="en-US" b="1">
                <a:solidFill>
                  <a:srgbClr val="0033CC"/>
                </a:solidFill>
                <a:latin typeface="Times New Roman" pitchFamily="18" charset="0"/>
              </a:rPr>
              <a:t>x</a:t>
            </a:r>
            <a:r>
              <a:rPr lang="en-US" b="1">
                <a:solidFill>
                  <a:srgbClr val="0033CC"/>
                </a:solidFill>
                <a:latin typeface="Symbol" pitchFamily="18" charset="2"/>
              </a:rPr>
              <a:t>100%</a:t>
            </a:r>
            <a:r>
              <a:rPr lang="en-US" b="1">
                <a:solidFill>
                  <a:srgbClr val="0033CC"/>
                </a:solidFill>
                <a:latin typeface="Times New Roman" pitchFamily="18" charset="0"/>
              </a:rPr>
              <a:t> power.</a:t>
            </a:r>
            <a:endParaRPr lang="en-US" b="1">
              <a:solidFill>
                <a:srgbClr val="0033CC"/>
              </a:solidFill>
              <a:latin typeface="Symbol" pitchFamily="18" charset="2"/>
            </a:endParaRPr>
          </a:p>
          <a:p>
            <a:pPr eaLnBrk="0" hangingPunct="0">
              <a:spcBef>
                <a:spcPct val="50000"/>
              </a:spcBef>
            </a:pPr>
            <a:r>
              <a:rPr lang="en-US" b="1">
                <a:solidFill>
                  <a:srgbClr val="0033CC"/>
                </a:solidFill>
                <a:latin typeface="Times New Roman" pitchFamily="18" charset="0"/>
              </a:rPr>
              <a:t>For example, compute N for </a:t>
            </a:r>
            <a:r>
              <a:rPr lang="en-US" b="1">
                <a:solidFill>
                  <a:srgbClr val="0033CC"/>
                </a:solidFill>
                <a:latin typeface="Symbol" pitchFamily="18" charset="2"/>
              </a:rPr>
              <a:t>a = 0.05</a:t>
            </a:r>
            <a:r>
              <a:rPr lang="en-US" b="1">
                <a:solidFill>
                  <a:srgbClr val="0033CC"/>
                </a:solidFill>
                <a:latin typeface="Times New Roman" pitchFamily="18" charset="0"/>
              </a:rPr>
              <a:t> to yield 80% power.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283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83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83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68" grpId="0" autoUpdateAnimBg="0"/>
      <p:bldP spid="228369"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4642" name="Rectangle 2"/>
          <p:cNvSpPr>
            <a:spLocks noGrp="1" noChangeArrowheads="1"/>
          </p:cNvSpPr>
          <p:nvPr>
            <p:ph type="title"/>
          </p:nvPr>
        </p:nvSpPr>
        <p:spPr>
          <a:xfrm>
            <a:off x="0" y="0"/>
            <a:ext cx="9144000" cy="822325"/>
          </a:xfrm>
        </p:spPr>
        <p:txBody>
          <a:bodyPr/>
          <a:lstStyle/>
          <a:p>
            <a:r>
              <a:rPr lang="en-US" sz="3400" dirty="0" smtClean="0"/>
              <a:t>Pick the Winner Selection </a:t>
            </a:r>
            <a:r>
              <a:rPr lang="en-US" sz="3400" dirty="0"/>
              <a:t>Design</a:t>
            </a:r>
            <a:r>
              <a:rPr lang="en-US" sz="3600" dirty="0"/>
              <a:t> </a:t>
            </a:r>
            <a:br>
              <a:rPr lang="en-US" sz="3600" dirty="0"/>
            </a:br>
            <a:r>
              <a:rPr lang="en-US" sz="2000" dirty="0"/>
              <a:t>Simon, </a:t>
            </a:r>
            <a:r>
              <a:rPr lang="en-US" sz="2000" dirty="0" err="1"/>
              <a:t>Wittes</a:t>
            </a:r>
            <a:r>
              <a:rPr lang="en-US" sz="2000" dirty="0"/>
              <a:t>, </a:t>
            </a:r>
            <a:r>
              <a:rPr lang="en-US" sz="2000" dirty="0" err="1"/>
              <a:t>Ellenberg</a:t>
            </a:r>
            <a:r>
              <a:rPr lang="en-US" sz="2000" dirty="0"/>
              <a:t> (</a:t>
            </a:r>
            <a:r>
              <a:rPr lang="en-US" sz="2000" i="1" dirty="0"/>
              <a:t>Cancer Tr. Reports</a:t>
            </a:r>
            <a:r>
              <a:rPr lang="en-US" sz="2000" dirty="0"/>
              <a:t>, 1985)</a:t>
            </a:r>
            <a:endParaRPr lang="en-US" dirty="0"/>
          </a:p>
        </p:txBody>
      </p:sp>
      <p:sp>
        <p:nvSpPr>
          <p:cNvPr id="1264643" name="Rectangle 3" descr="Rectangle: Click to edit Master text styles&#10;Second level&#10;Third level&#10;Fourth level&#10;Fifth level"/>
          <p:cNvSpPr>
            <a:spLocks noGrp="1" noChangeArrowheads="1"/>
          </p:cNvSpPr>
          <p:nvPr>
            <p:ph type="body" idx="1"/>
          </p:nvPr>
        </p:nvSpPr>
        <p:spPr>
          <a:xfrm>
            <a:off x="38100" y="1016000"/>
            <a:ext cx="9144000" cy="5981700"/>
          </a:xfrm>
        </p:spPr>
        <p:txBody>
          <a:bodyPr/>
          <a:lstStyle/>
          <a:p>
            <a:r>
              <a:rPr lang="en-US" sz="2400" b="1" dirty="0"/>
              <a:t>Goal</a:t>
            </a:r>
            <a:r>
              <a:rPr lang="en-US" sz="2400" dirty="0"/>
              <a:t> : Among several promising agents, choose the best one to send to Phase III </a:t>
            </a:r>
          </a:p>
          <a:p>
            <a:r>
              <a:rPr lang="en-US" sz="2400" b="1" dirty="0"/>
              <a:t>Design </a:t>
            </a:r>
            <a:r>
              <a:rPr lang="en-US" sz="2400" dirty="0"/>
              <a:t>:</a:t>
            </a:r>
          </a:p>
          <a:p>
            <a:pPr lvl="1"/>
            <a:r>
              <a:rPr lang="en-US" dirty="0"/>
              <a:t>Randomly assign equal number of pts to each </a:t>
            </a:r>
            <a:r>
              <a:rPr lang="en-US" dirty="0" err="1"/>
              <a:t>tx</a:t>
            </a:r>
            <a:endParaRPr lang="en-US" dirty="0"/>
          </a:p>
          <a:p>
            <a:pPr lvl="1"/>
            <a:r>
              <a:rPr lang="en-US" dirty="0"/>
              <a:t>Choose the one yields the best result for phase III</a:t>
            </a:r>
          </a:p>
          <a:p>
            <a:r>
              <a:rPr lang="en-US" sz="2400" dirty="0"/>
              <a:t>Sample size per group for correctly selecting “best” </a:t>
            </a:r>
            <a:r>
              <a:rPr lang="en-US" sz="2400" dirty="0" err="1"/>
              <a:t>tx</a:t>
            </a:r>
            <a:r>
              <a:rPr lang="en-US" sz="2400" dirty="0"/>
              <a:t> with 90% power when the response rate is 15% better than the smallest response rate</a:t>
            </a:r>
            <a:r>
              <a:rPr lang="en-US" sz="2400" b="1" dirty="0"/>
              <a:t> </a:t>
            </a:r>
            <a:endParaRPr lang="en-US" sz="2400" b="1" dirty="0" smtClean="0"/>
          </a:p>
          <a:p>
            <a:endParaRPr lang="en-US" sz="300" dirty="0"/>
          </a:p>
          <a:p>
            <a:pPr lvl="2">
              <a:buClr>
                <a:schemeClr val="tx1"/>
              </a:buClr>
              <a:buFontTx/>
              <a:buChar char=" "/>
            </a:pPr>
            <a:r>
              <a:rPr lang="en-US" sz="2400" b="1" dirty="0"/>
              <a:t>	</a:t>
            </a:r>
            <a:r>
              <a:rPr lang="en-US" sz="1400" b="1" dirty="0"/>
              <a:t>		</a:t>
            </a:r>
            <a:r>
              <a:rPr lang="en-US" sz="2000" u="sng" dirty="0"/>
              <a:t>Number of Treatments</a:t>
            </a:r>
            <a:endParaRPr lang="en-US" sz="2000" b="1" dirty="0"/>
          </a:p>
          <a:p>
            <a:pPr>
              <a:buClr>
                <a:schemeClr val="tx1"/>
              </a:buClr>
              <a:buFontTx/>
              <a:buChar char=" "/>
            </a:pPr>
            <a:r>
              <a:rPr lang="en-US" sz="2000" u="sng" dirty="0"/>
              <a:t>Smallest Response Rate 	    </a:t>
            </a:r>
            <a:r>
              <a:rPr lang="en-US" sz="2000" u="sng" dirty="0">
                <a:solidFill>
                  <a:schemeClr val="accent4"/>
                </a:solidFill>
              </a:rPr>
              <a:t>2</a:t>
            </a:r>
            <a:r>
              <a:rPr lang="en-US" sz="2000" u="sng" dirty="0"/>
              <a:t>	   3	  4____</a:t>
            </a:r>
            <a:endParaRPr lang="en-US" sz="2000" dirty="0"/>
          </a:p>
          <a:p>
            <a:pPr>
              <a:buClr>
                <a:schemeClr val="tx1"/>
              </a:buClr>
              <a:buFontTx/>
              <a:buChar char=" "/>
            </a:pPr>
            <a:r>
              <a:rPr lang="en-US" sz="2000" dirty="0"/>
              <a:t>                    </a:t>
            </a:r>
            <a:r>
              <a:rPr lang="en-US" sz="2000" dirty="0" smtClean="0"/>
              <a:t> .</a:t>
            </a:r>
            <a:r>
              <a:rPr lang="en-US" sz="2000" dirty="0"/>
              <a:t>10		</a:t>
            </a:r>
            <a:r>
              <a:rPr lang="en-US" sz="2000" dirty="0">
                <a:solidFill>
                  <a:schemeClr val="accent4"/>
                </a:solidFill>
              </a:rPr>
              <a:t>  21	  31	  37</a:t>
            </a:r>
            <a:endParaRPr lang="en-US" sz="2000" u="sng" dirty="0">
              <a:solidFill>
                <a:schemeClr val="accent4"/>
              </a:solidFill>
            </a:endParaRPr>
          </a:p>
          <a:p>
            <a:pPr>
              <a:buClr>
                <a:schemeClr val="tx1"/>
              </a:buClr>
              <a:buFontTx/>
              <a:buChar char=" "/>
            </a:pPr>
            <a:r>
              <a:rPr lang="en-US" sz="2000" dirty="0">
                <a:solidFill>
                  <a:schemeClr val="accent4"/>
                </a:solidFill>
              </a:rPr>
              <a:t>		.20		  29	  44	  52</a:t>
            </a:r>
            <a:endParaRPr lang="en-US" sz="2000" u="sng" dirty="0">
              <a:solidFill>
                <a:schemeClr val="accent4"/>
              </a:solidFill>
            </a:endParaRPr>
          </a:p>
          <a:p>
            <a:pPr>
              <a:buClr>
                <a:schemeClr val="tx1"/>
              </a:buClr>
              <a:buFontTx/>
              <a:buChar char=" "/>
            </a:pPr>
            <a:r>
              <a:rPr lang="en-US" sz="2000" dirty="0">
                <a:solidFill>
                  <a:schemeClr val="accent4"/>
                </a:solidFill>
              </a:rPr>
              <a:t>		.30		  35</a:t>
            </a:r>
            <a:r>
              <a:rPr lang="en-US" sz="2000" dirty="0"/>
              <a:t>	  52	  62</a:t>
            </a:r>
            <a:endParaRPr lang="en-US" sz="2400" dirty="0"/>
          </a:p>
        </p:txBody>
      </p:sp>
      <p:graphicFrame>
        <p:nvGraphicFramePr>
          <p:cNvPr id="4" name="Table 3"/>
          <p:cNvGraphicFramePr>
            <a:graphicFrameLocks noGrp="1"/>
          </p:cNvGraphicFramePr>
          <p:nvPr/>
        </p:nvGraphicFramePr>
        <p:xfrm>
          <a:off x="6769100" y="4223067"/>
          <a:ext cx="2159000" cy="2327910"/>
        </p:xfrm>
        <a:graphic>
          <a:graphicData uri="http://schemas.openxmlformats.org/drawingml/2006/table">
            <a:tbl>
              <a:tblPr firstRow="1" bandRow="1">
                <a:tableStyleId>{2D5ABB26-0587-4C30-8999-92F81FD0307C}</a:tableStyleId>
              </a:tblPr>
              <a:tblGrid>
                <a:gridCol w="2159000"/>
              </a:tblGrid>
              <a:tr h="425450">
                <a:tc>
                  <a:txBody>
                    <a:bodyPr/>
                    <a:lstStyle/>
                    <a:p>
                      <a:pPr marL="0" marR="0" algn="ctr">
                        <a:lnSpc>
                          <a:spcPct val="115000"/>
                        </a:lnSpc>
                        <a:spcBef>
                          <a:spcPts val="0"/>
                        </a:spcBef>
                        <a:spcAft>
                          <a:spcPts val="0"/>
                        </a:spcAft>
                      </a:pPr>
                      <a:r>
                        <a:rPr lang="en-US" sz="2000" b="1" u="sng" dirty="0" smtClean="0">
                          <a:solidFill>
                            <a:srgbClr val="FF4747"/>
                          </a:solidFill>
                          <a:latin typeface="+mn-lt"/>
                          <a:ea typeface="Calibri"/>
                          <a:cs typeface="Times New Roman"/>
                        </a:rPr>
                        <a:t>2-arm</a:t>
                      </a:r>
                    </a:p>
                    <a:p>
                      <a:pPr marL="0" marR="0" algn="ctr">
                        <a:lnSpc>
                          <a:spcPct val="115000"/>
                        </a:lnSpc>
                        <a:spcBef>
                          <a:spcPts val="0"/>
                        </a:spcBef>
                        <a:spcAft>
                          <a:spcPts val="0"/>
                        </a:spcAft>
                      </a:pPr>
                      <a:r>
                        <a:rPr lang="en-US" sz="2000" b="1" u="sng" dirty="0" smtClean="0">
                          <a:solidFill>
                            <a:srgbClr val="FF4747"/>
                          </a:solidFill>
                          <a:latin typeface="+mn-lt"/>
                          <a:ea typeface="Calibri"/>
                          <a:cs typeface="Times New Roman"/>
                        </a:rPr>
                        <a:t>Phase</a:t>
                      </a:r>
                      <a:r>
                        <a:rPr lang="en-US" sz="2000" b="1" u="sng" baseline="0" dirty="0" smtClean="0">
                          <a:solidFill>
                            <a:srgbClr val="FF4747"/>
                          </a:solidFill>
                          <a:latin typeface="+mn-lt"/>
                          <a:ea typeface="Calibri"/>
                          <a:cs typeface="Times New Roman"/>
                        </a:rPr>
                        <a:t> III Trial</a:t>
                      </a:r>
                    </a:p>
                    <a:p>
                      <a:pPr marL="0" marR="0" algn="ctr">
                        <a:lnSpc>
                          <a:spcPct val="115000"/>
                        </a:lnSpc>
                        <a:spcBef>
                          <a:spcPts val="0"/>
                        </a:spcBef>
                        <a:spcAft>
                          <a:spcPts val="0"/>
                        </a:spcAft>
                      </a:pPr>
                      <a:r>
                        <a:rPr lang="en-US" sz="2000" b="1" u="sng" dirty="0" smtClean="0">
                          <a:solidFill>
                            <a:srgbClr val="FF4747"/>
                          </a:solidFill>
                          <a:latin typeface="Symbol" pitchFamily="18" charset="2"/>
                          <a:ea typeface="Calibri"/>
                          <a:cs typeface="Times New Roman"/>
                        </a:rPr>
                        <a:t>a</a:t>
                      </a:r>
                      <a:r>
                        <a:rPr lang="en-US" sz="2000" b="1" u="sng" dirty="0" smtClean="0">
                          <a:solidFill>
                            <a:srgbClr val="FF4747"/>
                          </a:solidFill>
                          <a:latin typeface="+mn-lt"/>
                          <a:ea typeface="Calibri"/>
                          <a:cs typeface="Times New Roman"/>
                        </a:rPr>
                        <a:t> </a:t>
                      </a:r>
                      <a:r>
                        <a:rPr lang="en-US" sz="2000" b="1" u="sng" dirty="0">
                          <a:solidFill>
                            <a:srgbClr val="FF4747"/>
                          </a:solidFill>
                          <a:latin typeface="+mn-lt"/>
                          <a:ea typeface="Calibri"/>
                          <a:cs typeface="Times New Roman"/>
                        </a:rPr>
                        <a:t>= </a:t>
                      </a:r>
                      <a:r>
                        <a:rPr lang="en-US" sz="2000" b="1" u="sng" dirty="0" smtClean="0">
                          <a:solidFill>
                            <a:srgbClr val="FF4747"/>
                          </a:solidFill>
                          <a:latin typeface="+mn-lt"/>
                          <a:ea typeface="Calibri"/>
                          <a:cs typeface="Times New Roman"/>
                        </a:rPr>
                        <a:t>0.05</a:t>
                      </a:r>
                      <a:endParaRPr lang="en-US" sz="2000" b="1" dirty="0">
                        <a:solidFill>
                          <a:srgbClr val="FF4747"/>
                        </a:solidFill>
                        <a:latin typeface="+mn-lt"/>
                        <a:ea typeface="Calibri"/>
                        <a:cs typeface="Times New Roman"/>
                      </a:endParaRPr>
                    </a:p>
                  </a:txBody>
                  <a:tcPr marL="68580" marR="68580" marT="0" marB="0" anchor="ctr"/>
                </a:tc>
              </a:tr>
              <a:tr h="425450">
                <a:tc>
                  <a:txBody>
                    <a:bodyPr/>
                    <a:lstStyle/>
                    <a:p>
                      <a:pPr marL="0" marR="0" algn="ctr">
                        <a:lnSpc>
                          <a:spcPct val="115000"/>
                        </a:lnSpc>
                        <a:spcBef>
                          <a:spcPts val="0"/>
                        </a:spcBef>
                        <a:spcAft>
                          <a:spcPts val="0"/>
                        </a:spcAft>
                      </a:pPr>
                      <a:r>
                        <a:rPr lang="en-US" sz="2000" b="1" dirty="0">
                          <a:solidFill>
                            <a:srgbClr val="FF4747"/>
                          </a:solidFill>
                          <a:latin typeface="+mn-lt"/>
                          <a:ea typeface="Calibri"/>
                          <a:cs typeface="Times New Roman"/>
                        </a:rPr>
                        <a:t>146</a:t>
                      </a:r>
                    </a:p>
                  </a:txBody>
                  <a:tcPr marL="68580" marR="68580" marT="0" marB="0" anchor="ctr"/>
                </a:tc>
              </a:tr>
              <a:tr h="425450">
                <a:tc>
                  <a:txBody>
                    <a:bodyPr/>
                    <a:lstStyle/>
                    <a:p>
                      <a:pPr marL="0" marR="0" algn="ctr">
                        <a:lnSpc>
                          <a:spcPct val="115000"/>
                        </a:lnSpc>
                        <a:spcBef>
                          <a:spcPts val="0"/>
                        </a:spcBef>
                        <a:spcAft>
                          <a:spcPts val="0"/>
                        </a:spcAft>
                      </a:pPr>
                      <a:r>
                        <a:rPr lang="en-US" sz="2000" b="1" dirty="0">
                          <a:solidFill>
                            <a:srgbClr val="FF4747"/>
                          </a:solidFill>
                          <a:latin typeface="+mn-lt"/>
                          <a:ea typeface="Calibri"/>
                          <a:cs typeface="Times New Roman"/>
                        </a:rPr>
                        <a:t>197</a:t>
                      </a:r>
                    </a:p>
                  </a:txBody>
                  <a:tcPr marL="68580" marR="68580" marT="0" marB="0" anchor="ctr"/>
                </a:tc>
              </a:tr>
              <a:tr h="425450">
                <a:tc>
                  <a:txBody>
                    <a:bodyPr/>
                    <a:lstStyle/>
                    <a:p>
                      <a:pPr marL="0" marR="0" algn="ctr">
                        <a:lnSpc>
                          <a:spcPct val="115000"/>
                        </a:lnSpc>
                        <a:spcBef>
                          <a:spcPts val="0"/>
                        </a:spcBef>
                        <a:spcAft>
                          <a:spcPts val="0"/>
                        </a:spcAft>
                      </a:pPr>
                      <a:r>
                        <a:rPr lang="en-US" sz="2000" b="1" dirty="0">
                          <a:solidFill>
                            <a:srgbClr val="FF4747"/>
                          </a:solidFill>
                          <a:latin typeface="+mn-lt"/>
                          <a:ea typeface="Calibri"/>
                          <a:cs typeface="Times New Roman"/>
                        </a:rPr>
                        <a:t>230</a:t>
                      </a:r>
                    </a:p>
                  </a:txBody>
                  <a:tcPr marL="68580" marR="68580" marT="0" marB="0" anchor="ct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464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6464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6464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6464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6464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64643">
                                            <p:txEl>
                                              <p:pRg st="10" end="1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5666" name="Rectangle 2"/>
          <p:cNvSpPr>
            <a:spLocks noGrp="1" noChangeArrowheads="1"/>
          </p:cNvSpPr>
          <p:nvPr>
            <p:ph type="title"/>
          </p:nvPr>
        </p:nvSpPr>
        <p:spPr>
          <a:xfrm>
            <a:off x="228600" y="184150"/>
            <a:ext cx="9144000" cy="438150"/>
          </a:xfrm>
        </p:spPr>
        <p:txBody>
          <a:bodyPr/>
          <a:lstStyle/>
          <a:p>
            <a:r>
              <a:rPr lang="en-US" sz="3200" dirty="0"/>
              <a:t>Properties of the </a:t>
            </a:r>
            <a:r>
              <a:rPr lang="en-US" sz="3200" dirty="0" smtClean="0"/>
              <a:t>Pick the Winner Design</a:t>
            </a:r>
            <a:endParaRPr lang="en-US" sz="2000" dirty="0">
              <a:solidFill>
                <a:srgbClr val="990033"/>
              </a:solidFill>
            </a:endParaRPr>
          </a:p>
        </p:txBody>
      </p:sp>
      <p:sp>
        <p:nvSpPr>
          <p:cNvPr id="1265667" name="Rectangle 3" descr="Rectangle: Click to edit Master text styles&#10;Second level&#10;Third level&#10;Fourth level&#10;Fifth level"/>
          <p:cNvSpPr>
            <a:spLocks noGrp="1" noChangeArrowheads="1"/>
          </p:cNvSpPr>
          <p:nvPr>
            <p:ph type="body" idx="1"/>
          </p:nvPr>
        </p:nvSpPr>
        <p:spPr>
          <a:xfrm>
            <a:off x="88901" y="901700"/>
            <a:ext cx="9144000" cy="6184900"/>
          </a:xfrm>
        </p:spPr>
        <p:txBody>
          <a:bodyPr/>
          <a:lstStyle/>
          <a:p>
            <a:pPr>
              <a:lnSpc>
                <a:spcPct val="90000"/>
              </a:lnSpc>
            </a:pPr>
            <a:r>
              <a:rPr lang="en-US" sz="2800" dirty="0"/>
              <a:t>A pick the winner design based on the ranking and selection procedure</a:t>
            </a:r>
          </a:p>
          <a:p>
            <a:pPr lvl="1">
              <a:lnSpc>
                <a:spcPct val="90000"/>
              </a:lnSpc>
            </a:pPr>
            <a:r>
              <a:rPr lang="en-US" sz="2400" dirty="0"/>
              <a:t>Randomize pts across all arms.  At the end of study, pick the arm with best outcome and declare the “winner.”</a:t>
            </a:r>
          </a:p>
          <a:p>
            <a:pPr>
              <a:lnSpc>
                <a:spcPct val="90000"/>
              </a:lnSpc>
            </a:pPr>
            <a:r>
              <a:rPr lang="en-US" sz="2800" dirty="0"/>
              <a:t>Compared to comparative randomized trials, </a:t>
            </a:r>
            <a:r>
              <a:rPr lang="en-US" sz="2800" dirty="0" smtClean="0"/>
              <a:t>the required </a:t>
            </a:r>
            <a:r>
              <a:rPr lang="en-US" sz="2800" dirty="0"/>
              <a:t>sample size is much smaller</a:t>
            </a:r>
          </a:p>
          <a:p>
            <a:pPr lvl="1"/>
            <a:r>
              <a:rPr lang="en-US" sz="2400" dirty="0">
                <a:solidFill>
                  <a:srgbClr val="FF2F83"/>
                </a:solidFill>
              </a:rPr>
              <a:t>For example, for a two-arm trials with P</a:t>
            </a:r>
            <a:r>
              <a:rPr lang="en-US" sz="2400" baseline="-25000" dirty="0">
                <a:solidFill>
                  <a:srgbClr val="FF2F83"/>
                </a:solidFill>
              </a:rPr>
              <a:t>1</a:t>
            </a:r>
            <a:r>
              <a:rPr lang="en-US" sz="2400" dirty="0">
                <a:solidFill>
                  <a:srgbClr val="FF2F83"/>
                </a:solidFill>
              </a:rPr>
              <a:t> = 0.10, P</a:t>
            </a:r>
            <a:r>
              <a:rPr lang="en-US" sz="2400" baseline="-25000" dirty="0">
                <a:solidFill>
                  <a:srgbClr val="FF2F83"/>
                </a:solidFill>
              </a:rPr>
              <a:t>2</a:t>
            </a:r>
            <a:r>
              <a:rPr lang="en-US" sz="2400" dirty="0">
                <a:solidFill>
                  <a:srgbClr val="FF2F83"/>
                </a:solidFill>
              </a:rPr>
              <a:t> = 0.25, </a:t>
            </a:r>
            <a:r>
              <a:rPr lang="en-US" sz="2400" dirty="0">
                <a:solidFill>
                  <a:srgbClr val="FF2F83"/>
                </a:solidFill>
                <a:sym typeface="Symbol" pitchFamily="18" charset="2"/>
              </a:rPr>
              <a:t></a:t>
            </a:r>
            <a:r>
              <a:rPr lang="en-US" sz="2400" dirty="0">
                <a:solidFill>
                  <a:srgbClr val="FF2F83"/>
                </a:solidFill>
              </a:rPr>
              <a:t>=.05 (two-sided), 1</a:t>
            </a:r>
            <a:r>
              <a:rPr lang="en-US" sz="2400" dirty="0">
                <a:solidFill>
                  <a:srgbClr val="FF2F83"/>
                </a:solidFill>
                <a:sym typeface="Symbol" pitchFamily="18" charset="2"/>
              </a:rPr>
              <a:t></a:t>
            </a:r>
            <a:r>
              <a:rPr lang="en-US" sz="2400" dirty="0">
                <a:solidFill>
                  <a:srgbClr val="FF2F83"/>
                </a:solidFill>
              </a:rPr>
              <a:t> = .9, N</a:t>
            </a:r>
            <a:r>
              <a:rPr lang="en-US" sz="2400" baseline="-25000" dirty="0">
                <a:solidFill>
                  <a:srgbClr val="FF2F83"/>
                </a:solidFill>
              </a:rPr>
              <a:t>1</a:t>
            </a:r>
            <a:r>
              <a:rPr lang="en-US" sz="2400" dirty="0">
                <a:solidFill>
                  <a:srgbClr val="FF2F83"/>
                </a:solidFill>
              </a:rPr>
              <a:t> = N</a:t>
            </a:r>
            <a:r>
              <a:rPr lang="en-US" sz="2400" baseline="-25000" dirty="0">
                <a:solidFill>
                  <a:srgbClr val="FF2F83"/>
                </a:solidFill>
              </a:rPr>
              <a:t>2</a:t>
            </a:r>
            <a:r>
              <a:rPr lang="en-US" sz="2400" dirty="0">
                <a:solidFill>
                  <a:srgbClr val="FF2F83"/>
                </a:solidFill>
              </a:rPr>
              <a:t> = 146. </a:t>
            </a:r>
          </a:p>
          <a:p>
            <a:pPr lvl="1">
              <a:buFont typeface="Wingdings" pitchFamily="2" charset="2"/>
              <a:buNone/>
            </a:pPr>
            <a:r>
              <a:rPr lang="en-US" sz="2400" dirty="0"/>
              <a:t>	</a:t>
            </a:r>
            <a:r>
              <a:rPr lang="en-US" sz="2400" dirty="0">
                <a:solidFill>
                  <a:schemeClr val="tx2"/>
                </a:solidFill>
              </a:rPr>
              <a:t>Using the SWE design, N</a:t>
            </a:r>
            <a:r>
              <a:rPr lang="en-US" sz="2400" baseline="-25000" dirty="0">
                <a:solidFill>
                  <a:schemeClr val="tx2"/>
                </a:solidFill>
              </a:rPr>
              <a:t>1</a:t>
            </a:r>
            <a:r>
              <a:rPr lang="en-US" sz="2400" dirty="0">
                <a:solidFill>
                  <a:schemeClr val="tx2"/>
                </a:solidFill>
              </a:rPr>
              <a:t> = N</a:t>
            </a:r>
            <a:r>
              <a:rPr lang="en-US" sz="2400" baseline="-25000" dirty="0">
                <a:solidFill>
                  <a:schemeClr val="tx2"/>
                </a:solidFill>
              </a:rPr>
              <a:t>2</a:t>
            </a:r>
            <a:r>
              <a:rPr lang="en-US" sz="2400" dirty="0">
                <a:solidFill>
                  <a:schemeClr val="tx2"/>
                </a:solidFill>
              </a:rPr>
              <a:t> = 21</a:t>
            </a:r>
            <a:r>
              <a:rPr lang="en-US" sz="2400" dirty="0" smtClean="0">
                <a:solidFill>
                  <a:schemeClr val="tx2"/>
                </a:solidFill>
              </a:rPr>
              <a:t>.</a:t>
            </a:r>
          </a:p>
          <a:p>
            <a:pPr lvl="1">
              <a:buFont typeface="Wingdings" pitchFamily="2" charset="2"/>
              <a:buNone/>
            </a:pPr>
            <a:endParaRPr lang="en-US" sz="2000" dirty="0" smtClean="0">
              <a:solidFill>
                <a:schemeClr val="tx2"/>
              </a:solidFill>
            </a:endParaRPr>
          </a:p>
          <a:p>
            <a:pPr lvl="1">
              <a:buFont typeface="Wingdings" pitchFamily="2" charset="2"/>
              <a:buNone/>
            </a:pPr>
            <a:endParaRPr lang="en-US" sz="2000" dirty="0">
              <a:solidFill>
                <a:schemeClr val="tx2"/>
              </a:solidFill>
            </a:endParaRPr>
          </a:p>
          <a:p>
            <a:r>
              <a:rPr lang="en-US" b="1" i="1" dirty="0" smtClean="0"/>
              <a:t>Is it too good to be true?</a:t>
            </a:r>
          </a:p>
          <a:p>
            <a:pPr>
              <a:buNone/>
            </a:pPr>
            <a:r>
              <a:rPr lang="en-US" b="1" i="1" dirty="0" smtClean="0"/>
              <a:t>	</a:t>
            </a:r>
            <a:r>
              <a:rPr lang="en-US" b="1" i="1" dirty="0" smtClean="0">
                <a:solidFill>
                  <a:srgbClr val="7030A0"/>
                </a:solidFill>
              </a:rPr>
              <a:t>What </a:t>
            </a:r>
            <a:r>
              <a:rPr lang="en-US" b="1" i="1" dirty="0">
                <a:solidFill>
                  <a:srgbClr val="7030A0"/>
                </a:solidFill>
              </a:rPr>
              <a:t>is the catch</a:t>
            </a:r>
            <a:r>
              <a:rPr lang="en-US" b="1" i="1" dirty="0" smtClean="0">
                <a:solidFill>
                  <a:srgbClr val="7030A0"/>
                </a:solidFill>
              </a:rPr>
              <a:t>?</a:t>
            </a:r>
            <a:endParaRPr lang="en-US" b="1" i="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5667">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656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0"/>
            <a:ext cx="9144000" cy="1066800"/>
          </a:xfrm>
        </p:spPr>
        <p:txBody>
          <a:bodyPr>
            <a:normAutofit/>
          </a:bodyPr>
          <a:lstStyle/>
          <a:p>
            <a:pPr algn="l"/>
            <a:r>
              <a:rPr lang="en-US" sz="3200" dirty="0" smtClean="0"/>
              <a:t>Under H</a:t>
            </a:r>
            <a:r>
              <a:rPr lang="en-US" sz="3200" cap="all" baseline="-25000" dirty="0" smtClean="0"/>
              <a:t>a</a:t>
            </a:r>
            <a:r>
              <a:rPr lang="en-US" sz="3200" dirty="0" smtClean="0"/>
              <a:t> , Picking any “o” as the winner is considered  making a “correct selection”</a:t>
            </a:r>
            <a:endParaRPr lang="en-US" sz="3200" dirty="0"/>
          </a:p>
        </p:txBody>
      </p:sp>
      <p:sp>
        <p:nvSpPr>
          <p:cNvPr id="123" name="Content Placeholder 122"/>
          <p:cNvSpPr>
            <a:spLocks noGrp="1"/>
          </p:cNvSpPr>
          <p:nvPr>
            <p:ph idx="1"/>
          </p:nvPr>
        </p:nvSpPr>
        <p:spPr>
          <a:xfrm>
            <a:off x="165100" y="4064000"/>
            <a:ext cx="8991600" cy="5715000"/>
          </a:xfrm>
        </p:spPr>
        <p:txBody>
          <a:bodyPr/>
          <a:lstStyle/>
          <a:p>
            <a:r>
              <a:rPr lang="en-US" sz="2800" dirty="0" smtClean="0"/>
              <a:t>When the response rate of the best treatment(s) is at least </a:t>
            </a:r>
            <a:r>
              <a:rPr lang="en-US" sz="2800" b="1" dirty="0" smtClean="0">
                <a:latin typeface="Symbol" pitchFamily="18" charset="2"/>
              </a:rPr>
              <a:t>d</a:t>
            </a:r>
            <a:r>
              <a:rPr lang="en-US" sz="2800" dirty="0" smtClean="0"/>
              <a:t> better than the next better ones, </a:t>
            </a:r>
            <a:r>
              <a:rPr lang="en-US" sz="2800" dirty="0" err="1" smtClean="0"/>
              <a:t>Prob</a:t>
            </a:r>
            <a:r>
              <a:rPr lang="en-US" sz="2800" dirty="0" smtClean="0"/>
              <a:t>(correctly selecting “o”) is minimized under (1) </a:t>
            </a:r>
          </a:p>
          <a:p>
            <a:r>
              <a:rPr lang="en-US" sz="2800" dirty="0" smtClean="0"/>
              <a:t>Scenario (1) is called the least favorable condition.</a:t>
            </a:r>
          </a:p>
          <a:p>
            <a:endParaRPr lang="en-US" dirty="0"/>
          </a:p>
        </p:txBody>
      </p:sp>
      <p:sp>
        <p:nvSpPr>
          <p:cNvPr id="23" name="TextBox 22"/>
          <p:cNvSpPr txBox="1"/>
          <p:nvPr/>
        </p:nvSpPr>
        <p:spPr>
          <a:xfrm>
            <a:off x="2343150" y="1854200"/>
            <a:ext cx="438150" cy="923330"/>
          </a:xfrm>
          <a:prstGeom prst="rect">
            <a:avLst/>
          </a:prstGeom>
          <a:noFill/>
        </p:spPr>
        <p:txBody>
          <a:bodyPr wrap="square" rtlCol="0">
            <a:spAutoFit/>
          </a:bodyPr>
          <a:lstStyle/>
          <a:p>
            <a:r>
              <a:rPr lang="en-US" sz="5400" b="1" dirty="0" smtClean="0">
                <a:latin typeface="Times New Roman" pitchFamily="18" charset="0"/>
                <a:cs typeface="Times New Roman" pitchFamily="18" charset="0"/>
              </a:rPr>
              <a:t>}</a:t>
            </a:r>
            <a:endParaRPr lang="en-US" sz="5400" b="1" dirty="0">
              <a:latin typeface="Times New Roman" pitchFamily="18" charset="0"/>
              <a:cs typeface="Times New Roman" pitchFamily="18" charset="0"/>
            </a:endParaRPr>
          </a:p>
        </p:txBody>
      </p:sp>
      <p:sp>
        <p:nvSpPr>
          <p:cNvPr id="58" name="TextBox 57"/>
          <p:cNvSpPr txBox="1"/>
          <p:nvPr/>
        </p:nvSpPr>
        <p:spPr>
          <a:xfrm>
            <a:off x="2635089" y="2171932"/>
            <a:ext cx="501811" cy="400110"/>
          </a:xfrm>
          <a:prstGeom prst="rect">
            <a:avLst/>
          </a:prstGeom>
          <a:noFill/>
        </p:spPr>
        <p:txBody>
          <a:bodyPr wrap="square" rtlCol="0">
            <a:spAutoFit/>
          </a:bodyPr>
          <a:lstStyle/>
          <a:p>
            <a:r>
              <a:rPr lang="en-US" b="1" dirty="0" smtClean="0">
                <a:latin typeface="Symbol" pitchFamily="18" charset="2"/>
                <a:cs typeface="Times New Roman" pitchFamily="18" charset="0"/>
              </a:rPr>
              <a:t>d</a:t>
            </a:r>
            <a:endParaRPr lang="en-US" b="1" dirty="0">
              <a:latin typeface="Symbol" pitchFamily="18" charset="2"/>
              <a:cs typeface="Times New Roman" pitchFamily="18" charset="0"/>
            </a:endParaRPr>
          </a:p>
        </p:txBody>
      </p:sp>
      <p:grpSp>
        <p:nvGrpSpPr>
          <p:cNvPr id="3" name="Group 17"/>
          <p:cNvGrpSpPr/>
          <p:nvPr/>
        </p:nvGrpSpPr>
        <p:grpSpPr>
          <a:xfrm>
            <a:off x="889000" y="1927142"/>
            <a:ext cx="1914324" cy="1325321"/>
            <a:chOff x="1828800" y="1752600"/>
            <a:chExt cx="990600" cy="838200"/>
          </a:xfrm>
        </p:grpSpPr>
        <p:cxnSp>
          <p:nvCxnSpPr>
            <p:cNvPr id="11" name="Straight Connector 10"/>
            <p:cNvCxnSpPr/>
            <p:nvPr/>
          </p:nvCxnSpPr>
          <p:spPr>
            <a:xfrm rot="5400000">
              <a:off x="1409700" y="2171700"/>
              <a:ext cx="8382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rot="10800000">
              <a:off x="1828800" y="2590800"/>
              <a:ext cx="9906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rot="10800000">
              <a:off x="1828800" y="2276475"/>
              <a:ext cx="1143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
        <p:nvSpPr>
          <p:cNvPr id="25" name="TextBox 24"/>
          <p:cNvSpPr txBox="1"/>
          <p:nvPr/>
        </p:nvSpPr>
        <p:spPr>
          <a:xfrm>
            <a:off x="1627851" y="1854200"/>
            <a:ext cx="454949" cy="400110"/>
          </a:xfrm>
          <a:prstGeom prst="rect">
            <a:avLst/>
          </a:prstGeom>
          <a:noFill/>
        </p:spPr>
        <p:txBody>
          <a:bodyPr wrap="square" rtlCol="0">
            <a:spAutoFit/>
          </a:bodyPr>
          <a:lstStyle/>
          <a:p>
            <a:r>
              <a:rPr lang="en-US" b="1" dirty="0" smtClean="0">
                <a:latin typeface="Times New Roman" pitchFamily="18" charset="0"/>
                <a:cs typeface="Times New Roman" pitchFamily="18" charset="0"/>
              </a:rPr>
              <a:t>o</a:t>
            </a:r>
            <a:endParaRPr lang="en-US" b="1" dirty="0">
              <a:latin typeface="Times New Roman" pitchFamily="18" charset="0"/>
              <a:cs typeface="Times New Roman" pitchFamily="18" charset="0"/>
            </a:endParaRPr>
          </a:p>
        </p:txBody>
      </p:sp>
      <p:grpSp>
        <p:nvGrpSpPr>
          <p:cNvPr id="4" name="Group 64"/>
          <p:cNvGrpSpPr/>
          <p:nvPr/>
        </p:nvGrpSpPr>
        <p:grpSpPr>
          <a:xfrm>
            <a:off x="1385989" y="2543158"/>
            <a:ext cx="1103211" cy="377842"/>
            <a:chOff x="1030389" y="1971658"/>
            <a:chExt cx="1103211" cy="377842"/>
          </a:xfrm>
        </p:grpSpPr>
        <p:sp>
          <p:nvSpPr>
            <p:cNvPr id="38" name="TextBox 37"/>
            <p:cNvSpPr txBox="1"/>
            <p:nvPr/>
          </p:nvSpPr>
          <p:spPr>
            <a:xfrm>
              <a:off x="1030389" y="1971658"/>
              <a:ext cx="455512" cy="369332"/>
            </a:xfrm>
            <a:prstGeom prst="rect">
              <a:avLst/>
            </a:prstGeom>
            <a:noFill/>
          </p:spPr>
          <p:txBody>
            <a:bodyPr wrap="square" rtlCol="0">
              <a:spAutoFit/>
            </a:bodyPr>
            <a:lstStyle/>
            <a:p>
              <a:r>
                <a:rPr lang="en-US" sz="1800" b="1" dirty="0" smtClean="0">
                  <a:latin typeface="Times New Roman" pitchFamily="18" charset="0"/>
                  <a:cs typeface="Times New Roman" pitchFamily="18" charset="0"/>
                </a:rPr>
                <a:t>x</a:t>
              </a:r>
              <a:endParaRPr lang="en-US" sz="1800" b="1" dirty="0">
                <a:latin typeface="Times New Roman" pitchFamily="18" charset="0"/>
                <a:cs typeface="Times New Roman" pitchFamily="18" charset="0"/>
              </a:endParaRPr>
            </a:p>
          </p:txBody>
        </p:sp>
        <p:sp>
          <p:nvSpPr>
            <p:cNvPr id="40" name="TextBox 39"/>
            <p:cNvSpPr txBox="1"/>
            <p:nvPr/>
          </p:nvSpPr>
          <p:spPr>
            <a:xfrm>
              <a:off x="1545783" y="1971658"/>
              <a:ext cx="587817" cy="377842"/>
            </a:xfrm>
            <a:prstGeom prst="rect">
              <a:avLst/>
            </a:prstGeom>
            <a:noFill/>
          </p:spPr>
          <p:txBody>
            <a:bodyPr wrap="square" rtlCol="0">
              <a:spAutoFit/>
            </a:bodyPr>
            <a:lstStyle/>
            <a:p>
              <a:r>
                <a:rPr lang="en-US" sz="1800" b="1" dirty="0" smtClean="0">
                  <a:latin typeface="Times New Roman" pitchFamily="18" charset="0"/>
                  <a:cs typeface="Times New Roman" pitchFamily="18" charset="0"/>
                </a:rPr>
                <a:t>x</a:t>
              </a:r>
              <a:endParaRPr lang="en-US" sz="1800" b="1" dirty="0">
                <a:latin typeface="Times New Roman" pitchFamily="18" charset="0"/>
                <a:cs typeface="Times New Roman" pitchFamily="18" charset="0"/>
              </a:endParaRPr>
            </a:p>
          </p:txBody>
        </p:sp>
      </p:grpSp>
      <p:sp>
        <p:nvSpPr>
          <p:cNvPr id="59" name="TextBox 58"/>
          <p:cNvSpPr txBox="1"/>
          <p:nvPr/>
        </p:nvSpPr>
        <p:spPr>
          <a:xfrm>
            <a:off x="1554223" y="3315962"/>
            <a:ext cx="1086011" cy="583970"/>
          </a:xfrm>
          <a:prstGeom prst="rect">
            <a:avLst/>
          </a:prstGeom>
          <a:noFill/>
        </p:spPr>
        <p:txBody>
          <a:bodyPr wrap="square" rtlCol="0">
            <a:spAutoFit/>
          </a:bodyPr>
          <a:lstStyle/>
          <a:p>
            <a:r>
              <a:rPr lang="en-US" sz="1800" b="1" dirty="0" smtClean="0">
                <a:latin typeface="Times New Roman" pitchFamily="18" charset="0"/>
                <a:cs typeface="Times New Roman" pitchFamily="18" charset="0"/>
              </a:rPr>
              <a:t>(1)</a:t>
            </a:r>
            <a:endParaRPr lang="en-US" sz="1800" b="1" dirty="0">
              <a:latin typeface="Times New Roman" pitchFamily="18" charset="0"/>
              <a:cs typeface="Times New Roman" pitchFamily="18" charset="0"/>
            </a:endParaRPr>
          </a:p>
        </p:txBody>
      </p:sp>
      <p:grpSp>
        <p:nvGrpSpPr>
          <p:cNvPr id="5" name="Group 35"/>
          <p:cNvGrpSpPr/>
          <p:nvPr/>
        </p:nvGrpSpPr>
        <p:grpSpPr>
          <a:xfrm>
            <a:off x="3835400" y="1866900"/>
            <a:ext cx="2247900" cy="1813957"/>
            <a:chOff x="3835400" y="1866900"/>
            <a:chExt cx="2247900" cy="1813957"/>
          </a:xfrm>
        </p:grpSpPr>
        <p:sp>
          <p:nvSpPr>
            <p:cNvPr id="60" name="TextBox 59"/>
            <p:cNvSpPr txBox="1"/>
            <p:nvPr/>
          </p:nvSpPr>
          <p:spPr>
            <a:xfrm>
              <a:off x="4575175" y="3311525"/>
              <a:ext cx="561975" cy="369332"/>
            </a:xfrm>
            <a:prstGeom prst="rect">
              <a:avLst/>
            </a:prstGeom>
            <a:noFill/>
          </p:spPr>
          <p:txBody>
            <a:bodyPr wrap="square" rtlCol="0">
              <a:spAutoFit/>
            </a:bodyPr>
            <a:lstStyle/>
            <a:p>
              <a:r>
                <a:rPr lang="en-US" sz="1800" b="1" dirty="0" smtClean="0">
                  <a:latin typeface="Times New Roman" pitchFamily="18" charset="0"/>
                  <a:cs typeface="Times New Roman" pitchFamily="18" charset="0"/>
                </a:rPr>
                <a:t>(2)</a:t>
              </a:r>
              <a:endParaRPr lang="en-US" sz="1800" b="1" dirty="0">
                <a:latin typeface="Times New Roman" pitchFamily="18" charset="0"/>
                <a:cs typeface="Times New Roman" pitchFamily="18" charset="0"/>
              </a:endParaRPr>
            </a:p>
          </p:txBody>
        </p:sp>
        <p:sp>
          <p:nvSpPr>
            <p:cNvPr id="66" name="TextBox 65"/>
            <p:cNvSpPr txBox="1"/>
            <p:nvPr/>
          </p:nvSpPr>
          <p:spPr>
            <a:xfrm>
              <a:off x="5289550" y="1866900"/>
              <a:ext cx="438150" cy="923330"/>
            </a:xfrm>
            <a:prstGeom prst="rect">
              <a:avLst/>
            </a:prstGeom>
            <a:noFill/>
          </p:spPr>
          <p:txBody>
            <a:bodyPr wrap="square" rtlCol="0">
              <a:spAutoFit/>
            </a:bodyPr>
            <a:lstStyle/>
            <a:p>
              <a:r>
                <a:rPr lang="en-US" sz="5400" b="1" dirty="0" smtClean="0">
                  <a:latin typeface="Times New Roman" pitchFamily="18" charset="0"/>
                  <a:cs typeface="Times New Roman" pitchFamily="18" charset="0"/>
                </a:rPr>
                <a:t>}</a:t>
              </a:r>
              <a:endParaRPr lang="en-US" sz="5400" b="1" dirty="0">
                <a:latin typeface="Times New Roman" pitchFamily="18" charset="0"/>
                <a:cs typeface="Times New Roman" pitchFamily="18" charset="0"/>
              </a:endParaRPr>
            </a:p>
          </p:txBody>
        </p:sp>
        <p:sp>
          <p:nvSpPr>
            <p:cNvPr id="67" name="TextBox 66"/>
            <p:cNvSpPr txBox="1"/>
            <p:nvPr/>
          </p:nvSpPr>
          <p:spPr>
            <a:xfrm>
              <a:off x="5581489" y="2184632"/>
              <a:ext cx="501811" cy="400110"/>
            </a:xfrm>
            <a:prstGeom prst="rect">
              <a:avLst/>
            </a:prstGeom>
            <a:noFill/>
          </p:spPr>
          <p:txBody>
            <a:bodyPr wrap="square" rtlCol="0">
              <a:spAutoFit/>
            </a:bodyPr>
            <a:lstStyle/>
            <a:p>
              <a:r>
                <a:rPr lang="en-US" b="1" dirty="0" smtClean="0">
                  <a:latin typeface="Symbol" pitchFamily="18" charset="2"/>
                  <a:cs typeface="Times New Roman" pitchFamily="18" charset="0"/>
                </a:rPr>
                <a:t>d</a:t>
              </a:r>
              <a:endParaRPr lang="en-US" b="1" dirty="0">
                <a:latin typeface="Symbol" pitchFamily="18" charset="2"/>
                <a:cs typeface="Times New Roman" pitchFamily="18" charset="0"/>
              </a:endParaRPr>
            </a:p>
          </p:txBody>
        </p:sp>
        <p:grpSp>
          <p:nvGrpSpPr>
            <p:cNvPr id="6" name="Group 17"/>
            <p:cNvGrpSpPr/>
            <p:nvPr/>
          </p:nvGrpSpPr>
          <p:grpSpPr>
            <a:xfrm>
              <a:off x="3835400" y="1939842"/>
              <a:ext cx="1914324" cy="1325321"/>
              <a:chOff x="1828800" y="1752600"/>
              <a:chExt cx="990600" cy="838200"/>
            </a:xfrm>
          </p:grpSpPr>
          <p:cxnSp>
            <p:nvCxnSpPr>
              <p:cNvPr id="72" name="Straight Connector 71"/>
              <p:cNvCxnSpPr/>
              <p:nvPr/>
            </p:nvCxnSpPr>
            <p:spPr>
              <a:xfrm rot="5400000">
                <a:off x="1409700" y="2171700"/>
                <a:ext cx="8382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73" name="Straight Connector 72"/>
              <p:cNvCxnSpPr/>
              <p:nvPr/>
            </p:nvCxnSpPr>
            <p:spPr>
              <a:xfrm rot="10800000">
                <a:off x="1828800" y="2590800"/>
                <a:ext cx="9906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74" name="Straight Connector 73"/>
              <p:cNvCxnSpPr/>
              <p:nvPr/>
            </p:nvCxnSpPr>
            <p:spPr>
              <a:xfrm rot="10800000">
                <a:off x="1828800" y="2276475"/>
                <a:ext cx="1143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
          <p:nvSpPr>
            <p:cNvPr id="75" name="TextBox 74"/>
            <p:cNvSpPr txBox="1"/>
            <p:nvPr/>
          </p:nvSpPr>
          <p:spPr>
            <a:xfrm>
              <a:off x="4307551" y="1879600"/>
              <a:ext cx="454949" cy="400110"/>
            </a:xfrm>
            <a:prstGeom prst="rect">
              <a:avLst/>
            </a:prstGeom>
            <a:noFill/>
          </p:spPr>
          <p:txBody>
            <a:bodyPr wrap="square" rtlCol="0">
              <a:spAutoFit/>
            </a:bodyPr>
            <a:lstStyle/>
            <a:p>
              <a:r>
                <a:rPr lang="en-US" b="1" dirty="0" smtClean="0">
                  <a:latin typeface="Times New Roman" pitchFamily="18" charset="0"/>
                  <a:cs typeface="Times New Roman" pitchFamily="18" charset="0"/>
                </a:rPr>
                <a:t>o</a:t>
              </a:r>
              <a:endParaRPr lang="en-US" b="1" dirty="0">
                <a:latin typeface="Times New Roman" pitchFamily="18" charset="0"/>
                <a:cs typeface="Times New Roman" pitchFamily="18" charset="0"/>
              </a:endParaRPr>
            </a:p>
          </p:txBody>
        </p:sp>
        <p:sp>
          <p:nvSpPr>
            <p:cNvPr id="77" name="TextBox 76"/>
            <p:cNvSpPr txBox="1"/>
            <p:nvPr/>
          </p:nvSpPr>
          <p:spPr>
            <a:xfrm>
              <a:off x="4637189" y="2555858"/>
              <a:ext cx="455512" cy="369332"/>
            </a:xfrm>
            <a:prstGeom prst="rect">
              <a:avLst/>
            </a:prstGeom>
            <a:noFill/>
          </p:spPr>
          <p:txBody>
            <a:bodyPr wrap="square" rtlCol="0">
              <a:spAutoFit/>
            </a:bodyPr>
            <a:lstStyle/>
            <a:p>
              <a:r>
                <a:rPr lang="en-US" sz="1800" b="1" dirty="0" smtClean="0">
                  <a:latin typeface="Times New Roman" pitchFamily="18" charset="0"/>
                  <a:cs typeface="Times New Roman" pitchFamily="18" charset="0"/>
                </a:rPr>
                <a:t>x</a:t>
              </a:r>
              <a:endParaRPr lang="en-US" sz="1800" b="1" dirty="0">
                <a:latin typeface="Times New Roman" pitchFamily="18" charset="0"/>
                <a:cs typeface="Times New Roman" pitchFamily="18" charset="0"/>
              </a:endParaRPr>
            </a:p>
          </p:txBody>
        </p:sp>
        <p:sp>
          <p:nvSpPr>
            <p:cNvPr id="78" name="TextBox 77"/>
            <p:cNvSpPr txBox="1"/>
            <p:nvPr/>
          </p:nvSpPr>
          <p:spPr>
            <a:xfrm>
              <a:off x="4847783" y="1882758"/>
              <a:ext cx="587817" cy="400110"/>
            </a:xfrm>
            <a:prstGeom prst="rect">
              <a:avLst/>
            </a:prstGeom>
            <a:noFill/>
          </p:spPr>
          <p:txBody>
            <a:bodyPr wrap="square" rtlCol="0">
              <a:spAutoFit/>
            </a:bodyPr>
            <a:lstStyle/>
            <a:p>
              <a:r>
                <a:rPr lang="en-US" b="1" dirty="0" smtClean="0">
                  <a:latin typeface="Times New Roman" pitchFamily="18" charset="0"/>
                  <a:cs typeface="Times New Roman" pitchFamily="18" charset="0"/>
                </a:rPr>
                <a:t>o</a:t>
              </a:r>
              <a:endParaRPr lang="en-US" b="1" dirty="0">
                <a:latin typeface="Times New Roman" pitchFamily="18" charset="0"/>
                <a:cs typeface="Times New Roman" pitchFamily="18" charset="0"/>
              </a:endParaRPr>
            </a:p>
          </p:txBody>
        </p:sp>
      </p:grpSp>
      <p:grpSp>
        <p:nvGrpSpPr>
          <p:cNvPr id="7" name="Group 36"/>
          <p:cNvGrpSpPr/>
          <p:nvPr/>
        </p:nvGrpSpPr>
        <p:grpSpPr>
          <a:xfrm>
            <a:off x="6654800" y="1879600"/>
            <a:ext cx="2247900" cy="1831094"/>
            <a:chOff x="6654800" y="1879600"/>
            <a:chExt cx="2247900" cy="1831094"/>
          </a:xfrm>
        </p:grpSpPr>
        <p:sp>
          <p:nvSpPr>
            <p:cNvPr id="79" name="TextBox 78"/>
            <p:cNvSpPr txBox="1"/>
            <p:nvPr/>
          </p:nvSpPr>
          <p:spPr>
            <a:xfrm>
              <a:off x="8108950" y="1879600"/>
              <a:ext cx="438150" cy="923330"/>
            </a:xfrm>
            <a:prstGeom prst="rect">
              <a:avLst/>
            </a:prstGeom>
            <a:noFill/>
          </p:spPr>
          <p:txBody>
            <a:bodyPr wrap="square" rtlCol="0">
              <a:spAutoFit/>
            </a:bodyPr>
            <a:lstStyle/>
            <a:p>
              <a:r>
                <a:rPr lang="en-US" sz="5400" b="1" dirty="0" smtClean="0">
                  <a:latin typeface="Times New Roman" pitchFamily="18" charset="0"/>
                  <a:cs typeface="Times New Roman" pitchFamily="18" charset="0"/>
                </a:rPr>
                <a:t>}</a:t>
              </a:r>
              <a:endParaRPr lang="en-US" sz="5400" b="1" dirty="0">
                <a:latin typeface="Times New Roman" pitchFamily="18" charset="0"/>
                <a:cs typeface="Times New Roman" pitchFamily="18" charset="0"/>
              </a:endParaRPr>
            </a:p>
          </p:txBody>
        </p:sp>
        <p:sp>
          <p:nvSpPr>
            <p:cNvPr id="80" name="TextBox 79"/>
            <p:cNvSpPr txBox="1"/>
            <p:nvPr/>
          </p:nvSpPr>
          <p:spPr>
            <a:xfrm>
              <a:off x="8400889" y="2197332"/>
              <a:ext cx="501811" cy="400110"/>
            </a:xfrm>
            <a:prstGeom prst="rect">
              <a:avLst/>
            </a:prstGeom>
            <a:noFill/>
          </p:spPr>
          <p:txBody>
            <a:bodyPr wrap="square" rtlCol="0">
              <a:spAutoFit/>
            </a:bodyPr>
            <a:lstStyle/>
            <a:p>
              <a:r>
                <a:rPr lang="en-US" b="1" dirty="0" smtClean="0">
                  <a:latin typeface="Symbol" pitchFamily="18" charset="2"/>
                  <a:cs typeface="Times New Roman" pitchFamily="18" charset="0"/>
                </a:rPr>
                <a:t>d</a:t>
              </a:r>
              <a:endParaRPr lang="en-US" b="1" dirty="0">
                <a:latin typeface="Symbol" pitchFamily="18" charset="2"/>
                <a:cs typeface="Times New Roman" pitchFamily="18" charset="0"/>
              </a:endParaRPr>
            </a:p>
          </p:txBody>
        </p:sp>
        <p:grpSp>
          <p:nvGrpSpPr>
            <p:cNvPr id="8" name="Group 17"/>
            <p:cNvGrpSpPr/>
            <p:nvPr/>
          </p:nvGrpSpPr>
          <p:grpSpPr>
            <a:xfrm>
              <a:off x="6654800" y="1952542"/>
              <a:ext cx="1914324" cy="1325321"/>
              <a:chOff x="1828800" y="1752600"/>
              <a:chExt cx="990600" cy="838200"/>
            </a:xfrm>
          </p:grpSpPr>
          <p:cxnSp>
            <p:nvCxnSpPr>
              <p:cNvPr id="82" name="Straight Connector 81"/>
              <p:cNvCxnSpPr/>
              <p:nvPr/>
            </p:nvCxnSpPr>
            <p:spPr>
              <a:xfrm rot="5400000">
                <a:off x="1409700" y="2171700"/>
                <a:ext cx="8382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83" name="Straight Connector 82"/>
              <p:cNvCxnSpPr/>
              <p:nvPr/>
            </p:nvCxnSpPr>
            <p:spPr>
              <a:xfrm rot="10800000">
                <a:off x="1828800" y="2590800"/>
                <a:ext cx="9906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84" name="Straight Connector 83"/>
              <p:cNvCxnSpPr/>
              <p:nvPr/>
            </p:nvCxnSpPr>
            <p:spPr>
              <a:xfrm rot="10800000">
                <a:off x="1828800" y="2276475"/>
                <a:ext cx="1143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
          <p:nvSpPr>
            <p:cNvPr id="85" name="TextBox 84"/>
            <p:cNvSpPr txBox="1"/>
            <p:nvPr/>
          </p:nvSpPr>
          <p:spPr>
            <a:xfrm>
              <a:off x="7317451" y="1892300"/>
              <a:ext cx="454949" cy="400110"/>
            </a:xfrm>
            <a:prstGeom prst="rect">
              <a:avLst/>
            </a:prstGeom>
            <a:noFill/>
          </p:spPr>
          <p:txBody>
            <a:bodyPr wrap="square" rtlCol="0">
              <a:spAutoFit/>
            </a:bodyPr>
            <a:lstStyle/>
            <a:p>
              <a:r>
                <a:rPr lang="en-US" b="1" dirty="0" smtClean="0">
                  <a:latin typeface="Times New Roman" pitchFamily="18" charset="0"/>
                  <a:cs typeface="Times New Roman" pitchFamily="18" charset="0"/>
                </a:rPr>
                <a:t>o</a:t>
              </a:r>
              <a:endParaRPr lang="en-US" b="1" dirty="0">
                <a:latin typeface="Times New Roman" pitchFamily="18" charset="0"/>
                <a:cs typeface="Times New Roman" pitchFamily="18" charset="0"/>
              </a:endParaRPr>
            </a:p>
          </p:txBody>
        </p:sp>
        <p:sp>
          <p:nvSpPr>
            <p:cNvPr id="87" name="TextBox 86"/>
            <p:cNvSpPr txBox="1"/>
            <p:nvPr/>
          </p:nvSpPr>
          <p:spPr>
            <a:xfrm>
              <a:off x="7202589" y="2797158"/>
              <a:ext cx="455512" cy="369332"/>
            </a:xfrm>
            <a:prstGeom prst="rect">
              <a:avLst/>
            </a:prstGeom>
            <a:noFill/>
          </p:spPr>
          <p:txBody>
            <a:bodyPr wrap="square" rtlCol="0">
              <a:spAutoFit/>
            </a:bodyPr>
            <a:lstStyle/>
            <a:p>
              <a:r>
                <a:rPr lang="en-US" sz="1800" b="1" dirty="0" smtClean="0">
                  <a:latin typeface="Times New Roman" pitchFamily="18" charset="0"/>
                  <a:cs typeface="Times New Roman" pitchFamily="18" charset="0"/>
                </a:rPr>
                <a:t>x</a:t>
              </a:r>
              <a:endParaRPr lang="en-US" sz="1800" b="1" dirty="0">
                <a:latin typeface="Times New Roman" pitchFamily="18" charset="0"/>
                <a:cs typeface="Times New Roman" pitchFamily="18" charset="0"/>
              </a:endParaRPr>
            </a:p>
          </p:txBody>
        </p:sp>
        <p:sp>
          <p:nvSpPr>
            <p:cNvPr id="88" name="TextBox 87"/>
            <p:cNvSpPr txBox="1"/>
            <p:nvPr/>
          </p:nvSpPr>
          <p:spPr>
            <a:xfrm>
              <a:off x="7552883" y="2568558"/>
              <a:ext cx="587817" cy="377842"/>
            </a:xfrm>
            <a:prstGeom prst="rect">
              <a:avLst/>
            </a:prstGeom>
            <a:noFill/>
          </p:spPr>
          <p:txBody>
            <a:bodyPr wrap="square" rtlCol="0">
              <a:spAutoFit/>
            </a:bodyPr>
            <a:lstStyle/>
            <a:p>
              <a:r>
                <a:rPr lang="en-US" sz="1800" b="1" dirty="0" smtClean="0">
                  <a:latin typeface="Times New Roman" pitchFamily="18" charset="0"/>
                  <a:cs typeface="Times New Roman" pitchFamily="18" charset="0"/>
                </a:rPr>
                <a:t>x</a:t>
              </a:r>
              <a:endParaRPr lang="en-US" sz="1800" b="1" dirty="0">
                <a:latin typeface="Times New Roman" pitchFamily="18" charset="0"/>
                <a:cs typeface="Times New Roman" pitchFamily="18" charset="0"/>
              </a:endParaRPr>
            </a:p>
          </p:txBody>
        </p:sp>
        <p:sp>
          <p:nvSpPr>
            <p:cNvPr id="89" name="TextBox 88"/>
            <p:cNvSpPr txBox="1"/>
            <p:nvPr/>
          </p:nvSpPr>
          <p:spPr>
            <a:xfrm>
              <a:off x="7320023" y="3341362"/>
              <a:ext cx="1086011" cy="369332"/>
            </a:xfrm>
            <a:prstGeom prst="rect">
              <a:avLst/>
            </a:prstGeom>
            <a:noFill/>
          </p:spPr>
          <p:txBody>
            <a:bodyPr wrap="square" rtlCol="0">
              <a:spAutoFit/>
            </a:bodyPr>
            <a:lstStyle/>
            <a:p>
              <a:r>
                <a:rPr lang="en-US" sz="1800" b="1" dirty="0" smtClean="0">
                  <a:latin typeface="Times New Roman" pitchFamily="18" charset="0"/>
                  <a:cs typeface="Times New Roman" pitchFamily="18" charset="0"/>
                </a:rPr>
                <a:t>(3)</a:t>
              </a:r>
              <a:endParaRPr lang="en-US" sz="1800" b="1" dirty="0">
                <a:latin typeface="Times New Roman" pitchFamily="18" charset="0"/>
                <a:cs typeface="Times New Roman" pitchFamily="18" charset="0"/>
              </a:endParaRPr>
            </a:p>
          </p:txBody>
        </p:sp>
      </p:grpSp>
      <p:sp>
        <p:nvSpPr>
          <p:cNvPr id="90" name="TextBox 89"/>
          <p:cNvSpPr txBox="1"/>
          <p:nvPr/>
        </p:nvSpPr>
        <p:spPr>
          <a:xfrm>
            <a:off x="152281" y="1727200"/>
            <a:ext cx="800219" cy="1447800"/>
          </a:xfrm>
          <a:prstGeom prst="rect">
            <a:avLst/>
          </a:prstGeom>
          <a:noFill/>
        </p:spPr>
        <p:txBody>
          <a:bodyPr vert="vert270" wrap="square" rtlCol="0">
            <a:spAutoFit/>
          </a:bodyPr>
          <a:lstStyle/>
          <a:p>
            <a:r>
              <a:rPr lang="en-US" dirty="0" smtClean="0"/>
              <a:t>Response Rate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itle 1"/>
          <p:cNvSpPr txBox="1">
            <a:spLocks/>
          </p:cNvSpPr>
          <p:nvPr/>
        </p:nvSpPr>
        <p:spPr bwMode="auto">
          <a:xfrm>
            <a:off x="368300" y="482600"/>
            <a:ext cx="9144000" cy="1346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dirty="0">
              <a:ln>
                <a:noFill/>
              </a:ln>
              <a:solidFill>
                <a:srgbClr val="FFFF00"/>
              </a:solidFill>
              <a:effectLst>
                <a:outerShdw blurRad="38100" dist="38100" dir="2700000" algn="tl">
                  <a:srgbClr val="000000"/>
                </a:outerShdw>
              </a:effectLst>
              <a:uLnTx/>
              <a:uFillTx/>
              <a:latin typeface="+mj-lt"/>
              <a:ea typeface="+mj-ea"/>
              <a:cs typeface="+mj-cs"/>
            </a:endParaRPr>
          </a:p>
        </p:txBody>
      </p:sp>
      <p:sp>
        <p:nvSpPr>
          <p:cNvPr id="92" name="TextBox 91"/>
          <p:cNvSpPr txBox="1"/>
          <p:nvPr/>
        </p:nvSpPr>
        <p:spPr>
          <a:xfrm>
            <a:off x="2228850" y="1803400"/>
            <a:ext cx="438150" cy="923330"/>
          </a:xfrm>
          <a:prstGeom prst="rect">
            <a:avLst/>
          </a:prstGeom>
          <a:noFill/>
        </p:spPr>
        <p:txBody>
          <a:bodyPr wrap="square" rtlCol="0">
            <a:spAutoFit/>
          </a:bodyPr>
          <a:lstStyle/>
          <a:p>
            <a:r>
              <a:rPr lang="en-US" sz="5400" b="1" dirty="0" smtClean="0">
                <a:latin typeface="Times New Roman" pitchFamily="18" charset="0"/>
                <a:cs typeface="Times New Roman" pitchFamily="18" charset="0"/>
              </a:rPr>
              <a:t>}</a:t>
            </a:r>
            <a:endParaRPr lang="en-US" sz="5400" b="1" dirty="0">
              <a:latin typeface="Times New Roman" pitchFamily="18" charset="0"/>
              <a:cs typeface="Times New Roman" pitchFamily="18" charset="0"/>
            </a:endParaRPr>
          </a:p>
        </p:txBody>
      </p:sp>
      <p:sp>
        <p:nvSpPr>
          <p:cNvPr id="93" name="TextBox 92"/>
          <p:cNvSpPr txBox="1"/>
          <p:nvPr/>
        </p:nvSpPr>
        <p:spPr>
          <a:xfrm>
            <a:off x="2520789" y="2121132"/>
            <a:ext cx="501811" cy="400110"/>
          </a:xfrm>
          <a:prstGeom prst="rect">
            <a:avLst/>
          </a:prstGeom>
          <a:noFill/>
        </p:spPr>
        <p:txBody>
          <a:bodyPr wrap="square" rtlCol="0">
            <a:spAutoFit/>
          </a:bodyPr>
          <a:lstStyle/>
          <a:p>
            <a:r>
              <a:rPr lang="en-US" b="1" dirty="0" smtClean="0">
                <a:latin typeface="Symbol" pitchFamily="18" charset="2"/>
                <a:cs typeface="Times New Roman" pitchFamily="18" charset="0"/>
              </a:rPr>
              <a:t>d</a:t>
            </a:r>
            <a:endParaRPr lang="en-US" b="1" dirty="0">
              <a:latin typeface="Symbol" pitchFamily="18" charset="2"/>
              <a:cs typeface="Times New Roman" pitchFamily="18" charset="0"/>
            </a:endParaRPr>
          </a:p>
        </p:txBody>
      </p:sp>
      <p:grpSp>
        <p:nvGrpSpPr>
          <p:cNvPr id="2" name="Group 17"/>
          <p:cNvGrpSpPr/>
          <p:nvPr/>
        </p:nvGrpSpPr>
        <p:grpSpPr>
          <a:xfrm>
            <a:off x="774700" y="1876342"/>
            <a:ext cx="1914324" cy="1325321"/>
            <a:chOff x="1828800" y="1752600"/>
            <a:chExt cx="990600" cy="838200"/>
          </a:xfrm>
        </p:grpSpPr>
        <p:cxnSp>
          <p:nvCxnSpPr>
            <p:cNvPr id="95" name="Straight Connector 94"/>
            <p:cNvCxnSpPr/>
            <p:nvPr/>
          </p:nvCxnSpPr>
          <p:spPr>
            <a:xfrm rot="5400000">
              <a:off x="1409700" y="2171700"/>
              <a:ext cx="8382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96" name="Straight Connector 95"/>
            <p:cNvCxnSpPr/>
            <p:nvPr/>
          </p:nvCxnSpPr>
          <p:spPr>
            <a:xfrm rot="10800000">
              <a:off x="1828800" y="2590800"/>
              <a:ext cx="9906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97" name="Straight Connector 96"/>
            <p:cNvCxnSpPr/>
            <p:nvPr/>
          </p:nvCxnSpPr>
          <p:spPr>
            <a:xfrm rot="10800000">
              <a:off x="1828800" y="2276475"/>
              <a:ext cx="1143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
        <p:nvSpPr>
          <p:cNvPr id="98" name="TextBox 97"/>
          <p:cNvSpPr txBox="1"/>
          <p:nvPr/>
        </p:nvSpPr>
        <p:spPr>
          <a:xfrm>
            <a:off x="1551651" y="2273300"/>
            <a:ext cx="454949" cy="400110"/>
          </a:xfrm>
          <a:prstGeom prst="rect">
            <a:avLst/>
          </a:prstGeom>
          <a:noFill/>
        </p:spPr>
        <p:txBody>
          <a:bodyPr wrap="square" rtlCol="0">
            <a:spAutoFit/>
          </a:bodyPr>
          <a:lstStyle/>
          <a:p>
            <a:r>
              <a:rPr lang="en-US" b="1" dirty="0" smtClean="0">
                <a:latin typeface="Times New Roman" pitchFamily="18" charset="0"/>
                <a:cs typeface="Times New Roman" pitchFamily="18" charset="0"/>
              </a:rPr>
              <a:t>o</a:t>
            </a:r>
            <a:endParaRPr lang="en-US" b="1" dirty="0">
              <a:latin typeface="Times New Roman" pitchFamily="18" charset="0"/>
              <a:cs typeface="Times New Roman" pitchFamily="18" charset="0"/>
            </a:endParaRPr>
          </a:p>
        </p:txBody>
      </p:sp>
      <p:grpSp>
        <p:nvGrpSpPr>
          <p:cNvPr id="3" name="Group 98"/>
          <p:cNvGrpSpPr/>
          <p:nvPr/>
        </p:nvGrpSpPr>
        <p:grpSpPr>
          <a:xfrm>
            <a:off x="1271689" y="2276458"/>
            <a:ext cx="1103211" cy="400110"/>
            <a:chOff x="1030389" y="1971658"/>
            <a:chExt cx="1103211" cy="400110"/>
          </a:xfrm>
        </p:grpSpPr>
        <p:sp>
          <p:nvSpPr>
            <p:cNvPr id="100" name="TextBox 99"/>
            <p:cNvSpPr txBox="1"/>
            <p:nvPr/>
          </p:nvSpPr>
          <p:spPr>
            <a:xfrm>
              <a:off x="1030389" y="1971658"/>
              <a:ext cx="455512" cy="400110"/>
            </a:xfrm>
            <a:prstGeom prst="rect">
              <a:avLst/>
            </a:prstGeom>
            <a:noFill/>
          </p:spPr>
          <p:txBody>
            <a:bodyPr wrap="square" rtlCol="0">
              <a:spAutoFit/>
            </a:bodyPr>
            <a:lstStyle/>
            <a:p>
              <a:r>
                <a:rPr lang="en-US" b="1" dirty="0" smtClean="0">
                  <a:latin typeface="Times New Roman" pitchFamily="18" charset="0"/>
                  <a:cs typeface="Times New Roman" pitchFamily="18" charset="0"/>
                </a:rPr>
                <a:t>o</a:t>
              </a:r>
              <a:endParaRPr lang="en-US" b="1" dirty="0">
                <a:latin typeface="Times New Roman" pitchFamily="18" charset="0"/>
                <a:cs typeface="Times New Roman" pitchFamily="18" charset="0"/>
              </a:endParaRPr>
            </a:p>
          </p:txBody>
        </p:sp>
        <p:sp>
          <p:nvSpPr>
            <p:cNvPr id="101" name="TextBox 100"/>
            <p:cNvSpPr txBox="1"/>
            <p:nvPr/>
          </p:nvSpPr>
          <p:spPr>
            <a:xfrm>
              <a:off x="1545783" y="1971658"/>
              <a:ext cx="587817" cy="400110"/>
            </a:xfrm>
            <a:prstGeom prst="rect">
              <a:avLst/>
            </a:prstGeom>
            <a:noFill/>
          </p:spPr>
          <p:txBody>
            <a:bodyPr wrap="square" rtlCol="0">
              <a:spAutoFit/>
            </a:bodyPr>
            <a:lstStyle/>
            <a:p>
              <a:r>
                <a:rPr lang="en-US" b="1" dirty="0" smtClean="0">
                  <a:latin typeface="Times New Roman" pitchFamily="18" charset="0"/>
                  <a:cs typeface="Times New Roman" pitchFamily="18" charset="0"/>
                </a:rPr>
                <a:t>o</a:t>
              </a:r>
              <a:endParaRPr lang="en-US" b="1" dirty="0">
                <a:latin typeface="Times New Roman" pitchFamily="18" charset="0"/>
                <a:cs typeface="Times New Roman" pitchFamily="18" charset="0"/>
              </a:endParaRPr>
            </a:p>
          </p:txBody>
        </p:sp>
      </p:grpSp>
      <p:sp>
        <p:nvSpPr>
          <p:cNvPr id="102" name="TextBox 101"/>
          <p:cNvSpPr txBox="1"/>
          <p:nvPr/>
        </p:nvSpPr>
        <p:spPr>
          <a:xfrm>
            <a:off x="4460875" y="3260725"/>
            <a:ext cx="561975" cy="369332"/>
          </a:xfrm>
          <a:prstGeom prst="rect">
            <a:avLst/>
          </a:prstGeom>
          <a:noFill/>
        </p:spPr>
        <p:txBody>
          <a:bodyPr wrap="square" rtlCol="0">
            <a:spAutoFit/>
          </a:bodyPr>
          <a:lstStyle/>
          <a:p>
            <a:r>
              <a:rPr lang="en-US" sz="1800" b="1" dirty="0" smtClean="0">
                <a:latin typeface="Times New Roman" pitchFamily="18" charset="0"/>
                <a:cs typeface="Times New Roman" pitchFamily="18" charset="0"/>
              </a:rPr>
              <a:t>(5)</a:t>
            </a:r>
            <a:endParaRPr lang="en-US" sz="1800" b="1" dirty="0">
              <a:latin typeface="Times New Roman" pitchFamily="18" charset="0"/>
              <a:cs typeface="Times New Roman" pitchFamily="18" charset="0"/>
            </a:endParaRPr>
          </a:p>
        </p:txBody>
      </p:sp>
      <p:sp>
        <p:nvSpPr>
          <p:cNvPr id="103" name="TextBox 102"/>
          <p:cNvSpPr txBox="1"/>
          <p:nvPr/>
        </p:nvSpPr>
        <p:spPr>
          <a:xfrm>
            <a:off x="5175250" y="1816100"/>
            <a:ext cx="438150" cy="923330"/>
          </a:xfrm>
          <a:prstGeom prst="rect">
            <a:avLst/>
          </a:prstGeom>
          <a:noFill/>
        </p:spPr>
        <p:txBody>
          <a:bodyPr wrap="square" rtlCol="0">
            <a:spAutoFit/>
          </a:bodyPr>
          <a:lstStyle/>
          <a:p>
            <a:r>
              <a:rPr lang="en-US" sz="5400" b="1" dirty="0" smtClean="0">
                <a:latin typeface="Times New Roman" pitchFamily="18" charset="0"/>
                <a:cs typeface="Times New Roman" pitchFamily="18" charset="0"/>
              </a:rPr>
              <a:t>}</a:t>
            </a:r>
            <a:endParaRPr lang="en-US" sz="5400" b="1" dirty="0">
              <a:latin typeface="Times New Roman" pitchFamily="18" charset="0"/>
              <a:cs typeface="Times New Roman" pitchFamily="18" charset="0"/>
            </a:endParaRPr>
          </a:p>
        </p:txBody>
      </p:sp>
      <p:sp>
        <p:nvSpPr>
          <p:cNvPr id="104" name="TextBox 103"/>
          <p:cNvSpPr txBox="1"/>
          <p:nvPr/>
        </p:nvSpPr>
        <p:spPr>
          <a:xfrm>
            <a:off x="5467189" y="2133832"/>
            <a:ext cx="501811" cy="400110"/>
          </a:xfrm>
          <a:prstGeom prst="rect">
            <a:avLst/>
          </a:prstGeom>
          <a:noFill/>
        </p:spPr>
        <p:txBody>
          <a:bodyPr wrap="square" rtlCol="0">
            <a:spAutoFit/>
          </a:bodyPr>
          <a:lstStyle/>
          <a:p>
            <a:r>
              <a:rPr lang="en-US" b="1" dirty="0" smtClean="0">
                <a:latin typeface="Symbol" pitchFamily="18" charset="2"/>
                <a:cs typeface="Times New Roman" pitchFamily="18" charset="0"/>
              </a:rPr>
              <a:t>d</a:t>
            </a:r>
            <a:endParaRPr lang="en-US" b="1" dirty="0">
              <a:latin typeface="Symbol" pitchFamily="18" charset="2"/>
              <a:cs typeface="Times New Roman" pitchFamily="18" charset="0"/>
            </a:endParaRPr>
          </a:p>
        </p:txBody>
      </p:sp>
      <p:grpSp>
        <p:nvGrpSpPr>
          <p:cNvPr id="4" name="Group 17"/>
          <p:cNvGrpSpPr/>
          <p:nvPr/>
        </p:nvGrpSpPr>
        <p:grpSpPr>
          <a:xfrm>
            <a:off x="3721100" y="1889042"/>
            <a:ext cx="1914324" cy="1325321"/>
            <a:chOff x="1828800" y="1752600"/>
            <a:chExt cx="990600" cy="838200"/>
          </a:xfrm>
        </p:grpSpPr>
        <p:cxnSp>
          <p:nvCxnSpPr>
            <p:cNvPr id="106" name="Straight Connector 105"/>
            <p:cNvCxnSpPr/>
            <p:nvPr/>
          </p:nvCxnSpPr>
          <p:spPr>
            <a:xfrm rot="5400000">
              <a:off x="1409700" y="2171700"/>
              <a:ext cx="8382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07" name="Straight Connector 106"/>
            <p:cNvCxnSpPr/>
            <p:nvPr/>
          </p:nvCxnSpPr>
          <p:spPr>
            <a:xfrm rot="10800000">
              <a:off x="1828800" y="2590800"/>
              <a:ext cx="9906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08" name="Straight Connector 107"/>
            <p:cNvCxnSpPr/>
            <p:nvPr/>
          </p:nvCxnSpPr>
          <p:spPr>
            <a:xfrm rot="10800000">
              <a:off x="1828800" y="2276475"/>
              <a:ext cx="1143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
        <p:nvSpPr>
          <p:cNvPr id="109" name="TextBox 108"/>
          <p:cNvSpPr txBox="1"/>
          <p:nvPr/>
        </p:nvSpPr>
        <p:spPr>
          <a:xfrm>
            <a:off x="4193251" y="2108200"/>
            <a:ext cx="454949" cy="400110"/>
          </a:xfrm>
          <a:prstGeom prst="rect">
            <a:avLst/>
          </a:prstGeom>
          <a:noFill/>
        </p:spPr>
        <p:txBody>
          <a:bodyPr wrap="square" rtlCol="0">
            <a:spAutoFit/>
          </a:bodyPr>
          <a:lstStyle/>
          <a:p>
            <a:r>
              <a:rPr lang="en-US" b="1" dirty="0" smtClean="0">
                <a:latin typeface="Times New Roman" pitchFamily="18" charset="0"/>
                <a:cs typeface="Times New Roman" pitchFamily="18" charset="0"/>
              </a:rPr>
              <a:t>o</a:t>
            </a:r>
            <a:endParaRPr lang="en-US" b="1" dirty="0">
              <a:latin typeface="Times New Roman" pitchFamily="18" charset="0"/>
              <a:cs typeface="Times New Roman" pitchFamily="18" charset="0"/>
            </a:endParaRPr>
          </a:p>
        </p:txBody>
      </p:sp>
      <p:sp>
        <p:nvSpPr>
          <p:cNvPr id="110" name="TextBox 109"/>
          <p:cNvSpPr txBox="1"/>
          <p:nvPr/>
        </p:nvSpPr>
        <p:spPr>
          <a:xfrm>
            <a:off x="4522889" y="2212958"/>
            <a:ext cx="455512" cy="400110"/>
          </a:xfrm>
          <a:prstGeom prst="rect">
            <a:avLst/>
          </a:prstGeom>
          <a:noFill/>
        </p:spPr>
        <p:txBody>
          <a:bodyPr wrap="square" rtlCol="0">
            <a:spAutoFit/>
          </a:bodyPr>
          <a:lstStyle/>
          <a:p>
            <a:r>
              <a:rPr lang="en-US" b="1" dirty="0" smtClean="0">
                <a:latin typeface="Times New Roman" pitchFamily="18" charset="0"/>
                <a:cs typeface="Times New Roman" pitchFamily="18" charset="0"/>
              </a:rPr>
              <a:t>o</a:t>
            </a:r>
            <a:endParaRPr lang="en-US" b="1" dirty="0">
              <a:latin typeface="Times New Roman" pitchFamily="18" charset="0"/>
              <a:cs typeface="Times New Roman" pitchFamily="18" charset="0"/>
            </a:endParaRPr>
          </a:p>
        </p:txBody>
      </p:sp>
      <p:sp>
        <p:nvSpPr>
          <p:cNvPr id="111" name="TextBox 110"/>
          <p:cNvSpPr txBox="1"/>
          <p:nvPr/>
        </p:nvSpPr>
        <p:spPr>
          <a:xfrm>
            <a:off x="4733483" y="1984358"/>
            <a:ext cx="587817" cy="400110"/>
          </a:xfrm>
          <a:prstGeom prst="rect">
            <a:avLst/>
          </a:prstGeom>
          <a:noFill/>
        </p:spPr>
        <p:txBody>
          <a:bodyPr wrap="square" rtlCol="0">
            <a:spAutoFit/>
          </a:bodyPr>
          <a:lstStyle/>
          <a:p>
            <a:r>
              <a:rPr lang="en-US" b="1" dirty="0" smtClean="0">
                <a:latin typeface="Times New Roman" pitchFamily="18" charset="0"/>
                <a:cs typeface="Times New Roman" pitchFamily="18" charset="0"/>
              </a:rPr>
              <a:t>o</a:t>
            </a:r>
            <a:endParaRPr lang="en-US" b="1" dirty="0">
              <a:latin typeface="Times New Roman" pitchFamily="18" charset="0"/>
              <a:cs typeface="Times New Roman" pitchFamily="18" charset="0"/>
            </a:endParaRPr>
          </a:p>
        </p:txBody>
      </p:sp>
      <p:sp>
        <p:nvSpPr>
          <p:cNvPr id="112" name="TextBox 111"/>
          <p:cNvSpPr txBox="1"/>
          <p:nvPr/>
        </p:nvSpPr>
        <p:spPr>
          <a:xfrm>
            <a:off x="7994650" y="1828800"/>
            <a:ext cx="438150" cy="923330"/>
          </a:xfrm>
          <a:prstGeom prst="rect">
            <a:avLst/>
          </a:prstGeom>
          <a:noFill/>
        </p:spPr>
        <p:txBody>
          <a:bodyPr wrap="square" rtlCol="0">
            <a:spAutoFit/>
          </a:bodyPr>
          <a:lstStyle/>
          <a:p>
            <a:r>
              <a:rPr lang="en-US" sz="5400" b="1" dirty="0" smtClean="0">
                <a:latin typeface="Times New Roman" pitchFamily="18" charset="0"/>
                <a:cs typeface="Times New Roman" pitchFamily="18" charset="0"/>
              </a:rPr>
              <a:t>}</a:t>
            </a:r>
            <a:endParaRPr lang="en-US" sz="5400" b="1" dirty="0">
              <a:latin typeface="Times New Roman" pitchFamily="18" charset="0"/>
              <a:cs typeface="Times New Roman" pitchFamily="18" charset="0"/>
            </a:endParaRPr>
          </a:p>
        </p:txBody>
      </p:sp>
      <p:sp>
        <p:nvSpPr>
          <p:cNvPr id="113" name="TextBox 112"/>
          <p:cNvSpPr txBox="1"/>
          <p:nvPr/>
        </p:nvSpPr>
        <p:spPr>
          <a:xfrm>
            <a:off x="8286589" y="2146532"/>
            <a:ext cx="501811" cy="400110"/>
          </a:xfrm>
          <a:prstGeom prst="rect">
            <a:avLst/>
          </a:prstGeom>
          <a:noFill/>
        </p:spPr>
        <p:txBody>
          <a:bodyPr wrap="square" rtlCol="0">
            <a:spAutoFit/>
          </a:bodyPr>
          <a:lstStyle/>
          <a:p>
            <a:r>
              <a:rPr lang="en-US" b="1" dirty="0" smtClean="0">
                <a:latin typeface="Symbol" pitchFamily="18" charset="2"/>
                <a:cs typeface="Times New Roman" pitchFamily="18" charset="0"/>
              </a:rPr>
              <a:t>d</a:t>
            </a:r>
            <a:endParaRPr lang="en-US" b="1" dirty="0">
              <a:latin typeface="Symbol" pitchFamily="18" charset="2"/>
              <a:cs typeface="Times New Roman" pitchFamily="18" charset="0"/>
            </a:endParaRPr>
          </a:p>
        </p:txBody>
      </p:sp>
      <p:grpSp>
        <p:nvGrpSpPr>
          <p:cNvPr id="5" name="Group 17"/>
          <p:cNvGrpSpPr/>
          <p:nvPr/>
        </p:nvGrpSpPr>
        <p:grpSpPr>
          <a:xfrm>
            <a:off x="6540500" y="1901742"/>
            <a:ext cx="1914324" cy="1325321"/>
            <a:chOff x="1828800" y="1752600"/>
            <a:chExt cx="990600" cy="838200"/>
          </a:xfrm>
        </p:grpSpPr>
        <p:cxnSp>
          <p:nvCxnSpPr>
            <p:cNvPr id="115" name="Straight Connector 114"/>
            <p:cNvCxnSpPr/>
            <p:nvPr/>
          </p:nvCxnSpPr>
          <p:spPr>
            <a:xfrm rot="5400000">
              <a:off x="1409700" y="2171700"/>
              <a:ext cx="8382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16" name="Straight Connector 115"/>
            <p:cNvCxnSpPr/>
            <p:nvPr/>
          </p:nvCxnSpPr>
          <p:spPr>
            <a:xfrm rot="10800000">
              <a:off x="1828800" y="2590800"/>
              <a:ext cx="9906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17" name="Straight Connector 116"/>
            <p:cNvCxnSpPr/>
            <p:nvPr/>
          </p:nvCxnSpPr>
          <p:spPr>
            <a:xfrm rot="10800000">
              <a:off x="1828800" y="2276475"/>
              <a:ext cx="1143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
        <p:nvSpPr>
          <p:cNvPr id="118" name="TextBox 117"/>
          <p:cNvSpPr txBox="1"/>
          <p:nvPr/>
        </p:nvSpPr>
        <p:spPr>
          <a:xfrm>
            <a:off x="7203151" y="1841500"/>
            <a:ext cx="454949" cy="400110"/>
          </a:xfrm>
          <a:prstGeom prst="rect">
            <a:avLst/>
          </a:prstGeom>
          <a:noFill/>
        </p:spPr>
        <p:txBody>
          <a:bodyPr wrap="square" rtlCol="0">
            <a:spAutoFit/>
          </a:bodyPr>
          <a:lstStyle/>
          <a:p>
            <a:r>
              <a:rPr lang="en-US" b="1" dirty="0" smtClean="0">
                <a:latin typeface="Times New Roman" pitchFamily="18" charset="0"/>
                <a:cs typeface="Times New Roman" pitchFamily="18" charset="0"/>
              </a:rPr>
              <a:t>o</a:t>
            </a:r>
            <a:endParaRPr lang="en-US" b="1" dirty="0">
              <a:latin typeface="Times New Roman" pitchFamily="18" charset="0"/>
              <a:cs typeface="Times New Roman" pitchFamily="18" charset="0"/>
            </a:endParaRPr>
          </a:p>
        </p:txBody>
      </p:sp>
      <p:sp>
        <p:nvSpPr>
          <p:cNvPr id="119" name="TextBox 118"/>
          <p:cNvSpPr txBox="1"/>
          <p:nvPr/>
        </p:nvSpPr>
        <p:spPr>
          <a:xfrm>
            <a:off x="6885089" y="2162158"/>
            <a:ext cx="455512" cy="400110"/>
          </a:xfrm>
          <a:prstGeom prst="rect">
            <a:avLst/>
          </a:prstGeom>
          <a:noFill/>
        </p:spPr>
        <p:txBody>
          <a:bodyPr wrap="square" rtlCol="0">
            <a:spAutoFit/>
          </a:bodyPr>
          <a:lstStyle/>
          <a:p>
            <a:r>
              <a:rPr lang="en-US" b="1" dirty="0" smtClean="0">
                <a:latin typeface="Times New Roman" pitchFamily="18" charset="0"/>
                <a:cs typeface="Times New Roman" pitchFamily="18" charset="0"/>
              </a:rPr>
              <a:t>o</a:t>
            </a:r>
            <a:endParaRPr lang="en-US" b="1" dirty="0">
              <a:latin typeface="Times New Roman" pitchFamily="18" charset="0"/>
              <a:cs typeface="Times New Roman" pitchFamily="18" charset="0"/>
            </a:endParaRPr>
          </a:p>
        </p:txBody>
      </p:sp>
      <p:sp>
        <p:nvSpPr>
          <p:cNvPr id="120" name="TextBox 119"/>
          <p:cNvSpPr txBox="1"/>
          <p:nvPr/>
        </p:nvSpPr>
        <p:spPr>
          <a:xfrm>
            <a:off x="7552883" y="1870058"/>
            <a:ext cx="587817" cy="400110"/>
          </a:xfrm>
          <a:prstGeom prst="rect">
            <a:avLst/>
          </a:prstGeom>
          <a:noFill/>
        </p:spPr>
        <p:txBody>
          <a:bodyPr wrap="square" rtlCol="0">
            <a:spAutoFit/>
          </a:bodyPr>
          <a:lstStyle/>
          <a:p>
            <a:r>
              <a:rPr lang="en-US" b="1" dirty="0" smtClean="0">
                <a:latin typeface="Times New Roman" pitchFamily="18" charset="0"/>
                <a:cs typeface="Times New Roman" pitchFamily="18" charset="0"/>
              </a:rPr>
              <a:t>o</a:t>
            </a:r>
            <a:endParaRPr lang="en-US" b="1" dirty="0">
              <a:latin typeface="Times New Roman" pitchFamily="18" charset="0"/>
              <a:cs typeface="Times New Roman" pitchFamily="18" charset="0"/>
            </a:endParaRPr>
          </a:p>
        </p:txBody>
      </p:sp>
      <p:sp>
        <p:nvSpPr>
          <p:cNvPr id="121" name="TextBox 120"/>
          <p:cNvSpPr txBox="1"/>
          <p:nvPr/>
        </p:nvSpPr>
        <p:spPr>
          <a:xfrm>
            <a:off x="7205723" y="3290562"/>
            <a:ext cx="1086011" cy="369332"/>
          </a:xfrm>
          <a:prstGeom prst="rect">
            <a:avLst/>
          </a:prstGeom>
          <a:noFill/>
        </p:spPr>
        <p:txBody>
          <a:bodyPr wrap="square" rtlCol="0">
            <a:spAutoFit/>
          </a:bodyPr>
          <a:lstStyle/>
          <a:p>
            <a:r>
              <a:rPr lang="en-US" sz="1800" b="1" dirty="0" smtClean="0">
                <a:latin typeface="Times New Roman" pitchFamily="18" charset="0"/>
                <a:cs typeface="Times New Roman" pitchFamily="18" charset="0"/>
              </a:rPr>
              <a:t>(6)</a:t>
            </a:r>
            <a:endParaRPr lang="en-US" sz="1800" b="1" dirty="0">
              <a:latin typeface="Times New Roman" pitchFamily="18" charset="0"/>
              <a:cs typeface="Times New Roman" pitchFamily="18" charset="0"/>
            </a:endParaRPr>
          </a:p>
        </p:txBody>
      </p:sp>
      <p:sp>
        <p:nvSpPr>
          <p:cNvPr id="122" name="TextBox 121"/>
          <p:cNvSpPr txBox="1"/>
          <p:nvPr/>
        </p:nvSpPr>
        <p:spPr>
          <a:xfrm>
            <a:off x="37981" y="1676400"/>
            <a:ext cx="800219" cy="1447800"/>
          </a:xfrm>
          <a:prstGeom prst="rect">
            <a:avLst/>
          </a:prstGeom>
          <a:noFill/>
        </p:spPr>
        <p:txBody>
          <a:bodyPr vert="vert270" wrap="square" rtlCol="0">
            <a:spAutoFit/>
          </a:bodyPr>
          <a:lstStyle/>
          <a:p>
            <a:r>
              <a:rPr lang="en-US" dirty="0" smtClean="0"/>
              <a:t>Response Rate</a:t>
            </a:r>
            <a:endParaRPr lang="en-US" dirty="0"/>
          </a:p>
        </p:txBody>
      </p:sp>
      <p:sp>
        <p:nvSpPr>
          <p:cNvPr id="68" name="Title 67"/>
          <p:cNvSpPr>
            <a:spLocks noGrp="1"/>
          </p:cNvSpPr>
          <p:nvPr>
            <p:ph type="title"/>
          </p:nvPr>
        </p:nvSpPr>
        <p:spPr>
          <a:xfrm>
            <a:off x="0" y="152400"/>
            <a:ext cx="8915400" cy="838200"/>
          </a:xfrm>
        </p:spPr>
        <p:txBody>
          <a:bodyPr/>
          <a:lstStyle/>
          <a:p>
            <a:pPr lvl="0"/>
            <a:r>
              <a:rPr lang="en-US" sz="3200" dirty="0" smtClean="0"/>
              <a:t>However, under H</a:t>
            </a:r>
            <a:r>
              <a:rPr lang="en-US" sz="3200" cap="all" baseline="-25000" dirty="0" smtClean="0"/>
              <a:t>o</a:t>
            </a:r>
            <a:r>
              <a:rPr lang="en-US" sz="3200" dirty="0" smtClean="0"/>
              <a:t> , there is no penalty in picking any treatment as the winner</a:t>
            </a:r>
            <a:endParaRPr lang="en-US" dirty="0"/>
          </a:p>
        </p:txBody>
      </p:sp>
      <p:sp>
        <p:nvSpPr>
          <p:cNvPr id="70" name="Content Placeholder 69"/>
          <p:cNvSpPr>
            <a:spLocks noGrp="1"/>
          </p:cNvSpPr>
          <p:nvPr>
            <p:ph idx="1"/>
          </p:nvPr>
        </p:nvSpPr>
        <p:spPr>
          <a:xfrm>
            <a:off x="152400" y="4178300"/>
            <a:ext cx="8991600" cy="5715000"/>
          </a:xfrm>
        </p:spPr>
        <p:txBody>
          <a:bodyPr/>
          <a:lstStyle/>
          <a:p>
            <a:r>
              <a:rPr lang="en-US" sz="2800" dirty="0" smtClean="0"/>
              <a:t>The design has no protection of type I error rate.</a:t>
            </a:r>
          </a:p>
          <a:p>
            <a:r>
              <a:rPr lang="en-US" sz="2800" dirty="0" smtClean="0"/>
              <a:t>It only protects from choosing the inferior treatments if they are at least </a:t>
            </a:r>
            <a:r>
              <a:rPr lang="en-US" sz="2800" dirty="0" smtClean="0">
                <a:latin typeface="Symbol" pitchFamily="18" charset="2"/>
              </a:rPr>
              <a:t>d</a:t>
            </a:r>
            <a:r>
              <a:rPr lang="en-US" sz="2800" dirty="0" smtClean="0"/>
              <a:t> worse than the better one(s). </a:t>
            </a:r>
            <a:endParaRPr lang="en-US" sz="2800" dirty="0"/>
          </a:p>
        </p:txBody>
      </p:sp>
      <p:sp>
        <p:nvSpPr>
          <p:cNvPr id="69" name="TextBox 68"/>
          <p:cNvSpPr txBox="1"/>
          <p:nvPr/>
        </p:nvSpPr>
        <p:spPr>
          <a:xfrm>
            <a:off x="1463675" y="3222625"/>
            <a:ext cx="561975" cy="369332"/>
          </a:xfrm>
          <a:prstGeom prst="rect">
            <a:avLst/>
          </a:prstGeom>
          <a:noFill/>
        </p:spPr>
        <p:txBody>
          <a:bodyPr wrap="square" rtlCol="0">
            <a:spAutoFit/>
          </a:bodyPr>
          <a:lstStyle/>
          <a:p>
            <a:r>
              <a:rPr lang="en-US" sz="1800" b="1" dirty="0" smtClean="0">
                <a:latin typeface="Times New Roman" pitchFamily="18" charset="0"/>
                <a:cs typeface="Times New Roman" pitchFamily="18" charset="0"/>
              </a:rPr>
              <a:t>(4)</a:t>
            </a:r>
            <a:endParaRPr lang="en-US" sz="1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 y="-381000"/>
            <a:ext cx="9309100" cy="1066800"/>
          </a:xfrm>
        </p:spPr>
        <p:txBody>
          <a:bodyPr/>
          <a:lstStyle/>
          <a:p>
            <a:r>
              <a:rPr lang="en-US" sz="4000" dirty="0" smtClean="0"/>
              <a:t>Limitation of the Pick the Winner Design</a:t>
            </a:r>
            <a:endParaRPr lang="en-US" sz="4000" dirty="0"/>
          </a:p>
        </p:txBody>
      </p:sp>
      <p:sp>
        <p:nvSpPr>
          <p:cNvPr id="3" name="Content Placeholder 2"/>
          <p:cNvSpPr>
            <a:spLocks noGrp="1"/>
          </p:cNvSpPr>
          <p:nvPr>
            <p:ph idx="1"/>
          </p:nvPr>
        </p:nvSpPr>
        <p:spPr>
          <a:xfrm>
            <a:off x="128650" y="770575"/>
            <a:ext cx="8991600" cy="6146800"/>
          </a:xfrm>
        </p:spPr>
        <p:txBody>
          <a:bodyPr/>
          <a:lstStyle/>
          <a:p>
            <a:r>
              <a:rPr lang="en-US" sz="2400" dirty="0" smtClean="0"/>
              <a:t>SWE design dose not impose a penalty for choosing any winners within the  P</a:t>
            </a:r>
            <a:r>
              <a:rPr lang="en-US" sz="2400" baseline="-25000" dirty="0" smtClean="0"/>
              <a:t>2 </a:t>
            </a:r>
            <a:r>
              <a:rPr lang="en-US" sz="2400" dirty="0" smtClean="0">
                <a:sym typeface="Symbol" pitchFamily="18" charset="2"/>
              </a:rPr>
              <a:t> </a:t>
            </a:r>
            <a:r>
              <a:rPr lang="en-US" sz="2400" dirty="0" smtClean="0"/>
              <a:t>P</a:t>
            </a:r>
            <a:r>
              <a:rPr lang="en-US" sz="2400" baseline="-25000" dirty="0" smtClean="0"/>
              <a:t>1</a:t>
            </a:r>
            <a:r>
              <a:rPr lang="en-US" sz="2400" dirty="0" smtClean="0"/>
              <a:t> = </a:t>
            </a:r>
            <a:r>
              <a:rPr lang="en-US" sz="2400" dirty="0" smtClean="0">
                <a:latin typeface="Symbol" pitchFamily="18" charset="2"/>
                <a:sym typeface="Symbol" pitchFamily="18" charset="2"/>
              </a:rPr>
              <a:t>d</a:t>
            </a:r>
            <a:r>
              <a:rPr lang="en-US" sz="2400" dirty="0" smtClean="0"/>
              <a:t> range, e.g., if </a:t>
            </a:r>
          </a:p>
          <a:p>
            <a:pPr>
              <a:buNone/>
            </a:pPr>
            <a:r>
              <a:rPr lang="en-US" sz="2400" dirty="0" smtClean="0"/>
              <a:t>	P</a:t>
            </a:r>
            <a:r>
              <a:rPr lang="en-US" sz="2400" baseline="-25000" dirty="0" smtClean="0"/>
              <a:t>2</a:t>
            </a:r>
            <a:r>
              <a:rPr lang="en-US" sz="2400" dirty="0" smtClean="0"/>
              <a:t> = 0.40 and P</a:t>
            </a:r>
            <a:r>
              <a:rPr lang="en-US" sz="2400" baseline="-25000" dirty="0" smtClean="0"/>
              <a:t>1</a:t>
            </a:r>
            <a:r>
              <a:rPr lang="en-US" sz="2400" dirty="0" smtClean="0"/>
              <a:t> = 0.30.  For </a:t>
            </a:r>
            <a:r>
              <a:rPr lang="en-US" sz="2400" dirty="0" smtClean="0">
                <a:latin typeface="Symbol" pitchFamily="18" charset="2"/>
                <a:sym typeface="Symbol" pitchFamily="18" charset="2"/>
              </a:rPr>
              <a:t>d </a:t>
            </a:r>
            <a:r>
              <a:rPr lang="en-US" sz="2400" dirty="0" smtClean="0"/>
              <a:t>= 0.15 choosing either Arm 1 or Arm 2 as the “winner” is considered OK.</a:t>
            </a:r>
          </a:p>
          <a:p>
            <a:pPr>
              <a:lnSpc>
                <a:spcPct val="95000"/>
              </a:lnSpc>
            </a:pPr>
            <a:r>
              <a:rPr lang="en-US" sz="2400" dirty="0" smtClean="0"/>
              <a:t>Type I error rate can be inflated from 20% to over 40%. </a:t>
            </a:r>
          </a:p>
          <a:p>
            <a:pPr>
              <a:lnSpc>
                <a:spcPct val="95000"/>
              </a:lnSpc>
              <a:buNone/>
            </a:pPr>
            <a:r>
              <a:rPr lang="en-US" sz="2400" dirty="0" smtClean="0"/>
              <a:t>	(Liu et al. </a:t>
            </a:r>
            <a:r>
              <a:rPr lang="en-US" sz="2400" i="1" dirty="0" err="1" smtClean="0"/>
              <a:t>Contr</a:t>
            </a:r>
            <a:r>
              <a:rPr lang="en-US" sz="2400" i="1" dirty="0" smtClean="0"/>
              <a:t> </a:t>
            </a:r>
            <a:r>
              <a:rPr lang="en-US" sz="2400" i="1" dirty="0" err="1" smtClean="0"/>
              <a:t>Clin</a:t>
            </a:r>
            <a:r>
              <a:rPr lang="en-US" sz="2400" i="1" dirty="0" smtClean="0"/>
              <a:t> Trials</a:t>
            </a:r>
            <a:r>
              <a:rPr lang="en-US" sz="2400" dirty="0" smtClean="0"/>
              <a:t>, 1999) </a:t>
            </a:r>
          </a:p>
          <a:p>
            <a:pPr>
              <a:lnSpc>
                <a:spcPct val="95000"/>
              </a:lnSpc>
            </a:pPr>
            <a:r>
              <a:rPr lang="en-US" sz="2400" dirty="0" smtClean="0"/>
              <a:t>A poor man’s phase III design?</a:t>
            </a:r>
          </a:p>
          <a:p>
            <a:pPr lvl="1">
              <a:lnSpc>
                <a:spcPct val="95000"/>
              </a:lnSpc>
            </a:pPr>
            <a:r>
              <a:rPr lang="en-US" sz="2400" dirty="0" smtClean="0"/>
              <a:t>No.  For ranking and selection design, no comparative tests should be performed (low power).</a:t>
            </a:r>
          </a:p>
          <a:p>
            <a:pPr>
              <a:lnSpc>
                <a:spcPct val="95000"/>
              </a:lnSpc>
            </a:pPr>
            <a:r>
              <a:rPr lang="en-US" sz="2400" dirty="0" smtClean="0"/>
              <a:t>Another drawback of the design is: no early stopping due to futility or efficacy. </a:t>
            </a:r>
          </a:p>
          <a:p>
            <a:pPr>
              <a:lnSpc>
                <a:spcPct val="95000"/>
              </a:lnSpc>
            </a:pPr>
            <a:r>
              <a:rPr lang="en-US" sz="2400" dirty="0" smtClean="0"/>
              <a:t>It works when all treatments are active. The probability of selecting a treatment which is much worse than others is low. (It controls </a:t>
            </a:r>
            <a:r>
              <a:rPr lang="en-US" sz="2400" dirty="0" smtClean="0">
                <a:latin typeface="Symbol" pitchFamily="18" charset="2"/>
              </a:rPr>
              <a:t>b</a:t>
            </a:r>
            <a:r>
              <a:rPr lang="en-US" sz="2400" dirty="0" smtClean="0"/>
              <a:t> error.)</a:t>
            </a:r>
          </a:p>
          <a:p>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Text Box 2"/>
          <p:cNvSpPr txBox="1">
            <a:spLocks noChangeArrowheads="1"/>
          </p:cNvSpPr>
          <p:nvPr/>
        </p:nvSpPr>
        <p:spPr bwMode="auto">
          <a:xfrm>
            <a:off x="0" y="5118101"/>
            <a:ext cx="9144000" cy="1087498"/>
          </a:xfrm>
          <a:prstGeom prst="rect">
            <a:avLst/>
          </a:prstGeom>
          <a:noFill/>
          <a:ln w="9525">
            <a:noFill/>
            <a:miter lim="800000"/>
            <a:headEnd/>
            <a:tailEnd/>
          </a:ln>
          <a:effectLst/>
        </p:spPr>
        <p:txBody>
          <a:bodyPr wrap="square" lIns="91429" tIns="45714" rIns="91429" bIns="45714">
            <a:spAutoFit/>
          </a:bodyPr>
          <a:lstStyle/>
          <a:p>
            <a:pPr defTabSz="914608" eaLnBrk="1" hangingPunct="1">
              <a:spcBef>
                <a:spcPct val="50000"/>
              </a:spcBef>
            </a:pPr>
            <a:r>
              <a:rPr lang="en-GB" sz="1200" dirty="0">
                <a:solidFill>
                  <a:schemeClr val="accent4"/>
                </a:solidFill>
                <a:cs typeface="Arial" pitchFamily="34" charset="0"/>
              </a:rPr>
              <a:t>*</a:t>
            </a:r>
            <a:r>
              <a:rPr lang="en-GB" sz="1800" dirty="0">
                <a:solidFill>
                  <a:schemeClr val="accent4"/>
                </a:solidFill>
                <a:cs typeface="Arial" pitchFamily="34" charset="0"/>
              </a:rPr>
              <a:t>Placebo patients who progressed could cross over to </a:t>
            </a:r>
            <a:r>
              <a:rPr lang="en-GB" sz="1800" dirty="0" err="1">
                <a:solidFill>
                  <a:schemeClr val="accent4"/>
                </a:solidFill>
                <a:cs typeface="Arial" pitchFamily="34" charset="0"/>
              </a:rPr>
              <a:t>sorafenib</a:t>
            </a:r>
            <a:endParaRPr lang="en-GB" sz="1800" dirty="0">
              <a:solidFill>
                <a:schemeClr val="accent4"/>
              </a:solidFill>
              <a:cs typeface="Arial" pitchFamily="34" charset="0"/>
            </a:endParaRPr>
          </a:p>
          <a:p>
            <a:pPr defTabSz="914608" eaLnBrk="1" hangingPunct="1">
              <a:spcBef>
                <a:spcPct val="50000"/>
              </a:spcBef>
            </a:pPr>
            <a:r>
              <a:rPr lang="en-US" sz="1800" baseline="30000" dirty="0">
                <a:solidFill>
                  <a:schemeClr val="accent4"/>
                </a:solidFill>
                <a:cs typeface="Arial" pitchFamily="34" charset="0"/>
              </a:rPr>
              <a:t>†</a:t>
            </a:r>
            <a:r>
              <a:rPr lang="en-US" sz="1800" dirty="0">
                <a:solidFill>
                  <a:schemeClr val="accent4"/>
                </a:solidFill>
                <a:cs typeface="Arial" pitchFamily="34" charset="0"/>
              </a:rPr>
              <a:t>Including 36 patients without </a:t>
            </a:r>
            <a:r>
              <a:rPr lang="en-US" sz="1800" dirty="0" err="1">
                <a:solidFill>
                  <a:schemeClr val="accent4"/>
                </a:solidFill>
                <a:cs typeface="Arial" pitchFamily="34" charset="0"/>
              </a:rPr>
              <a:t>bidimensional</a:t>
            </a:r>
            <a:r>
              <a:rPr lang="en-US" sz="1800" dirty="0">
                <a:solidFill>
                  <a:schemeClr val="accent4"/>
                </a:solidFill>
                <a:cs typeface="Arial" pitchFamily="34" charset="0"/>
              </a:rPr>
              <a:t> tumor measurements, but with radiological evidence of progression</a:t>
            </a:r>
          </a:p>
        </p:txBody>
      </p:sp>
      <p:sp>
        <p:nvSpPr>
          <p:cNvPr id="546821" name="Text Box 5"/>
          <p:cNvSpPr txBox="1">
            <a:spLocks noChangeArrowheads="1"/>
          </p:cNvSpPr>
          <p:nvPr/>
        </p:nvSpPr>
        <p:spPr bwMode="auto">
          <a:xfrm>
            <a:off x="317500" y="2130052"/>
            <a:ext cx="1571625" cy="745191"/>
          </a:xfrm>
          <a:prstGeom prst="rect">
            <a:avLst/>
          </a:prstGeom>
          <a:solidFill>
            <a:srgbClr val="FFCC00"/>
          </a:solidFill>
          <a:ln w="9525">
            <a:solidFill>
              <a:schemeClr val="tx1"/>
            </a:solidFill>
            <a:miter lim="800000"/>
            <a:headEnd/>
            <a:tailEnd/>
          </a:ln>
          <a:effectLst/>
        </p:spPr>
        <p:txBody>
          <a:bodyPr lIns="91429" tIns="45714" rIns="91429" bIns="45714">
            <a:spAutoFit/>
          </a:bodyPr>
          <a:lstStyle/>
          <a:p>
            <a:pPr algn="ctr" defTabSz="914608" eaLnBrk="1" hangingPunct="1">
              <a:spcBef>
                <a:spcPct val="50000"/>
              </a:spcBef>
            </a:pPr>
            <a:r>
              <a:rPr lang="en-GB" sz="1400" dirty="0" err="1">
                <a:solidFill>
                  <a:srgbClr val="0033CC"/>
                </a:solidFill>
                <a:cs typeface="Arial" pitchFamily="34" charset="0"/>
              </a:rPr>
              <a:t>Sorafenib</a:t>
            </a:r>
            <a:r>
              <a:rPr lang="en-GB" sz="1400" dirty="0">
                <a:solidFill>
                  <a:srgbClr val="0033CC"/>
                </a:solidFill>
                <a:cs typeface="Arial" pitchFamily="34" charset="0"/>
              </a:rPr>
              <a:t> </a:t>
            </a:r>
            <a:br>
              <a:rPr lang="en-GB" sz="1400" dirty="0">
                <a:solidFill>
                  <a:srgbClr val="0033CC"/>
                </a:solidFill>
                <a:cs typeface="Arial" pitchFamily="34" charset="0"/>
              </a:rPr>
            </a:br>
            <a:r>
              <a:rPr lang="en-GB" sz="1400" dirty="0">
                <a:solidFill>
                  <a:srgbClr val="0033CC"/>
                </a:solidFill>
                <a:cs typeface="Arial" pitchFamily="34" charset="0"/>
              </a:rPr>
              <a:t>12-week run-in</a:t>
            </a:r>
            <a:br>
              <a:rPr lang="en-GB" sz="1400" dirty="0">
                <a:solidFill>
                  <a:srgbClr val="0033CC"/>
                </a:solidFill>
                <a:cs typeface="Arial" pitchFamily="34" charset="0"/>
              </a:rPr>
            </a:br>
            <a:r>
              <a:rPr lang="en-GB" sz="1400" dirty="0">
                <a:solidFill>
                  <a:srgbClr val="0033CC"/>
                </a:solidFill>
                <a:cs typeface="Arial" pitchFamily="34" charset="0"/>
              </a:rPr>
              <a:t>(n=202)</a:t>
            </a:r>
            <a:endParaRPr lang="en-US" sz="1400" dirty="0">
              <a:solidFill>
                <a:srgbClr val="0033CC"/>
              </a:solidFill>
              <a:cs typeface="Arial" pitchFamily="34" charset="0"/>
            </a:endParaRPr>
          </a:p>
        </p:txBody>
      </p:sp>
      <p:sp>
        <p:nvSpPr>
          <p:cNvPr id="546822" name="Text Box 6"/>
          <p:cNvSpPr txBox="1">
            <a:spLocks noChangeArrowheads="1"/>
          </p:cNvSpPr>
          <p:nvPr/>
        </p:nvSpPr>
        <p:spPr bwMode="auto">
          <a:xfrm>
            <a:off x="2581853" y="952034"/>
            <a:ext cx="1726045" cy="746591"/>
          </a:xfrm>
          <a:prstGeom prst="rect">
            <a:avLst/>
          </a:prstGeom>
          <a:solidFill>
            <a:schemeClr val="accent1"/>
          </a:solidFill>
          <a:ln w="9525">
            <a:solidFill>
              <a:schemeClr val="tx1"/>
            </a:solidFill>
            <a:miter lim="800000"/>
            <a:headEnd/>
            <a:tailEnd/>
          </a:ln>
          <a:effectLst/>
        </p:spPr>
        <p:txBody>
          <a:bodyPr lIns="91429" tIns="45714" rIns="91429" bIns="45714">
            <a:spAutoFit/>
          </a:bodyPr>
          <a:lstStyle/>
          <a:p>
            <a:pPr algn="ctr" defTabSz="914608"/>
            <a:r>
              <a:rPr lang="en-US" sz="1400" dirty="0">
                <a:solidFill>
                  <a:srgbClr val="0033CC"/>
                </a:solidFill>
                <a:cs typeface="Arial" pitchFamily="34" charset="0"/>
              </a:rPr>
              <a:t>Tumor shrinkage ≥25%</a:t>
            </a:r>
            <a:br>
              <a:rPr lang="en-US" sz="1400" dirty="0">
                <a:solidFill>
                  <a:srgbClr val="0033CC"/>
                </a:solidFill>
                <a:cs typeface="Arial" pitchFamily="34" charset="0"/>
              </a:rPr>
            </a:br>
            <a:r>
              <a:rPr lang="en-US" sz="1400" dirty="0">
                <a:solidFill>
                  <a:srgbClr val="0033CC"/>
                </a:solidFill>
                <a:cs typeface="Arial" pitchFamily="34" charset="0"/>
              </a:rPr>
              <a:t>(n=73)</a:t>
            </a:r>
          </a:p>
        </p:txBody>
      </p:sp>
      <p:sp>
        <p:nvSpPr>
          <p:cNvPr id="546823" name="Text Box 7"/>
          <p:cNvSpPr txBox="1">
            <a:spLocks noChangeArrowheads="1"/>
          </p:cNvSpPr>
          <p:nvPr/>
        </p:nvSpPr>
        <p:spPr bwMode="auto">
          <a:xfrm>
            <a:off x="2577523" y="2130052"/>
            <a:ext cx="1727489" cy="745191"/>
          </a:xfrm>
          <a:prstGeom prst="rect">
            <a:avLst/>
          </a:prstGeom>
          <a:solidFill>
            <a:srgbClr val="99CCFF">
              <a:alpha val="70000"/>
            </a:srgbClr>
          </a:solidFill>
          <a:ln w="9525">
            <a:solidFill>
              <a:schemeClr val="tx1"/>
            </a:solidFill>
            <a:miter lim="800000"/>
            <a:headEnd/>
            <a:tailEnd/>
          </a:ln>
          <a:effectLst/>
        </p:spPr>
        <p:txBody>
          <a:bodyPr lIns="91429" tIns="45714" rIns="91429" bIns="45714">
            <a:spAutoFit/>
          </a:bodyPr>
          <a:lstStyle/>
          <a:p>
            <a:pPr algn="ctr" defTabSz="914608"/>
            <a:r>
              <a:rPr lang="en-US" sz="1400" dirty="0">
                <a:solidFill>
                  <a:srgbClr val="0033CC"/>
                </a:solidFill>
                <a:cs typeface="Arial" pitchFamily="34" charset="0"/>
              </a:rPr>
              <a:t>Tumor growth/ shrinkage &lt;25%</a:t>
            </a:r>
            <a:br>
              <a:rPr lang="en-US" sz="1400" dirty="0">
                <a:solidFill>
                  <a:srgbClr val="0033CC"/>
                </a:solidFill>
                <a:cs typeface="Arial" pitchFamily="34" charset="0"/>
              </a:rPr>
            </a:br>
            <a:r>
              <a:rPr lang="en-US" sz="1400" dirty="0">
                <a:solidFill>
                  <a:srgbClr val="0033CC"/>
                </a:solidFill>
                <a:cs typeface="Arial" pitchFamily="34" charset="0"/>
              </a:rPr>
              <a:t>(n=69)</a:t>
            </a:r>
          </a:p>
        </p:txBody>
      </p:sp>
      <p:sp>
        <p:nvSpPr>
          <p:cNvPr id="546824" name="Text Box 8"/>
          <p:cNvSpPr txBox="1">
            <a:spLocks noChangeArrowheads="1"/>
          </p:cNvSpPr>
          <p:nvPr/>
        </p:nvSpPr>
        <p:spPr bwMode="auto">
          <a:xfrm>
            <a:off x="2577523" y="3247839"/>
            <a:ext cx="1727489" cy="738652"/>
          </a:xfrm>
          <a:prstGeom prst="rect">
            <a:avLst/>
          </a:prstGeom>
          <a:solidFill>
            <a:srgbClr val="CCECFF"/>
          </a:solidFill>
          <a:ln w="9525">
            <a:solidFill>
              <a:schemeClr val="tx1"/>
            </a:solidFill>
            <a:miter lim="800000"/>
            <a:headEnd/>
            <a:tailEnd/>
          </a:ln>
          <a:effectLst/>
        </p:spPr>
        <p:txBody>
          <a:bodyPr lIns="91429" tIns="45714" rIns="91429" bIns="45714">
            <a:spAutoFit/>
          </a:bodyPr>
          <a:lstStyle/>
          <a:p>
            <a:pPr algn="ctr" defTabSz="914608" eaLnBrk="1" hangingPunct="1"/>
            <a:r>
              <a:rPr lang="en-US" sz="1400" dirty="0">
                <a:solidFill>
                  <a:srgbClr val="0033CC"/>
                </a:solidFill>
                <a:cs typeface="Arial" pitchFamily="34" charset="0"/>
              </a:rPr>
              <a:t>Tumor growth ≥25%</a:t>
            </a:r>
            <a:br>
              <a:rPr lang="en-US" sz="1400" dirty="0">
                <a:solidFill>
                  <a:srgbClr val="0033CC"/>
                </a:solidFill>
                <a:cs typeface="Arial" pitchFamily="34" charset="0"/>
              </a:rPr>
            </a:br>
            <a:r>
              <a:rPr lang="en-US" sz="1400" dirty="0">
                <a:solidFill>
                  <a:srgbClr val="0033CC"/>
                </a:solidFill>
                <a:cs typeface="Arial" pitchFamily="34" charset="0"/>
              </a:rPr>
              <a:t> (n=51</a:t>
            </a:r>
            <a:r>
              <a:rPr lang="en-US" sz="1400" baseline="30000" dirty="0">
                <a:solidFill>
                  <a:srgbClr val="0033CC"/>
                </a:solidFill>
                <a:cs typeface="Arial" pitchFamily="34" charset="0"/>
              </a:rPr>
              <a:t>†</a:t>
            </a:r>
            <a:r>
              <a:rPr lang="en-US" sz="1400" dirty="0">
                <a:solidFill>
                  <a:srgbClr val="0033CC"/>
                </a:solidFill>
                <a:cs typeface="Arial" pitchFamily="34" charset="0"/>
              </a:rPr>
              <a:t>)</a:t>
            </a:r>
          </a:p>
        </p:txBody>
      </p:sp>
      <p:sp>
        <p:nvSpPr>
          <p:cNvPr id="546825" name="Text Box 9"/>
          <p:cNvSpPr txBox="1">
            <a:spLocks noChangeArrowheads="1"/>
          </p:cNvSpPr>
          <p:nvPr/>
        </p:nvSpPr>
        <p:spPr bwMode="auto">
          <a:xfrm>
            <a:off x="4837545" y="3347291"/>
            <a:ext cx="1656773" cy="529478"/>
          </a:xfrm>
          <a:prstGeom prst="rect">
            <a:avLst/>
          </a:prstGeom>
          <a:solidFill>
            <a:srgbClr val="CCECFF"/>
          </a:solidFill>
          <a:ln w="9525">
            <a:solidFill>
              <a:schemeClr val="tx1"/>
            </a:solidFill>
            <a:miter lim="800000"/>
            <a:headEnd/>
            <a:tailEnd/>
          </a:ln>
          <a:effectLst/>
        </p:spPr>
        <p:txBody>
          <a:bodyPr lIns="91429" tIns="45714" rIns="91429" bIns="45714">
            <a:spAutoFit/>
          </a:bodyPr>
          <a:lstStyle/>
          <a:p>
            <a:pPr algn="ctr" defTabSz="914608" eaLnBrk="1" hangingPunct="1"/>
            <a:r>
              <a:rPr lang="en-GB" sz="1400" dirty="0">
                <a:solidFill>
                  <a:srgbClr val="0033CC"/>
                </a:solidFill>
                <a:cs typeface="Arial" pitchFamily="34" charset="0"/>
              </a:rPr>
              <a:t>Off study</a:t>
            </a:r>
            <a:br>
              <a:rPr lang="en-GB" sz="1400" dirty="0">
                <a:solidFill>
                  <a:srgbClr val="0033CC"/>
                </a:solidFill>
                <a:cs typeface="Arial" pitchFamily="34" charset="0"/>
              </a:rPr>
            </a:br>
            <a:r>
              <a:rPr lang="en-GB" sz="1400" dirty="0">
                <a:solidFill>
                  <a:srgbClr val="0033CC"/>
                </a:solidFill>
                <a:cs typeface="Arial" pitchFamily="34" charset="0"/>
              </a:rPr>
              <a:t>(n=58)</a:t>
            </a:r>
            <a:endParaRPr lang="en-US" sz="1400" dirty="0">
              <a:solidFill>
                <a:srgbClr val="0033CC"/>
              </a:solidFill>
              <a:cs typeface="Arial" pitchFamily="34" charset="0"/>
            </a:endParaRPr>
          </a:p>
        </p:txBody>
      </p:sp>
      <p:sp>
        <p:nvSpPr>
          <p:cNvPr id="546826" name="Text Box 10"/>
          <p:cNvSpPr txBox="1">
            <a:spLocks noChangeArrowheads="1"/>
          </p:cNvSpPr>
          <p:nvPr/>
        </p:nvSpPr>
        <p:spPr bwMode="auto">
          <a:xfrm>
            <a:off x="4837545" y="2555875"/>
            <a:ext cx="1656773" cy="743791"/>
          </a:xfrm>
          <a:prstGeom prst="rect">
            <a:avLst/>
          </a:prstGeom>
          <a:solidFill>
            <a:srgbClr val="99CCFF"/>
          </a:solidFill>
          <a:ln w="9525">
            <a:solidFill>
              <a:schemeClr val="tx1"/>
            </a:solidFill>
            <a:miter lim="800000"/>
            <a:headEnd/>
            <a:tailEnd/>
          </a:ln>
          <a:effectLst/>
        </p:spPr>
        <p:txBody>
          <a:bodyPr lIns="91429" tIns="45714" rIns="91429" bIns="45714">
            <a:spAutoFit/>
          </a:bodyPr>
          <a:lstStyle/>
          <a:p>
            <a:pPr algn="ctr" defTabSz="914608" eaLnBrk="1" hangingPunct="1"/>
            <a:r>
              <a:rPr lang="en-GB" sz="1400" dirty="0" err="1">
                <a:solidFill>
                  <a:srgbClr val="0033CC"/>
                </a:solidFill>
                <a:cs typeface="Arial" pitchFamily="34" charset="0"/>
              </a:rPr>
              <a:t>Sorafenib</a:t>
            </a:r>
            <a:r>
              <a:rPr lang="en-GB" sz="1400" dirty="0">
                <a:solidFill>
                  <a:srgbClr val="0033CC"/>
                </a:solidFill>
                <a:cs typeface="Arial" pitchFamily="34" charset="0"/>
              </a:rPr>
              <a:t> </a:t>
            </a:r>
            <a:br>
              <a:rPr lang="en-GB" sz="1400" dirty="0">
                <a:solidFill>
                  <a:srgbClr val="0033CC"/>
                </a:solidFill>
                <a:cs typeface="Arial" pitchFamily="34" charset="0"/>
              </a:rPr>
            </a:br>
            <a:r>
              <a:rPr lang="en-GB" sz="1400" dirty="0">
                <a:solidFill>
                  <a:srgbClr val="0033CC"/>
                </a:solidFill>
                <a:cs typeface="Arial" pitchFamily="34" charset="0"/>
              </a:rPr>
              <a:t>12 weeks</a:t>
            </a:r>
            <a:br>
              <a:rPr lang="en-GB" sz="1400" dirty="0">
                <a:solidFill>
                  <a:srgbClr val="0033CC"/>
                </a:solidFill>
                <a:cs typeface="Arial" pitchFamily="34" charset="0"/>
              </a:rPr>
            </a:br>
            <a:r>
              <a:rPr lang="en-GB" sz="1400" dirty="0">
                <a:solidFill>
                  <a:srgbClr val="0033CC"/>
                </a:solidFill>
                <a:cs typeface="Arial" pitchFamily="34" charset="0"/>
              </a:rPr>
              <a:t>(n=32)</a:t>
            </a:r>
            <a:endParaRPr lang="en-US" sz="1400" dirty="0">
              <a:solidFill>
                <a:srgbClr val="0033CC"/>
              </a:solidFill>
              <a:cs typeface="Arial" pitchFamily="34" charset="0"/>
            </a:endParaRPr>
          </a:p>
        </p:txBody>
      </p:sp>
      <p:sp>
        <p:nvSpPr>
          <p:cNvPr id="546827" name="Text Box 11"/>
          <p:cNvSpPr txBox="1">
            <a:spLocks noChangeArrowheads="1"/>
          </p:cNvSpPr>
          <p:nvPr/>
        </p:nvSpPr>
        <p:spPr bwMode="auto">
          <a:xfrm>
            <a:off x="4837545" y="1754655"/>
            <a:ext cx="1656773" cy="745191"/>
          </a:xfrm>
          <a:prstGeom prst="rect">
            <a:avLst/>
          </a:prstGeom>
          <a:solidFill>
            <a:srgbClr val="99CCFF"/>
          </a:solidFill>
          <a:ln w="9525">
            <a:solidFill>
              <a:schemeClr val="tx1"/>
            </a:solidFill>
            <a:miter lim="800000"/>
            <a:headEnd/>
            <a:tailEnd/>
          </a:ln>
          <a:effectLst/>
        </p:spPr>
        <p:txBody>
          <a:bodyPr lIns="91429" tIns="45714" rIns="91429" bIns="45714">
            <a:spAutoFit/>
          </a:bodyPr>
          <a:lstStyle/>
          <a:p>
            <a:pPr algn="ctr" defTabSz="914608" eaLnBrk="1" hangingPunct="1"/>
            <a:r>
              <a:rPr lang="en-GB" sz="1400" dirty="0">
                <a:solidFill>
                  <a:srgbClr val="0033CC"/>
                </a:solidFill>
                <a:cs typeface="Arial" pitchFamily="34" charset="0"/>
              </a:rPr>
              <a:t>Placebo* </a:t>
            </a:r>
            <a:br>
              <a:rPr lang="en-GB" sz="1400" dirty="0">
                <a:solidFill>
                  <a:srgbClr val="0033CC"/>
                </a:solidFill>
                <a:cs typeface="Arial" pitchFamily="34" charset="0"/>
              </a:rPr>
            </a:br>
            <a:r>
              <a:rPr lang="en-GB" sz="1400" dirty="0">
                <a:solidFill>
                  <a:srgbClr val="0033CC"/>
                </a:solidFill>
                <a:cs typeface="Arial" pitchFamily="34" charset="0"/>
              </a:rPr>
              <a:t>12 weeks</a:t>
            </a:r>
            <a:br>
              <a:rPr lang="en-GB" sz="1400" dirty="0">
                <a:solidFill>
                  <a:srgbClr val="0033CC"/>
                </a:solidFill>
                <a:cs typeface="Arial" pitchFamily="34" charset="0"/>
              </a:rPr>
            </a:br>
            <a:r>
              <a:rPr lang="en-GB" sz="1400" dirty="0">
                <a:solidFill>
                  <a:srgbClr val="0033CC"/>
                </a:solidFill>
                <a:cs typeface="Arial" pitchFamily="34" charset="0"/>
              </a:rPr>
              <a:t>(n=33)</a:t>
            </a:r>
            <a:endParaRPr lang="en-US" sz="1400" dirty="0">
              <a:solidFill>
                <a:srgbClr val="0033CC"/>
              </a:solidFill>
              <a:cs typeface="Arial" pitchFamily="34" charset="0"/>
            </a:endParaRPr>
          </a:p>
        </p:txBody>
      </p:sp>
      <p:sp>
        <p:nvSpPr>
          <p:cNvPr id="546828" name="Text Box 12"/>
          <p:cNvSpPr txBox="1">
            <a:spLocks noChangeArrowheads="1"/>
          </p:cNvSpPr>
          <p:nvPr/>
        </p:nvSpPr>
        <p:spPr bwMode="auto">
          <a:xfrm>
            <a:off x="4837545" y="952034"/>
            <a:ext cx="1656773" cy="746591"/>
          </a:xfrm>
          <a:prstGeom prst="rect">
            <a:avLst/>
          </a:prstGeom>
          <a:solidFill>
            <a:schemeClr val="accent1"/>
          </a:solidFill>
          <a:ln w="9525">
            <a:solidFill>
              <a:schemeClr val="tx1"/>
            </a:solidFill>
            <a:miter lim="800000"/>
            <a:headEnd/>
            <a:tailEnd/>
          </a:ln>
          <a:effectLst/>
        </p:spPr>
        <p:txBody>
          <a:bodyPr lIns="91429" tIns="45714" rIns="91429" bIns="45714">
            <a:spAutoFit/>
          </a:bodyPr>
          <a:lstStyle/>
          <a:p>
            <a:pPr algn="ctr" defTabSz="914608" eaLnBrk="1" hangingPunct="1"/>
            <a:r>
              <a:rPr lang="en-GB" sz="1400" dirty="0">
                <a:solidFill>
                  <a:srgbClr val="0033CC"/>
                </a:solidFill>
                <a:cs typeface="Arial" pitchFamily="34" charset="0"/>
              </a:rPr>
              <a:t>Continue open-label </a:t>
            </a:r>
            <a:r>
              <a:rPr lang="en-GB" sz="1400" dirty="0" err="1">
                <a:solidFill>
                  <a:srgbClr val="0033CC"/>
                </a:solidFill>
                <a:cs typeface="Arial" pitchFamily="34" charset="0"/>
              </a:rPr>
              <a:t>sorafenib</a:t>
            </a:r>
            <a:r>
              <a:rPr lang="en-GB" sz="1400" dirty="0">
                <a:solidFill>
                  <a:srgbClr val="0033CC"/>
                </a:solidFill>
                <a:cs typeface="Arial" pitchFamily="34" charset="0"/>
              </a:rPr>
              <a:t> </a:t>
            </a:r>
            <a:br>
              <a:rPr lang="en-GB" sz="1400" dirty="0">
                <a:solidFill>
                  <a:srgbClr val="0033CC"/>
                </a:solidFill>
                <a:cs typeface="Arial" pitchFamily="34" charset="0"/>
              </a:rPr>
            </a:br>
            <a:r>
              <a:rPr lang="en-GB" sz="1400" dirty="0">
                <a:solidFill>
                  <a:srgbClr val="0033CC"/>
                </a:solidFill>
                <a:cs typeface="Arial" pitchFamily="34" charset="0"/>
              </a:rPr>
              <a:t>(n=79)</a:t>
            </a:r>
            <a:endParaRPr lang="en-US" sz="1400" dirty="0">
              <a:solidFill>
                <a:srgbClr val="0033CC"/>
              </a:solidFill>
              <a:cs typeface="Arial" pitchFamily="34" charset="0"/>
            </a:endParaRPr>
          </a:p>
        </p:txBody>
      </p:sp>
      <p:sp>
        <p:nvSpPr>
          <p:cNvPr id="546829" name="Text Box 13"/>
          <p:cNvSpPr txBox="1">
            <a:spLocks noChangeArrowheads="1"/>
          </p:cNvSpPr>
          <p:nvPr/>
        </p:nvSpPr>
        <p:spPr bwMode="auto">
          <a:xfrm>
            <a:off x="7060046" y="1777067"/>
            <a:ext cx="1799648" cy="530879"/>
          </a:xfrm>
          <a:prstGeom prst="rect">
            <a:avLst/>
          </a:prstGeom>
          <a:solidFill>
            <a:srgbClr val="99CCFF"/>
          </a:solidFill>
          <a:ln w="9525">
            <a:solidFill>
              <a:schemeClr val="tx1"/>
            </a:solidFill>
            <a:miter lim="800000"/>
            <a:headEnd/>
            <a:tailEnd/>
          </a:ln>
          <a:effectLst/>
        </p:spPr>
        <p:txBody>
          <a:bodyPr lIns="91429" tIns="45714" rIns="91429" bIns="45714">
            <a:spAutoFit/>
          </a:bodyPr>
          <a:lstStyle/>
          <a:p>
            <a:pPr algn="ctr" defTabSz="914608" eaLnBrk="1" hangingPunct="1"/>
            <a:r>
              <a:rPr lang="en-GB" sz="1400" dirty="0" smtClean="0">
                <a:solidFill>
                  <a:srgbClr val="0033CC"/>
                </a:solidFill>
                <a:cs typeface="Arial" pitchFamily="34" charset="0"/>
              </a:rPr>
              <a:t>18% </a:t>
            </a:r>
            <a:r>
              <a:rPr lang="en-GB" sz="1400" dirty="0">
                <a:solidFill>
                  <a:srgbClr val="0033CC"/>
                </a:solidFill>
                <a:cs typeface="Arial" pitchFamily="34" charset="0"/>
              </a:rPr>
              <a:t>Progression free 24 weeks</a:t>
            </a:r>
            <a:endParaRPr lang="en-US" sz="1400" dirty="0">
              <a:solidFill>
                <a:srgbClr val="0033CC"/>
              </a:solidFill>
              <a:cs typeface="Arial" pitchFamily="34" charset="0"/>
            </a:endParaRPr>
          </a:p>
        </p:txBody>
      </p:sp>
      <p:sp>
        <p:nvSpPr>
          <p:cNvPr id="546830" name="Text Box 14"/>
          <p:cNvSpPr txBox="1">
            <a:spLocks noChangeArrowheads="1"/>
          </p:cNvSpPr>
          <p:nvPr/>
        </p:nvSpPr>
        <p:spPr bwMode="auto">
          <a:xfrm>
            <a:off x="1581727" y="4210145"/>
            <a:ext cx="1910773" cy="746591"/>
          </a:xfrm>
          <a:prstGeom prst="rect">
            <a:avLst/>
          </a:prstGeom>
          <a:solidFill>
            <a:srgbClr val="FFEC99"/>
          </a:solidFill>
          <a:ln w="9525">
            <a:solidFill>
              <a:schemeClr val="tx1"/>
            </a:solidFill>
            <a:miter lim="800000"/>
            <a:headEnd/>
            <a:tailEnd/>
          </a:ln>
          <a:effectLst/>
        </p:spPr>
        <p:txBody>
          <a:bodyPr lIns="91429" tIns="45714" rIns="91429" bIns="45714">
            <a:spAutoFit/>
          </a:bodyPr>
          <a:lstStyle/>
          <a:p>
            <a:pPr algn="ctr" defTabSz="914608" eaLnBrk="1" hangingPunct="1">
              <a:spcBef>
                <a:spcPct val="50000"/>
              </a:spcBef>
            </a:pPr>
            <a:r>
              <a:rPr lang="en-GB" sz="1400" dirty="0">
                <a:solidFill>
                  <a:srgbClr val="0033CC"/>
                </a:solidFill>
                <a:cs typeface="Arial" pitchFamily="34" charset="0"/>
              </a:rPr>
              <a:t>Disease status at </a:t>
            </a:r>
            <a:br>
              <a:rPr lang="en-GB" sz="1400" dirty="0">
                <a:solidFill>
                  <a:srgbClr val="0033CC"/>
                </a:solidFill>
                <a:cs typeface="Arial" pitchFamily="34" charset="0"/>
              </a:rPr>
            </a:br>
            <a:r>
              <a:rPr lang="en-GB" sz="1400" dirty="0">
                <a:solidFill>
                  <a:srgbClr val="0033CC"/>
                </a:solidFill>
                <a:cs typeface="Arial" pitchFamily="34" charset="0"/>
              </a:rPr>
              <a:t>12 weeks unknown</a:t>
            </a:r>
            <a:br>
              <a:rPr lang="en-GB" sz="1400" dirty="0">
                <a:solidFill>
                  <a:srgbClr val="0033CC"/>
                </a:solidFill>
                <a:cs typeface="Arial" pitchFamily="34" charset="0"/>
              </a:rPr>
            </a:br>
            <a:r>
              <a:rPr lang="en-GB" sz="1400" dirty="0">
                <a:solidFill>
                  <a:srgbClr val="0033CC"/>
                </a:solidFill>
                <a:cs typeface="Arial" pitchFamily="34" charset="0"/>
              </a:rPr>
              <a:t>(n=9)</a:t>
            </a:r>
            <a:endParaRPr lang="en-US" sz="1400" dirty="0">
              <a:solidFill>
                <a:srgbClr val="0033CC"/>
              </a:solidFill>
              <a:cs typeface="Arial" pitchFamily="34" charset="0"/>
            </a:endParaRPr>
          </a:p>
        </p:txBody>
      </p:sp>
      <p:cxnSp>
        <p:nvCxnSpPr>
          <p:cNvPr id="546831" name="AutoShape 15"/>
          <p:cNvCxnSpPr>
            <a:cxnSpLocks noChangeShapeType="1"/>
            <a:stCxn id="546821" idx="3"/>
            <a:endCxn id="546822" idx="1"/>
          </p:cNvCxnSpPr>
          <p:nvPr/>
        </p:nvCxnSpPr>
        <p:spPr bwMode="auto">
          <a:xfrm flipV="1">
            <a:off x="1889126" y="1321828"/>
            <a:ext cx="692727" cy="1178018"/>
          </a:xfrm>
          <a:prstGeom prst="straightConnector1">
            <a:avLst/>
          </a:prstGeom>
          <a:noFill/>
          <a:ln w="9525">
            <a:solidFill>
              <a:schemeClr val="tx1"/>
            </a:solidFill>
            <a:round/>
            <a:headEnd/>
            <a:tailEnd type="triangle" w="med" len="med"/>
          </a:ln>
          <a:effectLst/>
        </p:spPr>
      </p:cxnSp>
      <p:cxnSp>
        <p:nvCxnSpPr>
          <p:cNvPr id="546832" name="AutoShape 16"/>
          <p:cNvCxnSpPr>
            <a:cxnSpLocks noChangeShapeType="1"/>
            <a:stCxn id="546821" idx="3"/>
            <a:endCxn id="546823" idx="1"/>
          </p:cNvCxnSpPr>
          <p:nvPr/>
        </p:nvCxnSpPr>
        <p:spPr bwMode="auto">
          <a:xfrm>
            <a:off x="1889126" y="2499846"/>
            <a:ext cx="688397" cy="0"/>
          </a:xfrm>
          <a:prstGeom prst="straightConnector1">
            <a:avLst/>
          </a:prstGeom>
          <a:noFill/>
          <a:ln w="9525">
            <a:solidFill>
              <a:schemeClr val="tx1"/>
            </a:solidFill>
            <a:round/>
            <a:headEnd/>
            <a:tailEnd type="triangle" w="med" len="med"/>
          </a:ln>
          <a:effectLst/>
        </p:spPr>
      </p:cxnSp>
      <p:cxnSp>
        <p:nvCxnSpPr>
          <p:cNvPr id="546833" name="AutoShape 17"/>
          <p:cNvCxnSpPr>
            <a:cxnSpLocks noChangeShapeType="1"/>
            <a:stCxn id="546821" idx="3"/>
            <a:endCxn id="546824" idx="1"/>
          </p:cNvCxnSpPr>
          <p:nvPr/>
        </p:nvCxnSpPr>
        <p:spPr bwMode="auto">
          <a:xfrm>
            <a:off x="1889125" y="2502648"/>
            <a:ext cx="688398" cy="1114517"/>
          </a:xfrm>
          <a:prstGeom prst="straightConnector1">
            <a:avLst/>
          </a:prstGeom>
          <a:noFill/>
          <a:ln w="9525">
            <a:solidFill>
              <a:schemeClr val="tx1"/>
            </a:solidFill>
            <a:round/>
            <a:headEnd/>
            <a:tailEnd type="triangle" w="med" len="med"/>
          </a:ln>
          <a:effectLst/>
        </p:spPr>
      </p:cxnSp>
      <p:cxnSp>
        <p:nvCxnSpPr>
          <p:cNvPr id="546834" name="AutoShape 18"/>
          <p:cNvCxnSpPr>
            <a:cxnSpLocks noChangeShapeType="1"/>
            <a:stCxn id="546822" idx="3"/>
            <a:endCxn id="546828" idx="1"/>
          </p:cNvCxnSpPr>
          <p:nvPr/>
        </p:nvCxnSpPr>
        <p:spPr bwMode="auto">
          <a:xfrm>
            <a:off x="4307898" y="1321828"/>
            <a:ext cx="529647" cy="0"/>
          </a:xfrm>
          <a:prstGeom prst="straightConnector1">
            <a:avLst/>
          </a:prstGeom>
          <a:noFill/>
          <a:ln w="9525">
            <a:solidFill>
              <a:schemeClr val="tx1"/>
            </a:solidFill>
            <a:round/>
            <a:headEnd/>
            <a:tailEnd type="triangle" w="med" len="med"/>
          </a:ln>
          <a:effectLst/>
        </p:spPr>
      </p:cxnSp>
      <p:cxnSp>
        <p:nvCxnSpPr>
          <p:cNvPr id="546835" name="AutoShape 19"/>
          <p:cNvCxnSpPr>
            <a:cxnSpLocks noChangeShapeType="1"/>
            <a:stCxn id="546823" idx="3"/>
            <a:endCxn id="546827" idx="1"/>
          </p:cNvCxnSpPr>
          <p:nvPr/>
        </p:nvCxnSpPr>
        <p:spPr bwMode="auto">
          <a:xfrm flipV="1">
            <a:off x="4305012" y="2124449"/>
            <a:ext cx="532534" cy="375397"/>
          </a:xfrm>
          <a:prstGeom prst="straightConnector1">
            <a:avLst/>
          </a:prstGeom>
          <a:noFill/>
          <a:ln w="9525">
            <a:solidFill>
              <a:schemeClr val="tx1"/>
            </a:solidFill>
            <a:round/>
            <a:headEnd/>
            <a:tailEnd type="triangle" w="med" len="med"/>
          </a:ln>
          <a:effectLst/>
        </p:spPr>
      </p:cxnSp>
      <p:cxnSp>
        <p:nvCxnSpPr>
          <p:cNvPr id="546836" name="AutoShape 20"/>
          <p:cNvCxnSpPr>
            <a:cxnSpLocks noChangeShapeType="1"/>
            <a:stCxn id="546823" idx="3"/>
            <a:endCxn id="546826" idx="1"/>
          </p:cNvCxnSpPr>
          <p:nvPr/>
        </p:nvCxnSpPr>
        <p:spPr bwMode="auto">
          <a:xfrm>
            <a:off x="4305012" y="2499845"/>
            <a:ext cx="532534" cy="425824"/>
          </a:xfrm>
          <a:prstGeom prst="straightConnector1">
            <a:avLst/>
          </a:prstGeom>
          <a:noFill/>
          <a:ln w="9525">
            <a:solidFill>
              <a:schemeClr val="tx1"/>
            </a:solidFill>
            <a:round/>
            <a:headEnd/>
            <a:tailEnd type="triangle" w="med" len="med"/>
          </a:ln>
          <a:effectLst/>
        </p:spPr>
      </p:cxnSp>
      <p:cxnSp>
        <p:nvCxnSpPr>
          <p:cNvPr id="546837" name="AutoShape 21"/>
          <p:cNvCxnSpPr>
            <a:cxnSpLocks noChangeShapeType="1"/>
            <a:stCxn id="546824" idx="3"/>
            <a:endCxn id="546825" idx="1"/>
          </p:cNvCxnSpPr>
          <p:nvPr/>
        </p:nvCxnSpPr>
        <p:spPr bwMode="auto">
          <a:xfrm flipV="1">
            <a:off x="4305012" y="3612030"/>
            <a:ext cx="532533" cy="5135"/>
          </a:xfrm>
          <a:prstGeom prst="straightConnector1">
            <a:avLst/>
          </a:prstGeom>
          <a:noFill/>
          <a:ln w="9525">
            <a:solidFill>
              <a:schemeClr val="tx1"/>
            </a:solidFill>
            <a:round/>
            <a:headEnd/>
            <a:tailEnd type="triangle" w="med" len="med"/>
          </a:ln>
          <a:effectLst/>
        </p:spPr>
      </p:cxnSp>
      <p:cxnSp>
        <p:nvCxnSpPr>
          <p:cNvPr id="546838" name="AutoShape 22"/>
          <p:cNvCxnSpPr>
            <a:cxnSpLocks noChangeShapeType="1"/>
            <a:endCxn id="546829" idx="1"/>
          </p:cNvCxnSpPr>
          <p:nvPr/>
        </p:nvCxnSpPr>
        <p:spPr bwMode="auto">
          <a:xfrm flipV="1">
            <a:off x="6536171" y="2043206"/>
            <a:ext cx="523875" cy="154081"/>
          </a:xfrm>
          <a:prstGeom prst="straightConnector1">
            <a:avLst/>
          </a:prstGeom>
          <a:noFill/>
          <a:ln w="9525">
            <a:solidFill>
              <a:schemeClr val="tx1"/>
            </a:solidFill>
            <a:round/>
            <a:headEnd/>
            <a:tailEnd type="triangle" w="med" len="med"/>
          </a:ln>
          <a:effectLst/>
        </p:spPr>
      </p:cxnSp>
      <p:cxnSp>
        <p:nvCxnSpPr>
          <p:cNvPr id="546839" name="AutoShape 23"/>
          <p:cNvCxnSpPr>
            <a:cxnSpLocks noChangeShapeType="1"/>
            <a:stCxn id="546826" idx="3"/>
            <a:endCxn id="546842" idx="1"/>
          </p:cNvCxnSpPr>
          <p:nvPr/>
        </p:nvCxnSpPr>
        <p:spPr bwMode="auto">
          <a:xfrm>
            <a:off x="6494318" y="2928471"/>
            <a:ext cx="565727" cy="131669"/>
          </a:xfrm>
          <a:prstGeom prst="straightConnector1">
            <a:avLst/>
          </a:prstGeom>
          <a:noFill/>
          <a:ln w="9525">
            <a:solidFill>
              <a:schemeClr val="tx1"/>
            </a:solidFill>
            <a:round/>
            <a:headEnd/>
            <a:tailEnd type="triangle" w="med" len="med"/>
          </a:ln>
          <a:effectLst/>
        </p:spPr>
      </p:cxnSp>
      <p:cxnSp>
        <p:nvCxnSpPr>
          <p:cNvPr id="546840" name="AutoShape 24"/>
          <p:cNvCxnSpPr>
            <a:cxnSpLocks noChangeShapeType="1"/>
            <a:stCxn id="546821" idx="2"/>
            <a:endCxn id="546830" idx="1"/>
          </p:cNvCxnSpPr>
          <p:nvPr/>
        </p:nvCxnSpPr>
        <p:spPr bwMode="auto">
          <a:xfrm rot="16200000" flipH="1">
            <a:off x="487010" y="3485221"/>
            <a:ext cx="1710298" cy="479136"/>
          </a:xfrm>
          <a:prstGeom prst="bentConnector2">
            <a:avLst/>
          </a:prstGeom>
          <a:noFill/>
          <a:ln w="9525">
            <a:solidFill>
              <a:schemeClr val="tx1"/>
            </a:solidFill>
            <a:prstDash val="dash"/>
            <a:miter lim="800000"/>
            <a:headEnd/>
            <a:tailEnd type="triangle" w="med" len="med"/>
          </a:ln>
          <a:effectLst/>
        </p:spPr>
      </p:cxnSp>
      <p:cxnSp>
        <p:nvCxnSpPr>
          <p:cNvPr id="546841" name="AutoShape 25"/>
          <p:cNvCxnSpPr>
            <a:cxnSpLocks noChangeShapeType="1"/>
            <a:stCxn id="546830" idx="3"/>
            <a:endCxn id="546825" idx="2"/>
          </p:cNvCxnSpPr>
          <p:nvPr/>
        </p:nvCxnSpPr>
        <p:spPr bwMode="auto">
          <a:xfrm flipV="1">
            <a:off x="3492500" y="3873967"/>
            <a:ext cx="2173432" cy="705971"/>
          </a:xfrm>
          <a:prstGeom prst="bentConnector2">
            <a:avLst/>
          </a:prstGeom>
          <a:noFill/>
          <a:ln w="9525">
            <a:solidFill>
              <a:schemeClr val="tx1"/>
            </a:solidFill>
            <a:prstDash val="dash"/>
            <a:miter lim="800000"/>
            <a:headEnd/>
            <a:tailEnd type="triangle" w="med" len="med"/>
          </a:ln>
          <a:effectLst/>
        </p:spPr>
      </p:cxnSp>
      <p:sp>
        <p:nvSpPr>
          <p:cNvPr id="546842" name="Text Box 26"/>
          <p:cNvSpPr txBox="1">
            <a:spLocks noChangeArrowheads="1"/>
          </p:cNvSpPr>
          <p:nvPr/>
        </p:nvSpPr>
        <p:spPr bwMode="auto">
          <a:xfrm>
            <a:off x="7060046" y="2794001"/>
            <a:ext cx="1799648" cy="530879"/>
          </a:xfrm>
          <a:prstGeom prst="rect">
            <a:avLst/>
          </a:prstGeom>
          <a:solidFill>
            <a:srgbClr val="99CCFF"/>
          </a:solidFill>
          <a:ln w="9525">
            <a:solidFill>
              <a:schemeClr val="tx1"/>
            </a:solidFill>
            <a:miter lim="800000"/>
            <a:headEnd/>
            <a:tailEnd/>
          </a:ln>
          <a:effectLst/>
        </p:spPr>
        <p:txBody>
          <a:bodyPr lIns="91429" tIns="45714" rIns="91429" bIns="45714">
            <a:spAutoFit/>
          </a:bodyPr>
          <a:lstStyle/>
          <a:p>
            <a:pPr algn="ctr" defTabSz="914608" eaLnBrk="1" hangingPunct="1"/>
            <a:r>
              <a:rPr lang="en-GB" sz="1400" dirty="0" smtClean="0">
                <a:solidFill>
                  <a:srgbClr val="0033CC"/>
                </a:solidFill>
                <a:cs typeface="Arial" pitchFamily="34" charset="0"/>
              </a:rPr>
              <a:t>50% </a:t>
            </a:r>
            <a:r>
              <a:rPr lang="en-GB" sz="1400" dirty="0">
                <a:solidFill>
                  <a:srgbClr val="0033CC"/>
                </a:solidFill>
                <a:cs typeface="Arial" pitchFamily="34" charset="0"/>
              </a:rPr>
              <a:t>Progression free 24 weeks</a:t>
            </a:r>
            <a:endParaRPr lang="en-US" sz="1400" dirty="0">
              <a:solidFill>
                <a:srgbClr val="0033CC"/>
              </a:solidFill>
              <a:cs typeface="Arial" pitchFamily="34" charset="0"/>
            </a:endParaRPr>
          </a:p>
        </p:txBody>
      </p:sp>
      <p:sp>
        <p:nvSpPr>
          <p:cNvPr id="546843" name="Text Box 27"/>
          <p:cNvSpPr txBox="1">
            <a:spLocks noChangeArrowheads="1"/>
          </p:cNvSpPr>
          <p:nvPr/>
        </p:nvSpPr>
        <p:spPr bwMode="auto">
          <a:xfrm>
            <a:off x="4305300" y="6528919"/>
            <a:ext cx="4838700" cy="329081"/>
          </a:xfrm>
          <a:prstGeom prst="rect">
            <a:avLst/>
          </a:prstGeom>
          <a:noFill/>
          <a:ln w="9525">
            <a:noFill/>
            <a:miter lim="800000"/>
            <a:headEnd/>
            <a:tailEnd/>
          </a:ln>
          <a:effectLst/>
        </p:spPr>
        <p:txBody>
          <a:bodyPr wrap="square" lIns="82058" tIns="41029" rIns="82058" bIns="41029">
            <a:spAutoFit/>
          </a:bodyPr>
          <a:lstStyle/>
          <a:p>
            <a:pPr>
              <a:spcBef>
                <a:spcPct val="50000"/>
              </a:spcBef>
            </a:pPr>
            <a:r>
              <a:rPr lang="en-US" sz="1600" dirty="0" err="1"/>
              <a:t>Ratain</a:t>
            </a:r>
            <a:r>
              <a:rPr lang="en-US" sz="1600" dirty="0"/>
              <a:t> et al, </a:t>
            </a:r>
            <a:r>
              <a:rPr lang="en-US" sz="1600" dirty="0" smtClean="0"/>
              <a:t>JCO, 2006; </a:t>
            </a:r>
            <a:r>
              <a:rPr lang="en-US" sz="1600" dirty="0" err="1" smtClean="0"/>
              <a:t>Rosner</a:t>
            </a:r>
            <a:r>
              <a:rPr lang="en-US" sz="1600" dirty="0" smtClean="0"/>
              <a:t> et al, JCO 2002.</a:t>
            </a:r>
          </a:p>
        </p:txBody>
      </p:sp>
      <p:sp>
        <p:nvSpPr>
          <p:cNvPr id="27" name="Rectangle 2"/>
          <p:cNvSpPr txBox="1">
            <a:spLocks noChangeArrowheads="1"/>
          </p:cNvSpPr>
          <p:nvPr/>
        </p:nvSpPr>
        <p:spPr bwMode="auto">
          <a:xfrm>
            <a:off x="0" y="88900"/>
            <a:ext cx="9144000" cy="711200"/>
          </a:xfrm>
          <a:prstGeom prst="rect">
            <a:avLst/>
          </a:prstGeom>
          <a:noFill/>
          <a:ln w="9525">
            <a:noFill/>
            <a:miter lim="800000"/>
            <a:headEnd/>
            <a:tailEnd/>
          </a:ln>
          <a:effectLst/>
        </p:spPr>
        <p:txBody>
          <a:bodyPr vert="horz" wrap="square" lIns="82048" tIns="41025" rIns="82048" bIns="41025" numCol="1" anchor="ctr" anchorCtr="0" compatLnSpc="1">
            <a:prstTxWarp prst="textNoShape">
              <a:avLst/>
            </a:prstTxWarp>
          </a:bodyPr>
          <a:lstStyle/>
          <a:p>
            <a:pPr marL="0" marR="0" lvl="0" indent="0" algn="ctr" defTabSz="914608" rtl="0" eaLnBrk="1" fontAlgn="base" latinLnBrk="0" hangingPunct="1">
              <a:lnSpc>
                <a:spcPct val="100000"/>
              </a:lnSpc>
              <a:spcBef>
                <a:spcPct val="0"/>
              </a:spcBef>
              <a:spcAft>
                <a:spcPct val="0"/>
              </a:spcAft>
              <a:buClrTx/>
              <a:buSzTx/>
              <a:buFontTx/>
              <a:buNone/>
              <a:tabLst/>
              <a:defRPr/>
            </a:pPr>
            <a:r>
              <a:rPr kumimoji="0" lang="en-US" sz="4000" i="0" u="none" strike="noStrike" kern="0" cap="none" spc="0" normalizeH="0" baseline="0" noProof="0" dirty="0" smtClean="0">
                <a:ln>
                  <a:noFill/>
                </a:ln>
                <a:solidFill>
                  <a:srgbClr val="FF0000"/>
                </a:solidFill>
                <a:uLnTx/>
                <a:uFillTx/>
                <a:latin typeface="+mj-lt"/>
                <a:ea typeface="+mj-ea"/>
                <a:cs typeface="+mj-cs"/>
              </a:rPr>
              <a:t>Randomized Discontinuation Design</a:t>
            </a:r>
            <a:r>
              <a:rPr kumimoji="0" lang="en-US" sz="4800" b="1" i="0" u="none" strike="noStrike" kern="0" cap="none" spc="0" normalizeH="0" baseline="0" noProof="0" dirty="0" smtClean="0">
                <a:ln>
                  <a:noFill/>
                </a:ln>
                <a:solidFill>
                  <a:srgbClr val="FF0000"/>
                </a:solidFill>
                <a:uLnTx/>
                <a:uFillTx/>
                <a:latin typeface="+mj-lt"/>
                <a:ea typeface="+mj-ea"/>
                <a:cs typeface="+mj-cs"/>
              </a:rPr>
              <a:t/>
            </a:r>
            <a:br>
              <a:rPr kumimoji="0" lang="en-US" sz="4800" b="1" i="0" u="none" strike="noStrike" kern="0" cap="none" spc="0" normalizeH="0" baseline="0" noProof="0" dirty="0" smtClean="0">
                <a:ln>
                  <a:noFill/>
                </a:ln>
                <a:solidFill>
                  <a:srgbClr val="FF0000"/>
                </a:solidFill>
                <a:uLnTx/>
                <a:uFillTx/>
                <a:latin typeface="+mj-lt"/>
                <a:ea typeface="+mj-ea"/>
                <a:cs typeface="+mj-cs"/>
              </a:rPr>
            </a:br>
            <a:endParaRPr kumimoji="0" lang="en-US" sz="2400" b="1" i="0" u="none" strike="noStrike" kern="0" cap="none" spc="0" normalizeH="0" baseline="0" noProof="0" dirty="0">
              <a:ln>
                <a:noFill/>
              </a:ln>
              <a:solidFill>
                <a:srgbClr val="FF0000"/>
              </a:solidFill>
              <a:uLnTx/>
              <a:uFillTx/>
              <a:latin typeface="+mj-lt"/>
              <a:ea typeface="+mj-ea"/>
              <a:cs typeface="+mj-cs"/>
            </a:endParaRPr>
          </a:p>
        </p:txBody>
      </p:sp>
      <p:sp>
        <p:nvSpPr>
          <p:cNvPr id="28" name="TextBox 27"/>
          <p:cNvSpPr txBox="1"/>
          <p:nvPr/>
        </p:nvSpPr>
        <p:spPr>
          <a:xfrm>
            <a:off x="7178718" y="3616652"/>
            <a:ext cx="1733266" cy="461665"/>
          </a:xfrm>
          <a:prstGeom prst="rect">
            <a:avLst/>
          </a:prstGeom>
          <a:noFill/>
        </p:spPr>
        <p:txBody>
          <a:bodyPr wrap="square" rtlCol="0">
            <a:spAutoFit/>
          </a:bodyPr>
          <a:lstStyle/>
          <a:p>
            <a:r>
              <a:rPr lang="en-US" dirty="0" smtClean="0">
                <a:solidFill>
                  <a:srgbClr val="0033CC"/>
                </a:solidFill>
              </a:rPr>
              <a:t>P = 0.0077</a:t>
            </a:r>
            <a:endParaRPr lang="en-US" dirty="0">
              <a:solidFill>
                <a:srgbClr val="0033CC"/>
              </a:solidFill>
            </a:endParaRPr>
          </a:p>
        </p:txBody>
      </p:sp>
    </p:spTree>
  </p:cSld>
  <p:clrMapOvr>
    <a:masterClrMapping/>
  </p:clrMapOvr>
  <p:transition advClick="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202" name="Rectangle 2"/>
          <p:cNvSpPr>
            <a:spLocks noGrp="1" noChangeArrowheads="1"/>
          </p:cNvSpPr>
          <p:nvPr>
            <p:ph type="title"/>
          </p:nvPr>
        </p:nvSpPr>
        <p:spPr>
          <a:xfrm>
            <a:off x="0" y="-68240"/>
            <a:ext cx="9144000" cy="1439840"/>
          </a:xfrm>
        </p:spPr>
        <p:txBody>
          <a:bodyPr/>
          <a:lstStyle/>
          <a:p>
            <a:r>
              <a:rPr lang="en-US" sz="3200" dirty="0" smtClean="0"/>
              <a:t>Randomized </a:t>
            </a:r>
            <a:r>
              <a:rPr lang="en-US" sz="3200" dirty="0"/>
              <a:t>Discontinuation vs. </a:t>
            </a:r>
            <a:br>
              <a:rPr lang="en-US" sz="3200" dirty="0"/>
            </a:br>
            <a:r>
              <a:rPr lang="en-US" sz="3200" dirty="0"/>
              <a:t>Standard  Randomized Designs</a:t>
            </a:r>
            <a:r>
              <a:rPr lang="en-US" sz="2800" dirty="0"/>
              <a:t/>
            </a:r>
            <a:br>
              <a:rPr lang="en-US" sz="2800" dirty="0"/>
            </a:br>
            <a:endParaRPr lang="en-US" sz="1400" dirty="0">
              <a:solidFill>
                <a:schemeClr val="tx1"/>
              </a:solidFill>
            </a:endParaRPr>
          </a:p>
        </p:txBody>
      </p:sp>
      <p:sp>
        <p:nvSpPr>
          <p:cNvPr id="947203" name="Rectangle 3"/>
          <p:cNvSpPr>
            <a:spLocks noGrp="1" noChangeArrowheads="1"/>
          </p:cNvSpPr>
          <p:nvPr>
            <p:ph type="body" idx="1"/>
          </p:nvPr>
        </p:nvSpPr>
        <p:spPr>
          <a:xfrm>
            <a:off x="74680" y="1301609"/>
            <a:ext cx="9069320" cy="5358498"/>
          </a:xfrm>
        </p:spPr>
        <p:txBody>
          <a:bodyPr/>
          <a:lstStyle/>
          <a:p>
            <a:pPr>
              <a:lnSpc>
                <a:spcPct val="80000"/>
              </a:lnSpc>
            </a:pPr>
            <a:r>
              <a:rPr lang="en-US" sz="2800" dirty="0"/>
              <a:t>Randomized Discontinuation Design</a:t>
            </a:r>
          </a:p>
          <a:p>
            <a:pPr lvl="1">
              <a:lnSpc>
                <a:spcPct val="80000"/>
              </a:lnSpc>
            </a:pPr>
            <a:r>
              <a:rPr lang="en-US" sz="2400" dirty="0"/>
              <a:t>Advantage</a:t>
            </a:r>
          </a:p>
          <a:p>
            <a:pPr lvl="2">
              <a:lnSpc>
                <a:spcPct val="80000"/>
              </a:lnSpc>
            </a:pPr>
            <a:r>
              <a:rPr lang="en-US" dirty="0"/>
              <a:t>Select a more homogeneous study population, hence, provide smaller bias without pre-specified markers</a:t>
            </a:r>
          </a:p>
          <a:p>
            <a:pPr lvl="2">
              <a:lnSpc>
                <a:spcPct val="80000"/>
              </a:lnSpc>
            </a:pPr>
            <a:r>
              <a:rPr lang="en-US" dirty="0"/>
              <a:t>All patients are treated with new treatment up front</a:t>
            </a:r>
          </a:p>
          <a:p>
            <a:pPr lvl="1">
              <a:lnSpc>
                <a:spcPct val="80000"/>
              </a:lnSpc>
            </a:pPr>
            <a:r>
              <a:rPr lang="en-US" sz="2400" dirty="0"/>
              <a:t>Disadvantage</a:t>
            </a:r>
          </a:p>
          <a:p>
            <a:pPr lvl="2">
              <a:lnSpc>
                <a:spcPct val="80000"/>
              </a:lnSpc>
            </a:pPr>
            <a:r>
              <a:rPr lang="en-US" dirty="0"/>
              <a:t>Loss (considerable) power in most settings</a:t>
            </a:r>
          </a:p>
          <a:p>
            <a:pPr lvl="2">
              <a:lnSpc>
                <a:spcPct val="80000"/>
              </a:lnSpc>
            </a:pPr>
            <a:r>
              <a:rPr lang="en-US" dirty="0"/>
              <a:t>Ethical concerns to stop “effective” </a:t>
            </a:r>
            <a:r>
              <a:rPr lang="en-US" dirty="0" err="1"/>
              <a:t>tx</a:t>
            </a:r>
            <a:r>
              <a:rPr lang="en-US" sz="2000" dirty="0"/>
              <a:t>.</a:t>
            </a:r>
          </a:p>
          <a:p>
            <a:pPr lvl="2">
              <a:lnSpc>
                <a:spcPct val="80000"/>
              </a:lnSpc>
              <a:buFont typeface="Wingdings" pitchFamily="2" charset="2"/>
              <a:buNone/>
            </a:pPr>
            <a:endParaRPr lang="en-US" sz="700" dirty="0"/>
          </a:p>
          <a:p>
            <a:pPr>
              <a:lnSpc>
                <a:spcPct val="80000"/>
              </a:lnSpc>
            </a:pPr>
            <a:r>
              <a:rPr lang="en-US" sz="2800" dirty="0"/>
              <a:t>Standard Randomized Design should be used with more carefully selected eligibility criteria</a:t>
            </a:r>
          </a:p>
          <a:p>
            <a:pPr>
              <a:lnSpc>
                <a:spcPct val="80000"/>
              </a:lnSpc>
            </a:pPr>
            <a:r>
              <a:rPr lang="en-US" sz="2400" dirty="0" smtClean="0"/>
              <a:t>Reference</a:t>
            </a:r>
            <a:endParaRPr lang="en-US" sz="2400" dirty="0"/>
          </a:p>
          <a:p>
            <a:pPr lvl="1">
              <a:lnSpc>
                <a:spcPct val="80000"/>
              </a:lnSpc>
            </a:pPr>
            <a:r>
              <a:rPr lang="en-US" sz="1800" dirty="0" err="1" smtClean="0"/>
              <a:t>Parcey</a:t>
            </a:r>
            <a:r>
              <a:rPr lang="en-US" sz="1800" dirty="0" smtClean="0"/>
              <a:t> et al., Investigational New Drugs 2011</a:t>
            </a:r>
          </a:p>
          <a:p>
            <a:pPr lvl="1">
              <a:lnSpc>
                <a:spcPct val="80000"/>
              </a:lnSpc>
            </a:pPr>
            <a:r>
              <a:rPr lang="en-US" sz="1800" dirty="0" err="1" smtClean="0"/>
              <a:t>Stadler</a:t>
            </a:r>
            <a:r>
              <a:rPr lang="en-US" sz="1800" dirty="0" smtClean="0"/>
              <a:t> </a:t>
            </a:r>
            <a:r>
              <a:rPr lang="en-US" sz="1800" dirty="0"/>
              <a:t>et al. </a:t>
            </a:r>
            <a:r>
              <a:rPr lang="en-US" sz="1800" dirty="0" smtClean="0"/>
              <a:t>Journal </a:t>
            </a:r>
            <a:r>
              <a:rPr lang="en-US" sz="1800" dirty="0"/>
              <a:t>of Clinical Oncology, </a:t>
            </a:r>
            <a:r>
              <a:rPr lang="en-US" sz="1800" dirty="0" smtClean="0"/>
              <a:t>2005</a:t>
            </a:r>
          </a:p>
          <a:p>
            <a:pPr lvl="1">
              <a:lnSpc>
                <a:spcPct val="80000"/>
              </a:lnSpc>
            </a:pPr>
            <a:r>
              <a:rPr lang="en-US" sz="1800" dirty="0" smtClean="0">
                <a:solidFill>
                  <a:schemeClr val="tx1"/>
                </a:solidFill>
              </a:rPr>
              <a:t>Capra WB. Comparing the power of the discontinuation design to that of the classic randomized design on time-to-event endpoints. Controlled Clinical Trials 25: 168–177, 2004</a:t>
            </a:r>
            <a:endParaRPr lang="en-US" sz="18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ChangeArrowheads="1"/>
          </p:cNvSpPr>
          <p:nvPr>
            <p:ph type="title"/>
          </p:nvPr>
        </p:nvSpPr>
        <p:spPr>
          <a:xfrm>
            <a:off x="533400" y="76200"/>
            <a:ext cx="8305800" cy="609600"/>
          </a:xfrm>
        </p:spPr>
        <p:txBody>
          <a:bodyPr/>
          <a:lstStyle/>
          <a:p>
            <a:r>
              <a:rPr lang="en-US" sz="3600" dirty="0"/>
              <a:t>Homework #6 (due </a:t>
            </a:r>
            <a:r>
              <a:rPr lang="en-US" sz="3600" dirty="0" smtClean="0"/>
              <a:t>2/16)</a:t>
            </a:r>
            <a:endParaRPr lang="en-US" sz="3600" dirty="0"/>
          </a:p>
        </p:txBody>
      </p:sp>
      <p:sp>
        <p:nvSpPr>
          <p:cNvPr id="413699" name="Rectangle 3" descr="Rectangle: Click to edit Master text styles&#10;Second level&#10;Third level&#10;Fourth level&#10;Fifth level"/>
          <p:cNvSpPr>
            <a:spLocks noGrp="1" noChangeArrowheads="1"/>
          </p:cNvSpPr>
          <p:nvPr>
            <p:ph type="body" idx="1"/>
          </p:nvPr>
        </p:nvSpPr>
        <p:spPr>
          <a:xfrm>
            <a:off x="609600" y="762000"/>
            <a:ext cx="8229600" cy="5638800"/>
          </a:xfrm>
        </p:spPr>
        <p:txBody>
          <a:bodyPr/>
          <a:lstStyle/>
          <a:p>
            <a:pPr marL="0" indent="0">
              <a:lnSpc>
                <a:spcPct val="80000"/>
              </a:lnSpc>
              <a:buFont typeface="Wingdings" pitchFamily="2" charset="2"/>
              <a:buNone/>
            </a:pPr>
            <a:r>
              <a:rPr lang="en-US" altLang="zh-TW" sz="1600" u="sng" dirty="0">
                <a:ea typeface="新細明體" charset="-120"/>
              </a:rPr>
              <a:t>Sample size calculation for testing a binomial probability in one sample</a:t>
            </a:r>
            <a:endParaRPr lang="en-US" altLang="zh-TW" sz="1600" dirty="0">
              <a:ea typeface="新細明體" charset="-120"/>
            </a:endParaRPr>
          </a:p>
          <a:p>
            <a:pPr marL="0" indent="0">
              <a:lnSpc>
                <a:spcPct val="80000"/>
              </a:lnSpc>
              <a:buFont typeface="Wingdings" pitchFamily="2" charset="2"/>
              <a:buNone/>
            </a:pPr>
            <a:r>
              <a:rPr lang="en-US" altLang="zh-TW" sz="1600" dirty="0">
                <a:ea typeface="新細明體" charset="-120"/>
              </a:rPr>
              <a:t>In a Phase IIA trial, the goal is to test whether a new drug has anti-tumor activities in a single-arm, open label study. Assume the probability of response is </a:t>
            </a:r>
            <a:r>
              <a:rPr lang="en-US" altLang="zh-TW" sz="1600" i="1" dirty="0">
                <a:ea typeface="新細明體" charset="-120"/>
              </a:rPr>
              <a:t>p</a:t>
            </a:r>
            <a:r>
              <a:rPr lang="en-US" altLang="zh-TW" sz="1600" dirty="0">
                <a:ea typeface="新細明體" charset="-120"/>
              </a:rPr>
              <a:t>, we are interested in testing the following hypothesis:</a:t>
            </a:r>
          </a:p>
          <a:p>
            <a:pPr marL="0" indent="0">
              <a:lnSpc>
                <a:spcPct val="80000"/>
              </a:lnSpc>
              <a:buFont typeface="Wingdings" pitchFamily="2" charset="2"/>
              <a:buNone/>
            </a:pPr>
            <a:r>
              <a:rPr lang="en-US" altLang="zh-TW" sz="1600" dirty="0">
                <a:ea typeface="新細明體" charset="-120"/>
              </a:rPr>
              <a:t>  H</a:t>
            </a:r>
            <a:r>
              <a:rPr lang="en-US" altLang="zh-TW" sz="1600" baseline="-25000" dirty="0">
                <a:ea typeface="新細明體" charset="-120"/>
              </a:rPr>
              <a:t>0</a:t>
            </a:r>
            <a:r>
              <a:rPr lang="en-US" altLang="zh-TW" sz="1600" dirty="0">
                <a:ea typeface="新細明體" charset="-120"/>
              </a:rPr>
              <a:t>: </a:t>
            </a:r>
            <a:r>
              <a:rPr lang="en-US" altLang="zh-TW" sz="1600" i="1" dirty="0">
                <a:ea typeface="新細明體" charset="-120"/>
              </a:rPr>
              <a:t>p</a:t>
            </a:r>
            <a:r>
              <a:rPr lang="en-US" altLang="zh-TW" sz="1600" dirty="0">
                <a:ea typeface="新細明體" charset="-120"/>
              </a:rPr>
              <a:t> </a:t>
            </a:r>
            <a:r>
              <a:rPr lang="en-US" altLang="zh-TW" sz="1600" dirty="0">
                <a:ea typeface="新細明體" charset="-120"/>
                <a:sym typeface="Symbol" pitchFamily="18" charset="2"/>
              </a:rPr>
              <a:t></a:t>
            </a:r>
            <a:r>
              <a:rPr lang="en-US" altLang="zh-TW" sz="1600" dirty="0">
                <a:ea typeface="新細明體" charset="-120"/>
              </a:rPr>
              <a:t> </a:t>
            </a:r>
            <a:r>
              <a:rPr lang="en-US" altLang="zh-TW" sz="1600" i="1" dirty="0">
                <a:ea typeface="新細明體" charset="-120"/>
              </a:rPr>
              <a:t>p</a:t>
            </a:r>
            <a:r>
              <a:rPr lang="en-US" altLang="zh-TW" sz="1600" baseline="-25000" dirty="0">
                <a:ea typeface="新細明體" charset="-120"/>
              </a:rPr>
              <a:t>0</a:t>
            </a:r>
            <a:r>
              <a:rPr lang="en-US" altLang="zh-TW" sz="1600" dirty="0">
                <a:ea typeface="新細明體" charset="-120"/>
              </a:rPr>
              <a:t>	</a:t>
            </a:r>
          </a:p>
          <a:p>
            <a:pPr marL="0" indent="0">
              <a:lnSpc>
                <a:spcPct val="80000"/>
              </a:lnSpc>
              <a:buFont typeface="Wingdings" pitchFamily="2" charset="2"/>
              <a:buNone/>
            </a:pPr>
            <a:r>
              <a:rPr lang="en-US" altLang="zh-TW" sz="1600" dirty="0">
                <a:ea typeface="新細明體" charset="-120"/>
              </a:rPr>
              <a:t>  H</a:t>
            </a:r>
            <a:r>
              <a:rPr lang="en-US" altLang="zh-TW" sz="1600" baseline="-25000" dirty="0">
                <a:ea typeface="新細明體" charset="-120"/>
              </a:rPr>
              <a:t>1</a:t>
            </a:r>
            <a:r>
              <a:rPr lang="en-US" altLang="zh-TW" sz="1600" dirty="0">
                <a:ea typeface="新細明體" charset="-120"/>
              </a:rPr>
              <a:t>: </a:t>
            </a:r>
            <a:r>
              <a:rPr lang="en-US" altLang="zh-TW" sz="1600" i="1" dirty="0">
                <a:ea typeface="新細明體" charset="-120"/>
              </a:rPr>
              <a:t>p</a:t>
            </a:r>
            <a:r>
              <a:rPr lang="en-US" altLang="zh-TW" sz="1600" dirty="0">
                <a:ea typeface="新細明體" charset="-120"/>
              </a:rPr>
              <a:t> </a:t>
            </a:r>
            <a:r>
              <a:rPr lang="en-US" altLang="zh-TW" sz="1600" dirty="0">
                <a:ea typeface="新細明體" charset="-120"/>
                <a:sym typeface="Symbol" pitchFamily="18" charset="2"/>
              </a:rPr>
              <a:t></a:t>
            </a:r>
            <a:r>
              <a:rPr lang="en-US" altLang="zh-TW" sz="1600" dirty="0">
                <a:ea typeface="新細明體" charset="-120"/>
              </a:rPr>
              <a:t> </a:t>
            </a:r>
            <a:r>
              <a:rPr lang="en-US" altLang="zh-TW" sz="1600" i="1" dirty="0">
                <a:ea typeface="新細明體" charset="-120"/>
              </a:rPr>
              <a:t>p</a:t>
            </a:r>
            <a:r>
              <a:rPr lang="en-US" altLang="zh-TW" sz="1600" baseline="-25000" dirty="0">
                <a:ea typeface="新細明體" charset="-120"/>
              </a:rPr>
              <a:t>1</a:t>
            </a:r>
            <a:r>
              <a:rPr lang="en-US" altLang="zh-TW" sz="1600" dirty="0">
                <a:ea typeface="新細明體" charset="-120"/>
              </a:rPr>
              <a:t>   </a:t>
            </a:r>
          </a:p>
          <a:p>
            <a:pPr marL="0" indent="0">
              <a:lnSpc>
                <a:spcPct val="80000"/>
              </a:lnSpc>
              <a:buFont typeface="Wingdings" pitchFamily="2" charset="2"/>
              <a:buNone/>
            </a:pPr>
            <a:r>
              <a:rPr lang="en-US" altLang="zh-TW" sz="1600" dirty="0">
                <a:ea typeface="新細明體" charset="-120"/>
              </a:rPr>
              <a:t>Suppose in stage IIIB non-small cell lung cancer (NSCLC), the standard therapy has a response rate of 0.3.  A new targeted therapy is being evaluated.  </a:t>
            </a:r>
          </a:p>
          <a:p>
            <a:pPr marL="0" indent="0">
              <a:lnSpc>
                <a:spcPct val="80000"/>
              </a:lnSpc>
              <a:buFont typeface="Wingdings" pitchFamily="2" charset="2"/>
              <a:buNone/>
            </a:pPr>
            <a:r>
              <a:rPr lang="en-US" altLang="zh-TW" sz="1600" dirty="0">
                <a:ea typeface="新細明體" charset="-120"/>
              </a:rPr>
              <a:t>1. Calculate the sample size required for testing a target response of 0.5 with a 10% type I error rate and 90% power in a one-stage design.  </a:t>
            </a:r>
            <a:r>
              <a:rPr lang="en-US" altLang="zh-TW" sz="1600" dirty="0" smtClean="0">
                <a:ea typeface="新細明體" charset="-120"/>
              </a:rPr>
              <a:t>(You may use STPLAN from </a:t>
            </a:r>
            <a:r>
              <a:rPr lang="en-US" altLang="zh-TW" sz="1600" u="sng" dirty="0">
                <a:ea typeface="新細明體" charset="-120"/>
                <a:hlinkClick r:id="rId2"/>
              </a:rPr>
              <a:t>http://biostatistics.mdanderson.org/SoftwareDownload/</a:t>
            </a:r>
            <a:r>
              <a:rPr lang="en-US" altLang="zh-TW" sz="1600" dirty="0">
                <a:ea typeface="新細明體" charset="-120"/>
              </a:rPr>
              <a:t>.)</a:t>
            </a:r>
          </a:p>
          <a:p>
            <a:pPr marL="0" indent="0">
              <a:lnSpc>
                <a:spcPct val="80000"/>
              </a:lnSpc>
              <a:buFont typeface="Wingdings" pitchFamily="2" charset="2"/>
              <a:buNone/>
            </a:pPr>
            <a:endParaRPr lang="en-US" altLang="zh-TW" sz="1200" dirty="0">
              <a:ea typeface="新細明體" charset="-120"/>
            </a:endParaRPr>
          </a:p>
          <a:p>
            <a:pPr marL="0" indent="0">
              <a:lnSpc>
                <a:spcPct val="80000"/>
              </a:lnSpc>
              <a:buFont typeface="Wingdings" pitchFamily="2" charset="2"/>
              <a:buNone/>
            </a:pPr>
            <a:r>
              <a:rPr lang="en-US" altLang="zh-TW" sz="1600" dirty="0">
                <a:ea typeface="新細明體" charset="-120"/>
              </a:rPr>
              <a:t>2. </a:t>
            </a:r>
            <a:r>
              <a:rPr lang="en-US" altLang="zh-TW" sz="1600" dirty="0" smtClean="0">
                <a:ea typeface="新細明體" charset="-120"/>
              </a:rPr>
              <a:t>Under </a:t>
            </a:r>
            <a:r>
              <a:rPr lang="en-US" altLang="zh-TW" sz="1600" dirty="0">
                <a:ea typeface="新細明體" charset="-120"/>
              </a:rPr>
              <a:t>the same assumptions, calculate the sample size required using the Simon’s optimal and </a:t>
            </a:r>
            <a:r>
              <a:rPr lang="en-US" altLang="zh-TW" sz="1600" dirty="0" err="1">
                <a:ea typeface="新細明體" charset="-120"/>
              </a:rPr>
              <a:t>minimax</a:t>
            </a:r>
            <a:r>
              <a:rPr lang="en-US" altLang="zh-TW" sz="1600" dirty="0">
                <a:ea typeface="新細明體" charset="-120"/>
              </a:rPr>
              <a:t> two-stage design.  </a:t>
            </a:r>
            <a:r>
              <a:rPr lang="en-US" altLang="zh-TW" sz="1600" dirty="0" smtClean="0">
                <a:ea typeface="新細明體" charset="-120"/>
              </a:rPr>
              <a:t>(You may use </a:t>
            </a:r>
            <a:r>
              <a:rPr lang="en-US" altLang="zh-TW" sz="1600" dirty="0">
                <a:ea typeface="新細明體" charset="-120"/>
              </a:rPr>
              <a:t>PII87.exe)</a:t>
            </a:r>
          </a:p>
          <a:p>
            <a:pPr marL="0" indent="0">
              <a:lnSpc>
                <a:spcPct val="80000"/>
              </a:lnSpc>
              <a:buFont typeface="Wingdings" pitchFamily="2" charset="2"/>
              <a:buNone/>
            </a:pPr>
            <a:endParaRPr lang="en-US" altLang="zh-TW" sz="1200" dirty="0">
              <a:ea typeface="新細明體" charset="-120"/>
            </a:endParaRPr>
          </a:p>
          <a:p>
            <a:pPr marL="0" indent="0">
              <a:lnSpc>
                <a:spcPct val="80000"/>
              </a:lnSpc>
              <a:buFont typeface="Wingdings" pitchFamily="2" charset="2"/>
              <a:buNone/>
            </a:pPr>
            <a:r>
              <a:rPr lang="en-US" altLang="zh-TW" sz="1600" dirty="0">
                <a:ea typeface="新細明體" charset="-120"/>
              </a:rPr>
              <a:t>3. Using the R function “ksb1prob.R” to verify alpha, beta, early stopping probabilities, and averaged sample number for k-stage binomial design given stopping boundaries (The program is based on a recursive formula given by Schultz et al, </a:t>
            </a:r>
            <a:r>
              <a:rPr lang="en-US" altLang="zh-TW" sz="1600" i="1" dirty="0">
                <a:ea typeface="新細明體" charset="-120"/>
              </a:rPr>
              <a:t>Biometrics</a:t>
            </a:r>
            <a:r>
              <a:rPr lang="en-US" altLang="zh-TW" sz="1600" dirty="0">
                <a:ea typeface="新細明體" charset="-120"/>
              </a:rPr>
              <a:t>, 1973</a:t>
            </a:r>
            <a:r>
              <a:rPr lang="en-US" altLang="zh-TW" sz="1600" dirty="0" smtClean="0">
                <a:ea typeface="新細明體" charset="-120"/>
              </a:rPr>
              <a:t>.)</a:t>
            </a:r>
          </a:p>
          <a:p>
            <a:pPr marL="0" indent="0">
              <a:lnSpc>
                <a:spcPct val="80000"/>
              </a:lnSpc>
              <a:buFont typeface="Wingdings" pitchFamily="2" charset="2"/>
              <a:buNone/>
            </a:pPr>
            <a:endParaRPr lang="en-US" altLang="zh-TW" sz="1600" dirty="0" smtClean="0">
              <a:ea typeface="新細明體" charset="-120"/>
            </a:endParaRPr>
          </a:p>
          <a:p>
            <a:pPr marL="0" indent="0">
              <a:lnSpc>
                <a:spcPct val="80000"/>
              </a:lnSpc>
              <a:buFont typeface="Wingdings" pitchFamily="2" charset="2"/>
              <a:buNone/>
            </a:pPr>
            <a:r>
              <a:rPr lang="en-US" altLang="zh-TW" sz="1600" dirty="0" smtClean="0">
                <a:ea typeface="新細明體" charset="-120"/>
              </a:rPr>
              <a:t>4. Write your own R program to calculate the sample size for the Simon’s optimal and </a:t>
            </a:r>
            <a:r>
              <a:rPr lang="en-US" altLang="zh-TW" sz="1600" dirty="0" err="1" smtClean="0">
                <a:ea typeface="新細明體" charset="-120"/>
              </a:rPr>
              <a:t>minimax</a:t>
            </a:r>
            <a:r>
              <a:rPr lang="en-US" altLang="zh-TW" sz="1600" dirty="0" smtClean="0">
                <a:ea typeface="新細明體" charset="-120"/>
              </a:rPr>
              <a:t> two-stage design using the recursive formula and exhaustive search.  </a:t>
            </a:r>
            <a:endParaRPr lang="en-US" altLang="zh-TW" sz="1600" dirty="0">
              <a:ea typeface="新細明體" charset="-120"/>
            </a:endParaRPr>
          </a:p>
          <a:p>
            <a:pPr marL="0" indent="0">
              <a:lnSpc>
                <a:spcPct val="80000"/>
              </a:lnSpc>
              <a:buFont typeface="Wingdings" pitchFamily="2" charset="2"/>
              <a:buNone/>
            </a:pPr>
            <a:endParaRPr lang="en-US" altLang="zh-TW" sz="1200" dirty="0">
              <a:ea typeface="新細明體" charset="-120"/>
            </a:endParaRPr>
          </a:p>
          <a:p>
            <a:pPr marL="0" indent="0">
              <a:lnSpc>
                <a:spcPct val="80000"/>
              </a:lnSpc>
              <a:buFont typeface="Wingdings" pitchFamily="2" charset="2"/>
              <a:buNone/>
            </a:pPr>
            <a:r>
              <a:rPr lang="en-US" altLang="zh-TW" sz="1600" dirty="0" smtClean="0">
                <a:ea typeface="新細明體" charset="-120"/>
              </a:rPr>
              <a:t>5. Under </a:t>
            </a:r>
            <a:r>
              <a:rPr lang="en-US" altLang="zh-TW" sz="1600" dirty="0">
                <a:ea typeface="新細明體" charset="-120"/>
              </a:rPr>
              <a:t>the same assumptions in, calculate the sample size required using the predictive probability design.  (Reference: Lee JJ, Liu DD. A predictive probability design for phase II cancer clinical trials. </a:t>
            </a:r>
            <a:r>
              <a:rPr lang="en-US" altLang="zh-TW" sz="1600" dirty="0" err="1">
                <a:ea typeface="新細明體" charset="-120"/>
              </a:rPr>
              <a:t>Clin</a:t>
            </a:r>
            <a:r>
              <a:rPr lang="en-US" altLang="zh-TW" sz="1600" dirty="0">
                <a:ea typeface="新細明體" charset="-120"/>
              </a:rPr>
              <a:t> Trials 5(2):93-106, 2008.) </a:t>
            </a:r>
            <a:r>
              <a:rPr lang="en-US" altLang="zh-TW" sz="1600" dirty="0" smtClean="0">
                <a:ea typeface="新細明體" charset="-120"/>
              </a:rPr>
              <a:t> Please </a:t>
            </a:r>
            <a:r>
              <a:rPr lang="en-US" altLang="zh-TW" sz="1600" dirty="0">
                <a:ea typeface="新細明體" charset="-120"/>
              </a:rPr>
              <a:t>provide the stopping boundaries.</a:t>
            </a:r>
          </a:p>
          <a:p>
            <a:pPr marL="0" indent="0">
              <a:lnSpc>
                <a:spcPct val="80000"/>
              </a:lnSpc>
              <a:buFont typeface="Wingdings" pitchFamily="2" charset="2"/>
              <a:buNone/>
            </a:pPr>
            <a:endParaRPr lang="en-US" altLang="zh-TW" sz="1200" dirty="0">
              <a:ea typeface="新細明體" charset="-120"/>
            </a:endParaRPr>
          </a:p>
          <a:p>
            <a:pPr marL="0" indent="0">
              <a:lnSpc>
                <a:spcPct val="80000"/>
              </a:lnSpc>
              <a:buFont typeface="Wingdings" pitchFamily="2" charset="2"/>
              <a:buNone/>
            </a:pPr>
            <a:r>
              <a:rPr lang="en-US" altLang="zh-TW" sz="1600" dirty="0" smtClean="0">
                <a:ea typeface="新細明體" charset="-120"/>
              </a:rPr>
              <a:t>6. </a:t>
            </a:r>
            <a:r>
              <a:rPr lang="en-US" altLang="zh-TW" sz="1600" dirty="0">
                <a:ea typeface="新細明體" charset="-120"/>
              </a:rPr>
              <a:t>Compare the results </a:t>
            </a:r>
            <a:r>
              <a:rPr lang="en-US" altLang="zh-TW" sz="1600" dirty="0" smtClean="0">
                <a:ea typeface="新細明體" charset="-120"/>
              </a:rPr>
              <a:t>of the </a:t>
            </a:r>
            <a:r>
              <a:rPr lang="en-US" altLang="zh-TW" sz="1600" smtClean="0">
                <a:ea typeface="新細明體" charset="-120"/>
              </a:rPr>
              <a:t>three designs in </a:t>
            </a:r>
            <a:r>
              <a:rPr lang="en-US" altLang="zh-TW" sz="1600" dirty="0">
                <a:ea typeface="新細明體" charset="-120"/>
              </a:rPr>
              <a:t>questions 1, 2, </a:t>
            </a:r>
            <a:r>
              <a:rPr lang="en-US" altLang="zh-TW" sz="1600">
                <a:ea typeface="新細明體" charset="-120"/>
              </a:rPr>
              <a:t>and </a:t>
            </a:r>
            <a:r>
              <a:rPr lang="en-US" altLang="zh-TW" sz="1600" smtClean="0">
                <a:ea typeface="新細明體" charset="-120"/>
              </a:rPr>
              <a:t>5 </a:t>
            </a:r>
            <a:r>
              <a:rPr lang="en-US" altLang="zh-TW" sz="1600" dirty="0">
                <a:ea typeface="新細明體" charset="-120"/>
              </a:rPr>
              <a:t>above.</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2453" name="Object 5"/>
          <p:cNvGraphicFramePr>
            <a:graphicFrameLocks noChangeAspect="1"/>
          </p:cNvGraphicFramePr>
          <p:nvPr/>
        </p:nvGraphicFramePr>
        <p:xfrm>
          <a:off x="381000" y="1371600"/>
          <a:ext cx="7924800" cy="4527550"/>
        </p:xfrm>
        <a:graphic>
          <a:graphicData uri="http://schemas.openxmlformats.org/presentationml/2006/ole">
            <p:oleObj spid="_x0000_s232453" name="Graph Sheet" r:id="rId4" imgW="3352680" imgH="2590560" progId="SPLUSGraphSheetFileType">
              <p:embed/>
            </p:oleObj>
          </a:graphicData>
        </a:graphic>
      </p:graphicFrame>
      <p:sp>
        <p:nvSpPr>
          <p:cNvPr id="232455" name="Text Box 7"/>
          <p:cNvSpPr txBox="1">
            <a:spLocks noChangeArrowheads="1"/>
          </p:cNvSpPr>
          <p:nvPr/>
        </p:nvSpPr>
        <p:spPr bwMode="auto">
          <a:xfrm>
            <a:off x="6324600" y="2819400"/>
            <a:ext cx="1066800" cy="457200"/>
          </a:xfrm>
          <a:prstGeom prst="rect">
            <a:avLst/>
          </a:prstGeom>
          <a:noFill/>
          <a:ln w="12700">
            <a:noFill/>
            <a:miter lim="800000"/>
            <a:headEnd type="none" w="sm" len="sm"/>
            <a:tailEnd type="none" w="sm" len="sm"/>
          </a:ln>
          <a:effectLst/>
        </p:spPr>
        <p:txBody>
          <a:bodyPr>
            <a:spAutoFit/>
          </a:bodyPr>
          <a:lstStyle/>
          <a:p>
            <a:pPr>
              <a:spcBef>
                <a:spcPct val="50000"/>
              </a:spcBef>
            </a:pPr>
            <a:r>
              <a:rPr lang="en-US" altLang="ja-JP">
                <a:solidFill>
                  <a:srgbClr val="FF33CC"/>
                </a:solidFill>
                <a:ea typeface="MS PGothic" pitchFamily="34" charset="-128"/>
              </a:rPr>
              <a:t>Power</a:t>
            </a:r>
          </a:p>
        </p:txBody>
      </p:sp>
      <p:sp>
        <p:nvSpPr>
          <p:cNvPr id="232456" name="Line 8"/>
          <p:cNvSpPr>
            <a:spLocks noChangeShapeType="1"/>
          </p:cNvSpPr>
          <p:nvPr/>
        </p:nvSpPr>
        <p:spPr bwMode="auto">
          <a:xfrm flipH="1">
            <a:off x="5791200" y="3200400"/>
            <a:ext cx="533400" cy="533400"/>
          </a:xfrm>
          <a:prstGeom prst="line">
            <a:avLst/>
          </a:prstGeom>
          <a:noFill/>
          <a:ln w="28575">
            <a:solidFill>
              <a:srgbClr val="FF33CC"/>
            </a:solidFill>
            <a:round/>
            <a:headEnd type="none" w="sm" len="sm"/>
            <a:tailEnd type="triangle" w="med" len="med"/>
          </a:ln>
          <a:effectLst/>
        </p:spPr>
        <p:txBody>
          <a:bodyPr wrap="none"/>
          <a:lstStyle/>
          <a:p>
            <a:endParaRPr lang="en-US"/>
          </a:p>
        </p:txBody>
      </p:sp>
      <p:sp>
        <p:nvSpPr>
          <p:cNvPr id="232458" name="Text Box 10"/>
          <p:cNvSpPr txBox="1">
            <a:spLocks noChangeArrowheads="1"/>
          </p:cNvSpPr>
          <p:nvPr/>
        </p:nvSpPr>
        <p:spPr bwMode="auto">
          <a:xfrm>
            <a:off x="5486400" y="5181600"/>
            <a:ext cx="381000" cy="457200"/>
          </a:xfrm>
          <a:prstGeom prst="rect">
            <a:avLst/>
          </a:prstGeom>
          <a:noFill/>
          <a:ln w="12700">
            <a:noFill/>
            <a:miter lim="800000"/>
            <a:headEnd type="none" w="sm" len="sm"/>
            <a:tailEnd type="none" w="sm" len="sm"/>
          </a:ln>
          <a:effectLst/>
        </p:spPr>
        <p:txBody>
          <a:bodyPr>
            <a:spAutoFit/>
          </a:bodyPr>
          <a:lstStyle/>
          <a:p>
            <a:pPr>
              <a:spcBef>
                <a:spcPct val="50000"/>
              </a:spcBef>
            </a:pPr>
            <a:r>
              <a:rPr lang="ja-JP" altLang="en-US" b="1">
                <a:solidFill>
                  <a:srgbClr val="0033CC"/>
                </a:solidFill>
                <a:ea typeface="MS PGothic" pitchFamily="34" charset="-128"/>
                <a:sym typeface="Symbol" pitchFamily="18" charset="2"/>
              </a:rPr>
              <a:t></a:t>
            </a:r>
            <a:endParaRPr lang="ja-JP" altLang="en-US" b="1">
              <a:solidFill>
                <a:srgbClr val="0033CC"/>
              </a:solidFill>
              <a:ea typeface="MS PGothic" pitchFamily="34" charset="-128"/>
            </a:endParaRPr>
          </a:p>
        </p:txBody>
      </p:sp>
      <p:sp>
        <p:nvSpPr>
          <p:cNvPr id="232459" name="Line 11"/>
          <p:cNvSpPr>
            <a:spLocks noChangeShapeType="1"/>
          </p:cNvSpPr>
          <p:nvPr/>
        </p:nvSpPr>
        <p:spPr bwMode="auto">
          <a:xfrm flipH="1" flipV="1">
            <a:off x="4876800" y="5181600"/>
            <a:ext cx="609600" cy="228600"/>
          </a:xfrm>
          <a:prstGeom prst="line">
            <a:avLst/>
          </a:prstGeom>
          <a:noFill/>
          <a:ln w="28575">
            <a:solidFill>
              <a:srgbClr val="0033CC"/>
            </a:solidFill>
            <a:round/>
            <a:headEnd type="none" w="sm" len="sm"/>
            <a:tailEnd type="triangle" w="med" len="med"/>
          </a:ln>
          <a:effec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2453"/>
                                        </p:tgtEl>
                                        <p:attrNameLst>
                                          <p:attrName>style.visibility</p:attrName>
                                        </p:attrNameLst>
                                      </p:cBhvr>
                                      <p:to>
                                        <p:strVal val="visible"/>
                                      </p:to>
                                    </p:set>
                                    <p:animEffect transition="in" filter="dissolve">
                                      <p:cBhvr>
                                        <p:cTn id="7" dur="500"/>
                                        <p:tgtEl>
                                          <p:spTgt spid="232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0674" name="Object 2"/>
          <p:cNvGraphicFramePr>
            <a:graphicFrameLocks noChangeAspect="1"/>
          </p:cNvGraphicFramePr>
          <p:nvPr/>
        </p:nvGraphicFramePr>
        <p:xfrm>
          <a:off x="381000" y="1371600"/>
          <a:ext cx="7924800" cy="4527550"/>
        </p:xfrm>
        <a:graphic>
          <a:graphicData uri="http://schemas.openxmlformats.org/presentationml/2006/ole">
            <p:oleObj spid="_x0000_s326658" name="Graph Sheet" r:id="rId4" imgW="3352680" imgH="2590560" progId="SPLUSGraphSheetFileType">
              <p:embed/>
            </p:oleObj>
          </a:graphicData>
        </a:graphic>
      </p:graphicFrame>
      <p:sp>
        <p:nvSpPr>
          <p:cNvPr id="540680" name="Line 8"/>
          <p:cNvSpPr>
            <a:spLocks noChangeShapeType="1"/>
          </p:cNvSpPr>
          <p:nvPr/>
        </p:nvSpPr>
        <p:spPr bwMode="auto">
          <a:xfrm flipV="1">
            <a:off x="4419600" y="6477000"/>
            <a:ext cx="0" cy="0"/>
          </a:xfrm>
          <a:prstGeom prst="line">
            <a:avLst/>
          </a:prstGeom>
          <a:noFill/>
          <a:ln w="12700">
            <a:solidFill>
              <a:srgbClr val="990000"/>
            </a:solidFill>
            <a:round/>
            <a:headEnd type="none" w="sm" len="sm"/>
            <a:tailEnd type="none" w="sm" len="sm"/>
          </a:ln>
          <a:effectLst/>
        </p:spPr>
        <p:txBody>
          <a:bodyPr wrap="none"/>
          <a:lstStyle/>
          <a:p>
            <a:endParaRPr lang="en-US"/>
          </a:p>
        </p:txBody>
      </p:sp>
      <p:grpSp>
        <p:nvGrpSpPr>
          <p:cNvPr id="2" name="Group 17"/>
          <p:cNvGrpSpPr>
            <a:grpSpLocks/>
          </p:cNvGrpSpPr>
          <p:nvPr/>
        </p:nvGrpSpPr>
        <p:grpSpPr bwMode="auto">
          <a:xfrm>
            <a:off x="4695825" y="3790950"/>
            <a:ext cx="1295400" cy="1304925"/>
            <a:chOff x="2958" y="2388"/>
            <a:chExt cx="816" cy="822"/>
          </a:xfrm>
        </p:grpSpPr>
        <p:sp>
          <p:nvSpPr>
            <p:cNvPr id="540675" name="Text Box 3"/>
            <p:cNvSpPr txBox="1">
              <a:spLocks noChangeArrowheads="1"/>
            </p:cNvSpPr>
            <p:nvPr/>
          </p:nvSpPr>
          <p:spPr bwMode="auto">
            <a:xfrm>
              <a:off x="2958" y="2388"/>
              <a:ext cx="816" cy="288"/>
            </a:xfrm>
            <a:prstGeom prst="rect">
              <a:avLst/>
            </a:prstGeom>
            <a:noFill/>
            <a:ln w="12700">
              <a:noFill/>
              <a:miter lim="800000"/>
              <a:headEnd type="none" w="sm" len="sm"/>
              <a:tailEnd type="none" w="sm" len="sm"/>
            </a:ln>
            <a:effectLst/>
          </p:spPr>
          <p:txBody>
            <a:bodyPr>
              <a:spAutoFit/>
            </a:bodyPr>
            <a:lstStyle/>
            <a:p>
              <a:pPr>
                <a:spcBef>
                  <a:spcPct val="50000"/>
                </a:spcBef>
              </a:pPr>
              <a:r>
                <a:rPr lang="en-US" altLang="ja-JP">
                  <a:solidFill>
                    <a:srgbClr val="3399FF"/>
                  </a:solidFill>
                  <a:ea typeface="MS PGothic" pitchFamily="34" charset="-128"/>
                </a:rPr>
                <a:t>P value</a:t>
              </a:r>
            </a:p>
          </p:txBody>
        </p:sp>
        <p:sp>
          <p:nvSpPr>
            <p:cNvPr id="540676" name="Line 4"/>
            <p:cNvSpPr>
              <a:spLocks noChangeShapeType="1"/>
            </p:cNvSpPr>
            <p:nvPr/>
          </p:nvSpPr>
          <p:spPr bwMode="auto">
            <a:xfrm flipH="1">
              <a:off x="3258" y="2646"/>
              <a:ext cx="72" cy="420"/>
            </a:xfrm>
            <a:prstGeom prst="line">
              <a:avLst/>
            </a:prstGeom>
            <a:noFill/>
            <a:ln w="28575">
              <a:solidFill>
                <a:srgbClr val="3399FF"/>
              </a:solidFill>
              <a:round/>
              <a:headEnd type="none" w="sm" len="sm"/>
              <a:tailEnd type="triangle" w="med" len="med"/>
            </a:ln>
            <a:effectLst/>
          </p:spPr>
          <p:txBody>
            <a:bodyPr wrap="none"/>
            <a:lstStyle/>
            <a:p>
              <a:endParaRPr lang="en-US"/>
            </a:p>
          </p:txBody>
        </p:sp>
        <p:grpSp>
          <p:nvGrpSpPr>
            <p:cNvPr id="3" name="Group 16"/>
            <p:cNvGrpSpPr>
              <a:grpSpLocks/>
            </p:cNvGrpSpPr>
            <p:nvPr/>
          </p:nvGrpSpPr>
          <p:grpSpPr bwMode="auto">
            <a:xfrm>
              <a:off x="3108" y="3078"/>
              <a:ext cx="432" cy="132"/>
              <a:chOff x="3108" y="3078"/>
              <a:chExt cx="432" cy="132"/>
            </a:xfrm>
          </p:grpSpPr>
          <p:sp>
            <p:nvSpPr>
              <p:cNvPr id="540679" name="Line 7"/>
              <p:cNvSpPr>
                <a:spLocks noChangeShapeType="1"/>
              </p:cNvSpPr>
              <p:nvPr/>
            </p:nvSpPr>
            <p:spPr bwMode="auto">
              <a:xfrm flipH="1" flipV="1">
                <a:off x="3138" y="3102"/>
                <a:ext cx="6" cy="108"/>
              </a:xfrm>
              <a:prstGeom prst="line">
                <a:avLst/>
              </a:prstGeom>
              <a:noFill/>
              <a:ln w="57150">
                <a:solidFill>
                  <a:srgbClr val="66FFFF"/>
                </a:solidFill>
                <a:round/>
                <a:headEnd type="none" w="sm" len="sm"/>
                <a:tailEnd type="none" w="sm" len="sm"/>
              </a:ln>
              <a:effectLst/>
            </p:spPr>
            <p:txBody>
              <a:bodyPr wrap="none"/>
              <a:lstStyle/>
              <a:p>
                <a:endParaRPr lang="en-US"/>
              </a:p>
            </p:txBody>
          </p:sp>
          <p:sp>
            <p:nvSpPr>
              <p:cNvPr id="540681" name="Line 9"/>
              <p:cNvSpPr>
                <a:spLocks noChangeShapeType="1"/>
              </p:cNvSpPr>
              <p:nvPr/>
            </p:nvSpPr>
            <p:spPr bwMode="auto">
              <a:xfrm flipH="1" flipV="1">
                <a:off x="3174" y="3126"/>
                <a:ext cx="0" cy="84"/>
              </a:xfrm>
              <a:prstGeom prst="line">
                <a:avLst/>
              </a:prstGeom>
              <a:noFill/>
              <a:ln w="57150">
                <a:solidFill>
                  <a:srgbClr val="66FFFF"/>
                </a:solidFill>
                <a:round/>
                <a:headEnd type="none" w="sm" len="sm"/>
                <a:tailEnd type="none" w="sm" len="sm"/>
              </a:ln>
              <a:effectLst/>
            </p:spPr>
            <p:txBody>
              <a:bodyPr wrap="none"/>
              <a:lstStyle/>
              <a:p>
                <a:endParaRPr lang="en-US"/>
              </a:p>
            </p:txBody>
          </p:sp>
          <p:sp>
            <p:nvSpPr>
              <p:cNvPr id="540682" name="Line 10"/>
              <p:cNvSpPr>
                <a:spLocks noChangeShapeType="1"/>
              </p:cNvSpPr>
              <p:nvPr/>
            </p:nvSpPr>
            <p:spPr bwMode="auto">
              <a:xfrm flipH="1" flipV="1">
                <a:off x="3282" y="3162"/>
                <a:ext cx="0" cy="48"/>
              </a:xfrm>
              <a:prstGeom prst="line">
                <a:avLst/>
              </a:prstGeom>
              <a:noFill/>
              <a:ln w="57150">
                <a:solidFill>
                  <a:srgbClr val="66FFFF"/>
                </a:solidFill>
                <a:round/>
                <a:headEnd type="none" w="sm" len="sm"/>
                <a:tailEnd type="none" w="sm" len="sm"/>
              </a:ln>
              <a:effectLst/>
            </p:spPr>
            <p:txBody>
              <a:bodyPr wrap="none"/>
              <a:lstStyle/>
              <a:p>
                <a:endParaRPr lang="en-US"/>
              </a:p>
            </p:txBody>
          </p:sp>
          <p:sp>
            <p:nvSpPr>
              <p:cNvPr id="540683" name="Line 11"/>
              <p:cNvSpPr>
                <a:spLocks noChangeShapeType="1"/>
              </p:cNvSpPr>
              <p:nvPr/>
            </p:nvSpPr>
            <p:spPr bwMode="auto">
              <a:xfrm flipV="1">
                <a:off x="3108" y="3078"/>
                <a:ext cx="0" cy="132"/>
              </a:xfrm>
              <a:prstGeom prst="line">
                <a:avLst/>
              </a:prstGeom>
              <a:noFill/>
              <a:ln w="57150">
                <a:solidFill>
                  <a:srgbClr val="66FFFF"/>
                </a:solidFill>
                <a:round/>
                <a:headEnd type="none" w="sm" len="sm"/>
                <a:tailEnd type="none" w="sm" len="sm"/>
              </a:ln>
              <a:effectLst/>
            </p:spPr>
            <p:txBody>
              <a:bodyPr wrap="none"/>
              <a:lstStyle/>
              <a:p>
                <a:endParaRPr lang="en-US"/>
              </a:p>
            </p:txBody>
          </p:sp>
          <p:sp>
            <p:nvSpPr>
              <p:cNvPr id="540684" name="Line 12"/>
              <p:cNvSpPr>
                <a:spLocks noChangeShapeType="1"/>
              </p:cNvSpPr>
              <p:nvPr/>
            </p:nvSpPr>
            <p:spPr bwMode="auto">
              <a:xfrm flipV="1">
                <a:off x="3246" y="3150"/>
                <a:ext cx="0" cy="60"/>
              </a:xfrm>
              <a:prstGeom prst="line">
                <a:avLst/>
              </a:prstGeom>
              <a:noFill/>
              <a:ln w="57150">
                <a:solidFill>
                  <a:srgbClr val="66FFFF"/>
                </a:solidFill>
                <a:round/>
                <a:headEnd type="none" w="sm" len="sm"/>
                <a:tailEnd type="none" w="sm" len="sm"/>
              </a:ln>
              <a:effectLst/>
            </p:spPr>
            <p:txBody>
              <a:bodyPr wrap="none"/>
              <a:lstStyle/>
              <a:p>
                <a:endParaRPr lang="en-US"/>
              </a:p>
            </p:txBody>
          </p:sp>
          <p:sp>
            <p:nvSpPr>
              <p:cNvPr id="540685" name="Line 13"/>
              <p:cNvSpPr>
                <a:spLocks noChangeShapeType="1"/>
              </p:cNvSpPr>
              <p:nvPr/>
            </p:nvSpPr>
            <p:spPr bwMode="auto">
              <a:xfrm flipV="1">
                <a:off x="3210" y="3138"/>
                <a:ext cx="0" cy="72"/>
              </a:xfrm>
              <a:prstGeom prst="line">
                <a:avLst/>
              </a:prstGeom>
              <a:noFill/>
              <a:ln w="57150">
                <a:solidFill>
                  <a:srgbClr val="66FFFF"/>
                </a:solidFill>
                <a:round/>
                <a:headEnd type="none" w="sm" len="sm"/>
                <a:tailEnd type="none" w="sm" len="sm"/>
              </a:ln>
              <a:effectLst/>
            </p:spPr>
            <p:txBody>
              <a:bodyPr wrap="none"/>
              <a:lstStyle/>
              <a:p>
                <a:endParaRPr lang="en-US"/>
              </a:p>
            </p:txBody>
          </p:sp>
          <p:sp>
            <p:nvSpPr>
              <p:cNvPr id="540686" name="Line 14"/>
              <p:cNvSpPr>
                <a:spLocks noChangeShapeType="1"/>
              </p:cNvSpPr>
              <p:nvPr/>
            </p:nvSpPr>
            <p:spPr bwMode="auto">
              <a:xfrm>
                <a:off x="3300" y="3198"/>
                <a:ext cx="108" cy="0"/>
              </a:xfrm>
              <a:prstGeom prst="line">
                <a:avLst/>
              </a:prstGeom>
              <a:noFill/>
              <a:ln w="28575">
                <a:solidFill>
                  <a:srgbClr val="66FFFF"/>
                </a:solidFill>
                <a:round/>
                <a:headEnd type="none" w="sm" len="sm"/>
                <a:tailEnd type="none" w="sm" len="sm"/>
              </a:ln>
              <a:effectLst/>
            </p:spPr>
            <p:txBody>
              <a:bodyPr wrap="none"/>
              <a:lstStyle/>
              <a:p>
                <a:endParaRPr lang="en-US"/>
              </a:p>
            </p:txBody>
          </p:sp>
          <p:sp>
            <p:nvSpPr>
              <p:cNvPr id="540687" name="Line 15"/>
              <p:cNvSpPr>
                <a:spLocks noChangeShapeType="1"/>
              </p:cNvSpPr>
              <p:nvPr/>
            </p:nvSpPr>
            <p:spPr bwMode="auto">
              <a:xfrm>
                <a:off x="3408" y="3204"/>
                <a:ext cx="132" cy="0"/>
              </a:xfrm>
              <a:prstGeom prst="line">
                <a:avLst/>
              </a:prstGeom>
              <a:noFill/>
              <a:ln w="19050">
                <a:solidFill>
                  <a:srgbClr val="66FFFF"/>
                </a:solidFill>
                <a:round/>
                <a:headEnd type="none" w="sm" len="sm"/>
                <a:tailEnd type="none" w="sm" len="sm"/>
              </a:ln>
              <a:effectLst/>
            </p:spPr>
            <p:txBody>
              <a:bodyPr wrap="none"/>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40674"/>
                                        </p:tgtEl>
                                        <p:attrNameLst>
                                          <p:attrName>style.visibility</p:attrName>
                                        </p:attrNameLst>
                                      </p:cBhvr>
                                      <p:to>
                                        <p:strVal val="visible"/>
                                      </p:to>
                                    </p:set>
                                    <p:animEffect transition="in" filter="dissolve">
                                      <p:cBhvr>
                                        <p:cTn id="7" dur="500"/>
                                        <p:tgtEl>
                                          <p:spTgt spid="54067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2"/>
          <p:cNvSpPr>
            <a:spLocks noGrp="1" noChangeArrowheads="1"/>
          </p:cNvSpPr>
          <p:nvPr>
            <p:ph type="title"/>
          </p:nvPr>
        </p:nvSpPr>
        <p:spPr/>
        <p:txBody>
          <a:bodyPr/>
          <a:lstStyle/>
          <a:p>
            <a:r>
              <a:rPr lang="en-US"/>
              <a:t>Phase IIA Example</a:t>
            </a:r>
          </a:p>
        </p:txBody>
      </p:sp>
      <p:sp>
        <p:nvSpPr>
          <p:cNvPr id="589827" name="Rectangle 3" descr="Rectangle: Click to edit Master text styles&#10;Second level&#10;Third level&#10;Fourth level&#10;Fifth level"/>
          <p:cNvSpPr>
            <a:spLocks noGrp="1" noChangeArrowheads="1"/>
          </p:cNvSpPr>
          <p:nvPr>
            <p:ph type="body" idx="1"/>
          </p:nvPr>
        </p:nvSpPr>
        <p:spPr>
          <a:xfrm>
            <a:off x="838200" y="1409700"/>
            <a:ext cx="7839075" cy="1619250"/>
          </a:xfrm>
        </p:spPr>
        <p:txBody>
          <a:bodyPr/>
          <a:lstStyle/>
          <a:p>
            <a:r>
              <a:rPr lang="en-US" sz="2400" dirty="0"/>
              <a:t>For the binary data (response or no response), the number of response follows a binomial distribution.</a:t>
            </a:r>
          </a:p>
          <a:p>
            <a:r>
              <a:rPr lang="en-US" sz="2400" dirty="0"/>
              <a:t>Under H</a:t>
            </a:r>
            <a:r>
              <a:rPr lang="en-US" sz="2400" baseline="-25000" dirty="0"/>
              <a:t>o</a:t>
            </a:r>
            <a:r>
              <a:rPr lang="en-US" sz="2400" dirty="0" smtClean="0"/>
              <a:t>: P=0.30,  with N=30 observations </a:t>
            </a:r>
            <a:endParaRPr lang="en-US" sz="2400" dirty="0"/>
          </a:p>
        </p:txBody>
      </p:sp>
      <p:pic>
        <p:nvPicPr>
          <p:cNvPr id="589828" name="Picture 4"/>
          <p:cNvPicPr>
            <a:picLocks noChangeAspect="1" noChangeArrowheads="1"/>
          </p:cNvPicPr>
          <p:nvPr/>
        </p:nvPicPr>
        <p:blipFill>
          <a:blip r:embed="rId2" cstate="print"/>
          <a:srcRect/>
          <a:stretch>
            <a:fillRect/>
          </a:stretch>
        </p:blipFill>
        <p:spPr bwMode="auto">
          <a:xfrm>
            <a:off x="600075" y="2735263"/>
            <a:ext cx="7970838" cy="4065587"/>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E:\Program Files\Microsoft Office\Templates\Presentation Designs\Blueprint.pot</Template>
  <TotalTime>3126</TotalTime>
  <Words>3312</Words>
  <Application>Microsoft Office PowerPoint</Application>
  <PresentationFormat>On-screen Show (4:3)</PresentationFormat>
  <Paragraphs>1197</Paragraphs>
  <Slides>67</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69" baseType="lpstr">
      <vt:lpstr>Blueprint</vt:lpstr>
      <vt:lpstr>Graph Sheet</vt:lpstr>
      <vt:lpstr>Topics in Clinical Trials (5)  - 2012</vt:lpstr>
      <vt:lpstr>Objectives of Phase II Trials</vt:lpstr>
      <vt:lpstr>Key Elements of Phase II Trials</vt:lpstr>
      <vt:lpstr>Available Phase II Designs</vt:lpstr>
      <vt:lpstr>Phase IIA Trials</vt:lpstr>
      <vt:lpstr>Hypothesis Testing</vt:lpstr>
      <vt:lpstr>Slide 7</vt:lpstr>
      <vt:lpstr>Slide 8</vt:lpstr>
      <vt:lpstr>Phase IIA Example</vt:lpstr>
      <vt:lpstr>Under H0  : 14 responses out of 30 pts </vt:lpstr>
      <vt:lpstr>Bayesian Analysis</vt:lpstr>
      <vt:lpstr>Gehan’s Design</vt:lpstr>
      <vt:lpstr>Sample size calculation for Gehan’s design</vt:lpstr>
      <vt:lpstr>Slide 14</vt:lpstr>
      <vt:lpstr>Simon’s Optimal 2-Stage Design</vt:lpstr>
      <vt:lpstr> Simon’s Optimal 2-Stage Design</vt:lpstr>
      <vt:lpstr>Slide 17</vt:lpstr>
      <vt:lpstr>Comments on Simon’s Design</vt:lpstr>
      <vt:lpstr>Slide 19</vt:lpstr>
      <vt:lpstr>Simon’s Minimax/Optimal 2-Stage Design</vt:lpstr>
      <vt:lpstr>Example</vt:lpstr>
      <vt:lpstr>Predictive Probability</vt:lpstr>
      <vt:lpstr>Bayesian Approach</vt:lpstr>
      <vt:lpstr>Predictive Probability (PP) Design</vt:lpstr>
      <vt:lpstr>Slide 25</vt:lpstr>
      <vt:lpstr>PP Decision Rule</vt:lpstr>
      <vt:lpstr>Slide 27</vt:lpstr>
      <vt:lpstr>Slide 28</vt:lpstr>
      <vt:lpstr>Operating characteristics of designs with type I and type II error rates  0.10, prior for p = beta(0.2,0.8), p0=0.2, p1=0.4</vt:lpstr>
      <vt:lpstr>Slide 30</vt:lpstr>
      <vt:lpstr>Slide 31</vt:lpstr>
      <vt:lpstr>Slide 32</vt:lpstr>
      <vt:lpstr>Slide 33</vt:lpstr>
      <vt:lpstr>Slide 34</vt:lpstr>
      <vt:lpstr>Slide 35</vt:lpstr>
      <vt:lpstr>Slide 36</vt:lpstr>
      <vt:lpstr>Slide 37</vt:lpstr>
      <vt:lpstr>Slide 38</vt:lpstr>
      <vt:lpstr>Case 1: 1st stage: 0 of 10 responses,  Nmax=36, prior of p=beta(0.2, 0.8), L=0.001, T =0.900</vt:lpstr>
      <vt:lpstr>Slide 40</vt:lpstr>
      <vt:lpstr>Slide 41</vt:lpstr>
      <vt:lpstr>Slide 42</vt:lpstr>
      <vt:lpstr>Case 2: 1st stage: 2 of 10 responses,  Nmax=36, prior of p=beta(0.2, 0.8), L=0.001, T =0.900</vt:lpstr>
      <vt:lpstr>Case 2: 1st stage: 2 of 10 responses,  followed by  0 out of 12 patients responses Nmax=36, prior of p=beta(0.2, 0.8), L=0.001, T =0.900 </vt:lpstr>
      <vt:lpstr>Slide 45</vt:lpstr>
      <vt:lpstr>Slide 46</vt:lpstr>
      <vt:lpstr>Slide 47</vt:lpstr>
      <vt:lpstr>Slide 48</vt:lpstr>
      <vt:lpstr>Slide 49</vt:lpstr>
      <vt:lpstr>Slide 50</vt:lpstr>
      <vt:lpstr>Slide 51</vt:lpstr>
      <vt:lpstr>Slide 52</vt:lpstr>
      <vt:lpstr>Slide 53</vt:lpstr>
      <vt:lpstr>Slide 54</vt:lpstr>
      <vt:lpstr>http://biostatistics.mdanderson.org/SoftwareDownload</vt:lpstr>
      <vt:lpstr>Slide 56</vt:lpstr>
      <vt:lpstr>Output</vt:lpstr>
      <vt:lpstr>Phase I and Phase II Trials </vt:lpstr>
      <vt:lpstr>SWE’s Randomized Phase II Design  Simon, Wittes, Ellenberg (Cancer Tr. Reports, 1985) </vt:lpstr>
      <vt:lpstr>Pick the Winner Selection Design  Simon, Wittes, Ellenberg (Cancer Tr. Reports, 1985)</vt:lpstr>
      <vt:lpstr>Properties of the Pick the Winner Design</vt:lpstr>
      <vt:lpstr>Under Ha , Picking any “o” as the winner is considered  making a “correct selection”</vt:lpstr>
      <vt:lpstr>However, under Ho , there is no penalty in picking any treatment as the winner</vt:lpstr>
      <vt:lpstr>Limitation of the Pick the Winner Design</vt:lpstr>
      <vt:lpstr>Slide 65</vt:lpstr>
      <vt:lpstr>Randomized Discontinuation vs.  Standard  Randomized Designs </vt:lpstr>
      <vt:lpstr>Homework #6 (due 2/16)</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Trials Lecture 3</dc:title>
  <dc:creator>J. Jack Lee</dc:creator>
  <cp:lastModifiedBy>JJLee</cp:lastModifiedBy>
  <cp:revision>162</cp:revision>
  <dcterms:created xsi:type="dcterms:W3CDTF">1999-04-18T01:40:27Z</dcterms:created>
  <dcterms:modified xsi:type="dcterms:W3CDTF">2012-02-09T13:53:51Z</dcterms:modified>
</cp:coreProperties>
</file>