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1"/>
  </p:notesMasterIdLst>
  <p:handoutMasterIdLst>
    <p:handoutMasterId r:id="rId52"/>
  </p:handoutMasterIdLst>
  <p:sldIdLst>
    <p:sldId id="257" r:id="rId2"/>
    <p:sldId id="381" r:id="rId3"/>
    <p:sldId id="436" r:id="rId4"/>
    <p:sldId id="384" r:id="rId5"/>
    <p:sldId id="385" r:id="rId6"/>
    <p:sldId id="386" r:id="rId7"/>
    <p:sldId id="387" r:id="rId8"/>
    <p:sldId id="388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5" r:id="rId21"/>
    <p:sldId id="408" r:id="rId22"/>
    <p:sldId id="411" r:id="rId23"/>
    <p:sldId id="389" r:id="rId24"/>
    <p:sldId id="390" r:id="rId25"/>
    <p:sldId id="391" r:id="rId26"/>
    <p:sldId id="392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423" r:id="rId35"/>
    <p:sldId id="424" r:id="rId36"/>
    <p:sldId id="363" r:id="rId37"/>
    <p:sldId id="364" r:id="rId38"/>
    <p:sldId id="365" r:id="rId39"/>
    <p:sldId id="429" r:id="rId40"/>
    <p:sldId id="374" r:id="rId41"/>
    <p:sldId id="437" r:id="rId42"/>
    <p:sldId id="438" r:id="rId43"/>
    <p:sldId id="439" r:id="rId44"/>
    <p:sldId id="427" r:id="rId45"/>
    <p:sldId id="428" r:id="rId46"/>
    <p:sldId id="430" r:id="rId47"/>
    <p:sldId id="426" r:id="rId48"/>
    <p:sldId id="434" r:id="rId49"/>
    <p:sldId id="435" r:id="rId5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CC"/>
    <a:srgbClr val="008000"/>
    <a:srgbClr val="33CC33"/>
    <a:srgbClr val="FFFFFF"/>
    <a:srgbClr val="66CCFF"/>
    <a:srgbClr val="00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5" autoAdjust="0"/>
    <p:restoredTop sz="94595" autoAdjust="0"/>
  </p:normalViewPr>
  <p:slideViewPr>
    <p:cSldViewPr>
      <p:cViewPr>
        <p:scale>
          <a:sx n="80" d="100"/>
          <a:sy n="80" d="100"/>
        </p:scale>
        <p:origin x="-1884" y="-1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E19B6DD-7A80-40A2-ACA8-43A3E36BF6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261" y="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4522" y="4419600"/>
            <a:ext cx="506895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261" y="883920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FFD50F-E73C-4651-B513-BD485B84C9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CFA4E-F83A-4FBC-8015-F1558273585C}" type="slidenum">
              <a:rPr lang="en-US"/>
              <a:pPr/>
              <a:t>1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84F1B-16A4-4CF8-AED0-0F6E8E35AB7D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CDC83-0690-488B-A94C-54225AAD6B4E}" type="slidenum">
              <a:rPr lang="en-US"/>
              <a:pPr/>
              <a:t>11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4B3B9-5A79-45B2-8FCA-A918855EEC08}" type="slidenum">
              <a:rPr lang="en-US"/>
              <a:pPr/>
              <a:t>12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4F77E-D322-410F-83CC-9F1717C2F02A}" type="slidenum">
              <a:rPr lang="en-US"/>
              <a:pPr/>
              <a:t>13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91B95-EAF5-492C-BEFB-73D02E31C283}" type="slidenum">
              <a:rPr lang="en-US"/>
              <a:pPr/>
              <a:t>14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1F223-BC46-47A2-A495-FE1A6785271F}" type="slidenum">
              <a:rPr lang="en-US"/>
              <a:pPr/>
              <a:t>15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00963-AC80-4791-8E9F-1DB5972F3B33}" type="slidenum">
              <a:rPr lang="en-US"/>
              <a:pPr/>
              <a:t>16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EB7D1-8924-43E4-9808-2271FCA85400}" type="slidenum">
              <a:rPr lang="en-US"/>
              <a:pPr/>
              <a:t>17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3BC90-DC91-4EA7-91A2-94CF7EA63182}" type="slidenum">
              <a:rPr lang="en-US"/>
              <a:pPr/>
              <a:t>18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1001C-7BD5-4BD1-9E6E-8850FEA1712D}" type="slidenum">
              <a:rPr lang="en-US"/>
              <a:pPr/>
              <a:t>19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7153E-4CB3-4654-ABE6-9DECC9D2C005}" type="slidenum">
              <a:rPr lang="en-US"/>
              <a:pPr/>
              <a:t>2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40B9E-BEC1-449F-89FC-9EDE367BBD9C}" type="slidenum">
              <a:rPr lang="en-US"/>
              <a:pPr/>
              <a:t>20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1B343-F592-4CAC-9437-F6D963456862}" type="slidenum">
              <a:rPr lang="en-US"/>
              <a:pPr/>
              <a:t>21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AFA7D-8643-4705-84F2-F3358D727D4B}" type="slidenum">
              <a:rPr lang="en-US"/>
              <a:pPr/>
              <a:t>22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3C89A-5687-42AF-A49D-75EE3C8945FB}" type="slidenum">
              <a:rPr lang="en-US"/>
              <a:pPr/>
              <a:t>23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EC2D9-AE0F-49FF-ADE7-480593EF0E98}" type="slidenum">
              <a:rPr lang="en-US"/>
              <a:pPr/>
              <a:t>24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F1BF1-AFBC-4483-AF73-EC9FF30C09F1}" type="slidenum">
              <a:rPr lang="en-US"/>
              <a:pPr/>
              <a:t>25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561E3-7682-4834-B167-97071DD4ECCC}" type="slidenum">
              <a:rPr lang="en-US"/>
              <a:pPr/>
              <a:t>26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BB705-2AA2-44E4-95C7-BC28852B04C1}" type="slidenum">
              <a:rPr lang="en-US"/>
              <a:pPr/>
              <a:t>27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514F3-0631-4593-AFE4-3BA526E6D7D4}" type="slidenum">
              <a:rPr lang="en-US"/>
              <a:pPr/>
              <a:t>28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3C2B5-DEED-453C-ADB4-EA436C898154}" type="slidenum">
              <a:rPr lang="en-US"/>
              <a:pPr/>
              <a:t>29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411A5-DDD7-417D-98F2-12F9126469F5}" type="slidenum">
              <a:rPr lang="en-US"/>
              <a:pPr/>
              <a:t>3</a:t>
            </a:fld>
            <a:endParaRPr lang="en-US"/>
          </a:p>
        </p:txBody>
      </p:sp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55522-F23D-4552-8233-A03D95B3DB6D}" type="slidenum">
              <a:rPr lang="en-US"/>
              <a:pPr/>
              <a:t>30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93468-13A1-4BD9-9ADA-7D085FC96C51}" type="slidenum">
              <a:rPr lang="en-US"/>
              <a:pPr/>
              <a:t>31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507AB-85FF-4769-9AAC-9E93142C1574}" type="slidenum">
              <a:rPr lang="en-US"/>
              <a:pPr/>
              <a:t>32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C835F-946C-4455-9BF1-B4FD415B94BA}" type="slidenum">
              <a:rPr lang="en-US"/>
              <a:pPr/>
              <a:t>33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559E6-F801-46FB-B73A-A206C4BFA2DC}" type="slidenum">
              <a:rPr lang="en-US"/>
              <a:pPr/>
              <a:t>34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32CB2-FEC4-45CC-A98A-5E5BDC74F024}" type="slidenum">
              <a:rPr lang="en-US"/>
              <a:pPr/>
              <a:t>35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85783-B657-40B7-8B12-35C8F99C762A}" type="slidenum">
              <a:rPr lang="en-US"/>
              <a:pPr/>
              <a:t>36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AB1B7B-4053-4CD0-B896-E12F0A5959E9}" type="slidenum">
              <a:rPr lang="en-US"/>
              <a:pPr/>
              <a:t>37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E9FCE-85FE-4B85-AA31-A669927BDE12}" type="slidenum">
              <a:rPr lang="en-US"/>
              <a:pPr/>
              <a:t>38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C8E25-B49E-4195-9979-149ABD284FCA}" type="slidenum">
              <a:rPr lang="en-US"/>
              <a:pPr/>
              <a:t>39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3FF35-7068-48D6-BBF6-93A89EC5BFC2}" type="slidenum">
              <a:rPr lang="en-US"/>
              <a:pPr/>
              <a:t>4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0E96E-5CFA-409B-A959-F8EE519F69C8}" type="slidenum">
              <a:rPr lang="en-US"/>
              <a:pPr/>
              <a:t>40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B4048-147C-49D9-B86D-173688B23286}" type="slidenum">
              <a:rPr lang="en-US"/>
              <a:pPr/>
              <a:t>41</a:t>
            </a:fld>
            <a:endParaRPr lang="en-US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FB2A6-68F7-4459-84CB-910B2DCBCFFF}" type="slidenum">
              <a:rPr lang="en-US"/>
              <a:pPr/>
              <a:t>42</a:t>
            </a:fld>
            <a:endParaRPr lang="en-US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02D3F-A2A0-4CC6-95D9-27862C49E8A3}" type="slidenum">
              <a:rPr lang="en-US"/>
              <a:pPr/>
              <a:t>43</a:t>
            </a:fld>
            <a:endParaRPr lang="en-US"/>
          </a:p>
        </p:txBody>
      </p:sp>
      <p:sp>
        <p:nvSpPr>
          <p:cNvPr id="82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EF1B3-1A58-4940-BDDD-7A2089B78FBC}" type="slidenum">
              <a:rPr lang="en-US"/>
              <a:pPr/>
              <a:t>44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E90A2-5295-4A28-A7A1-303B84F9D976}" type="slidenum">
              <a:rPr lang="en-US"/>
              <a:pPr/>
              <a:t>45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52183-A12C-48A4-AEF4-B76D19DBA7A3}" type="slidenum">
              <a:rPr lang="en-US"/>
              <a:pPr/>
              <a:t>5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D92CD-8C67-4A9A-83C9-E69506C73C7B}" type="slidenum">
              <a:rPr lang="en-US"/>
              <a:pPr/>
              <a:t>6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7B4B9-D753-49D7-B5C9-347A8556EAE6}" type="slidenum">
              <a:rPr lang="en-US"/>
              <a:pPr/>
              <a:t>7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2FE15-841A-42C2-BC17-8401A9B33E63}" type="slidenum">
              <a:rPr lang="en-US"/>
              <a:pPr/>
              <a:t>8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36D2D-5668-419C-81DF-7CA448C51D5D}" type="slidenum">
              <a:rPr lang="en-US"/>
              <a:pPr/>
              <a:t>9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4036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037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403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089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0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409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5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4096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7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8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09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0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101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02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03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55168C-2564-4FAD-A209-CD14CB6EC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D0F4DEB-A949-4C37-869F-9809DD027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76200"/>
            <a:ext cx="2095500" cy="678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6134100" cy="678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873D501-9E2C-4637-9707-2A5E70FA2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305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038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219200"/>
            <a:ext cx="40386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4114800"/>
            <a:ext cx="40386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1752AA10-3C85-4ED3-98AC-1957D1724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305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038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19200"/>
            <a:ext cx="4038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0D55AF6C-4D36-4D5B-9C3B-D12EBE0D2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94FFD32B-626C-4315-B195-D5B195C4A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BCAE559-CAFB-4DE9-A190-25A965FB7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192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1D0E0AE-15B7-4192-BA6D-761FEE656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4C9204B0-2202-466A-8257-C34641F1E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C37D8C4-835D-4BF2-89B5-00A619CE2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8574129-B0B8-4728-9D34-76E632299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BCAAC154-E78C-4F1A-ACF7-3E322C7D9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4A587D8-9886-46C7-A14C-CCA5A43BD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1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3012" name="Group 1028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43013" name="Line 1029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" name="Line 1030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1031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1032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33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034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Line 1035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" name="Line 1036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" name="Line 1037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" name="Line 1038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3" name="Line 1039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4" name="Line 1040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5" name="Line 1041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6" name="Line 1042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1043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8" name="Line 1044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9" name="Line 1045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0" name="Line 1046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1" name="Line 1047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2" name="Line 1048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3" name="Line 1049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4" name="Line 1050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35" name="Group 1051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43036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7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8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9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0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1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2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3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4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5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6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7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8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9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1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2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3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4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5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7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8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9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0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1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2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3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4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65" name="Rectangle 1081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Line 1082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67" name="Group 1083"/>
          <p:cNvGrpSpPr>
            <a:grpSpLocks/>
          </p:cNvGrpSpPr>
          <p:nvPr/>
        </p:nvGrpSpPr>
        <p:grpSpPr bwMode="auto">
          <a:xfrm>
            <a:off x="419100" y="1133475"/>
            <a:ext cx="1784350" cy="2324100"/>
            <a:chOff x="96" y="916"/>
            <a:chExt cx="2208" cy="2876"/>
          </a:xfrm>
        </p:grpSpPr>
        <p:sp>
          <p:nvSpPr>
            <p:cNvPr id="43068" name="Line 1084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9" name="Line 1085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0" name="Arc 1086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71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72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73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3074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3075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Page </a:t>
            </a:r>
            <a:fld id="{458B085C-AEC8-4DF6-BB34-807584F135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2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9FF"/>
        </a:buClr>
        <a:buSzPct val="60000"/>
        <a:buFont typeface="Wingdings" pitchFamily="2" charset="2"/>
        <a:buChar char="Ø"/>
        <a:defRPr sz="2800">
          <a:solidFill>
            <a:srgbClr val="0099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w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0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0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0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0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file:///C:\DSTPLAN4.2\dstplan.exe" TargetMode="Externa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hyperlink" Target="file:///C:\DSTPLAN4.2\dstplan.exe" TargetMode="External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STPLAN4.2\dstplan.exe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9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biostatistics.mdanderson.org/SoftwareDownload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Topics in Clinical Trials (6</a:t>
            </a:r>
            <a:r>
              <a:rPr lang="en-US" dirty="0" smtClean="0"/>
              <a:t>) - 2012</a:t>
            </a:r>
            <a:endParaRPr lang="en-US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7162800" cy="1752600"/>
          </a:xfrm>
        </p:spPr>
        <p:txBody>
          <a:bodyPr/>
          <a:lstStyle/>
          <a:p>
            <a:r>
              <a:rPr lang="en-US"/>
              <a:t>J. Jack Lee, Ph.D.</a:t>
            </a:r>
          </a:p>
          <a:p>
            <a:r>
              <a:rPr lang="en-US"/>
              <a:t>Department of Biostatistics</a:t>
            </a:r>
          </a:p>
          <a:p>
            <a:r>
              <a:rPr lang="en-US"/>
              <a:t>University of Texas </a:t>
            </a:r>
          </a:p>
          <a:p>
            <a:r>
              <a:rPr lang="en-US"/>
              <a:t>M. D. Anderson Cancer Center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1534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For binary response, e.g. 3 out of 10 metastatic breast cancer patients responded to Taxol. What is the estimated response rate p</a:t>
            </a:r>
            <a:r>
              <a:rPr lang="en-US" baseline="30000">
                <a:solidFill>
                  <a:srgbClr val="CC0000"/>
                </a:solidFill>
              </a:rPr>
              <a:t>*</a:t>
            </a:r>
            <a:r>
              <a:rPr lang="en-US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391400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p</a:t>
            </a:r>
            <a:r>
              <a:rPr lang="en-US" baseline="30000">
                <a:solidFill>
                  <a:srgbClr val="0099FF"/>
                </a:solidFill>
                <a:latin typeface="Times New Roman" pitchFamily="18" charset="0"/>
              </a:rPr>
              <a:t>*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 ~ N ( p , p(1-p)/N) = N (0.3, 0.021)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 SE = sqrt(0.021) = 0.145</a:t>
            </a:r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0" y="3429000"/>
            <a:ext cx="9144000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			  	    </a:t>
            </a:r>
            <a:r>
              <a:rPr lang="en-US">
                <a:solidFill>
                  <a:srgbClr val="0033CC"/>
                </a:solidFill>
              </a:rPr>
              <a:t>Probability of Response</a:t>
            </a:r>
          </a:p>
          <a:p>
            <a:pPr eaLnBrk="0" hangingPunct="0"/>
            <a:r>
              <a:rPr lang="en-US">
                <a:solidFill>
                  <a:srgbClr val="0033CC"/>
                </a:solidFill>
              </a:rPr>
              <a:t>	</a:t>
            </a:r>
            <a:r>
              <a:rPr lang="en-US" u="sng">
                <a:solidFill>
                  <a:srgbClr val="0033CC"/>
                </a:solidFill>
              </a:rPr>
              <a:t>Standard Error	 0.1	  0.2	 0.3	 0.4	 0.5</a:t>
            </a:r>
            <a:endParaRPr lang="en-US">
              <a:solidFill>
                <a:srgbClr val="0033CC"/>
              </a:solidFill>
            </a:endParaRPr>
          </a:p>
          <a:p>
            <a:pPr eaLnBrk="0" hangingPunct="0"/>
            <a:endParaRPr lang="en-US">
              <a:solidFill>
                <a:srgbClr val="0033CC"/>
              </a:solidFill>
            </a:endParaRPr>
          </a:p>
          <a:p>
            <a:pPr eaLnBrk="0" hangingPunct="0"/>
            <a:r>
              <a:rPr lang="en-US">
                <a:solidFill>
                  <a:srgbClr val="0033CC"/>
                </a:solidFill>
              </a:rPr>
              <a:t>		0.2		   3	    4	   6	    6	    7</a:t>
            </a:r>
          </a:p>
          <a:p>
            <a:pPr eaLnBrk="0" hangingPunct="0"/>
            <a:r>
              <a:rPr lang="en-US">
                <a:solidFill>
                  <a:srgbClr val="0033CC"/>
                </a:solidFill>
              </a:rPr>
              <a:t>		0.1		   9	  16	  21	  24	  25</a:t>
            </a:r>
          </a:p>
          <a:p>
            <a:pPr eaLnBrk="0" hangingPunct="0"/>
            <a:r>
              <a:rPr lang="en-US">
                <a:solidFill>
                  <a:srgbClr val="0033CC"/>
                </a:solidFill>
              </a:rPr>
              <a:t>		0.05		  36 	  64	  84	  96	100</a:t>
            </a:r>
          </a:p>
          <a:p>
            <a:pPr eaLnBrk="0" hangingPunct="0"/>
            <a:r>
              <a:rPr lang="en-US">
                <a:solidFill>
                  <a:srgbClr val="0033CC"/>
                </a:solidFill>
              </a:rPr>
              <a:t>		0.025		144	256	336	384	400</a:t>
            </a:r>
          </a:p>
        </p:txBody>
      </p:sp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609600" y="2590800"/>
            <a:ext cx="7848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95% CI for p: p</a:t>
            </a:r>
            <a:r>
              <a:rPr lang="en-US" baseline="30000">
                <a:solidFill>
                  <a:srgbClr val="0099FF"/>
                </a:solidFill>
                <a:latin typeface="Times New Roman" pitchFamily="18" charset="0"/>
              </a:rPr>
              <a:t>*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  <a:sym typeface="Symbol" pitchFamily="18" charset="2"/>
              </a:rPr>
              <a:t>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1.96 SE(p</a:t>
            </a:r>
            <a:r>
              <a:rPr lang="en-US" baseline="30000">
                <a:solidFill>
                  <a:srgbClr val="0099FF"/>
                </a:solidFill>
                <a:latin typeface="Times New Roman" pitchFamily="18" charset="0"/>
              </a:rPr>
              <a:t>*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) = 0.30</a:t>
            </a:r>
            <a:r>
              <a:rPr lang="en-US" baseline="30000">
                <a:solidFill>
                  <a:srgbClr val="0099FF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  <a:sym typeface="Symbol" pitchFamily="18" charset="2"/>
              </a:rPr>
              <a:t>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0.28 = (0.02, 0.58)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8" grpId="0" autoUpdateAnimBg="0"/>
      <p:bldP spid="26214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79248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For binary response, e.g. 3 out of 10 metastatic breast cancer patients responded to Taxol. What is the estimated response rate p</a:t>
            </a:r>
            <a:r>
              <a:rPr lang="en-US" baseline="30000">
                <a:solidFill>
                  <a:srgbClr val="CC0000"/>
                </a:solidFill>
              </a:rPr>
              <a:t>*</a:t>
            </a:r>
            <a:r>
              <a:rPr lang="en-US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8382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Point estimate: p</a:t>
            </a:r>
            <a:r>
              <a:rPr lang="en-US" baseline="30000">
                <a:solidFill>
                  <a:srgbClr val="0099FF"/>
                </a:solidFill>
                <a:latin typeface="Times New Roman" pitchFamily="18" charset="0"/>
              </a:rPr>
              <a:t>*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 = 0.30, SE(p</a:t>
            </a:r>
            <a:r>
              <a:rPr lang="en-US" baseline="30000">
                <a:solidFill>
                  <a:srgbClr val="0099FF"/>
                </a:solidFill>
                <a:latin typeface="Times New Roman" pitchFamily="18" charset="0"/>
              </a:rPr>
              <a:t>*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) = sqrt(0.3x0.7/10) = 0.145 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7848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95% CI for p: p</a:t>
            </a:r>
            <a:r>
              <a:rPr lang="en-US" baseline="30000">
                <a:solidFill>
                  <a:srgbClr val="0099FF"/>
                </a:solidFill>
                <a:latin typeface="Times New Roman" pitchFamily="18" charset="0"/>
              </a:rPr>
              <a:t>*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  <a:sym typeface="Symbol" pitchFamily="18" charset="2"/>
              </a:rPr>
              <a:t></a:t>
            </a:r>
            <a:r>
              <a:rPr lang="en-US">
                <a:solidFill>
                  <a:srgbClr val="0099FF"/>
                </a:solidFill>
                <a:latin typeface="Math B" pitchFamily="2" charset="2"/>
              </a:rPr>
              <a:t>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1.96 SE(p</a:t>
            </a:r>
            <a:r>
              <a:rPr lang="en-US" baseline="30000">
                <a:solidFill>
                  <a:srgbClr val="0099FF"/>
                </a:solidFill>
                <a:latin typeface="Times New Roman" pitchFamily="18" charset="0"/>
              </a:rPr>
              <a:t>*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) = 0.30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  <a:sym typeface="Symbol" pitchFamily="18" charset="2"/>
              </a:rPr>
              <a:t></a:t>
            </a:r>
            <a:r>
              <a:rPr lang="en-US">
                <a:solidFill>
                  <a:srgbClr val="0099FF"/>
                </a:solidFill>
                <a:latin typeface="Math B" pitchFamily="2" charset="2"/>
              </a:rPr>
              <a:t> </a:t>
            </a:r>
            <a:r>
              <a:rPr lang="en-US">
                <a:solidFill>
                  <a:srgbClr val="0099FF"/>
                </a:solidFill>
                <a:latin typeface="Times New Roman" pitchFamily="18" charset="0"/>
              </a:rPr>
              <a:t>0.28 = (0.02, 0.58) </a:t>
            </a:r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8915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Suppose we have 30 out of 100 metastatic breast cancer patients responded to Taxol. What is the estimated p</a:t>
            </a:r>
            <a:r>
              <a:rPr lang="en-US" b="1" baseline="30000">
                <a:solidFill>
                  <a:srgbClr val="CC0000"/>
                </a:solidFill>
              </a:rPr>
              <a:t>*</a:t>
            </a:r>
            <a:r>
              <a:rPr lang="en-US" b="1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685800" y="4564063"/>
            <a:ext cx="8153400" cy="1004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99FF"/>
                </a:solidFill>
                <a:latin typeface="Times New Roman" pitchFamily="18" charset="0"/>
              </a:rPr>
              <a:t>Point estimate: p</a:t>
            </a:r>
            <a:r>
              <a:rPr lang="en-US" b="1" baseline="30000">
                <a:solidFill>
                  <a:srgbClr val="0099FF"/>
                </a:solidFill>
                <a:latin typeface="Times New Roman" pitchFamily="18" charset="0"/>
              </a:rPr>
              <a:t>*</a:t>
            </a:r>
            <a:r>
              <a:rPr lang="en-US" b="1">
                <a:solidFill>
                  <a:srgbClr val="0099FF"/>
                </a:solidFill>
                <a:latin typeface="Times New Roman" pitchFamily="18" charset="0"/>
              </a:rPr>
              <a:t> = 0.30, SE(p</a:t>
            </a:r>
            <a:r>
              <a:rPr lang="en-US" b="1" baseline="30000">
                <a:solidFill>
                  <a:srgbClr val="0099FF"/>
                </a:solidFill>
                <a:latin typeface="Times New Roman" pitchFamily="18" charset="0"/>
              </a:rPr>
              <a:t>*</a:t>
            </a:r>
            <a:r>
              <a:rPr lang="en-US" b="1">
                <a:solidFill>
                  <a:srgbClr val="0099FF"/>
                </a:solidFill>
                <a:latin typeface="Times New Roman" pitchFamily="18" charset="0"/>
              </a:rPr>
              <a:t>) = sqrt(0.3x0.7/100) = 0.046 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99FF"/>
                </a:solidFill>
                <a:latin typeface="Times New Roman" pitchFamily="18" charset="0"/>
              </a:rPr>
              <a:t>95% CI for p: p</a:t>
            </a:r>
            <a:r>
              <a:rPr lang="en-US" b="1" baseline="30000">
                <a:solidFill>
                  <a:srgbClr val="0099FF"/>
                </a:solidFill>
                <a:latin typeface="Times New Roman" pitchFamily="18" charset="0"/>
              </a:rPr>
              <a:t>* </a:t>
            </a:r>
            <a:r>
              <a:rPr lang="en-US" b="1">
                <a:solidFill>
                  <a:srgbClr val="0099FF"/>
                </a:solidFill>
                <a:latin typeface="Times New Roman" pitchFamily="18" charset="0"/>
                <a:sym typeface="Symbol" pitchFamily="18" charset="2"/>
              </a:rPr>
              <a:t></a:t>
            </a:r>
            <a:r>
              <a:rPr lang="en-US" b="1">
                <a:solidFill>
                  <a:srgbClr val="0099FF"/>
                </a:solidFill>
                <a:latin typeface="Math B" pitchFamily="2" charset="2"/>
              </a:rPr>
              <a:t> </a:t>
            </a:r>
            <a:r>
              <a:rPr lang="en-US" b="1">
                <a:solidFill>
                  <a:srgbClr val="0099FF"/>
                </a:solidFill>
                <a:latin typeface="Times New Roman" pitchFamily="18" charset="0"/>
              </a:rPr>
              <a:t>1.96 SE(p</a:t>
            </a:r>
            <a:r>
              <a:rPr lang="en-US" b="1" baseline="30000">
                <a:solidFill>
                  <a:srgbClr val="0099FF"/>
                </a:solidFill>
                <a:latin typeface="Times New Roman" pitchFamily="18" charset="0"/>
              </a:rPr>
              <a:t>*</a:t>
            </a:r>
            <a:r>
              <a:rPr lang="en-US" b="1">
                <a:solidFill>
                  <a:srgbClr val="0099FF"/>
                </a:solidFill>
                <a:latin typeface="Times New Roman" pitchFamily="18" charset="0"/>
              </a:rPr>
              <a:t>) = 0.30</a:t>
            </a:r>
            <a:r>
              <a:rPr lang="en-US" b="1" baseline="30000">
                <a:solidFill>
                  <a:srgbClr val="0099FF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99FF"/>
                </a:solidFill>
                <a:latin typeface="Times New Roman" pitchFamily="18" charset="0"/>
                <a:sym typeface="Symbol" pitchFamily="18" charset="2"/>
              </a:rPr>
              <a:t></a:t>
            </a:r>
            <a:r>
              <a:rPr lang="en-US" b="1">
                <a:solidFill>
                  <a:srgbClr val="0099FF"/>
                </a:solidFill>
                <a:latin typeface="Math B" pitchFamily="2" charset="2"/>
              </a:rPr>
              <a:t> </a:t>
            </a:r>
            <a:r>
              <a:rPr lang="en-US" b="1">
                <a:solidFill>
                  <a:srgbClr val="0099FF"/>
                </a:solidFill>
                <a:latin typeface="Times New Roman" pitchFamily="18" charset="0"/>
              </a:rPr>
              <a:t>0.09 = (0.21, 0.39)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autoUpdateAnimBg="0"/>
      <p:bldP spid="264196" grpId="0" autoUpdateAnimBg="0"/>
      <p:bldP spid="264197" grpId="0" autoUpdateAnimBg="0"/>
      <p:bldP spid="26419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5562600" cy="1295400"/>
          </a:xfrm>
        </p:spPr>
        <p:txBody>
          <a:bodyPr/>
          <a:lstStyle/>
          <a:p>
            <a:r>
              <a:rPr lang="en-US" sz="3600"/>
              <a:t>Sample Size Calculation </a:t>
            </a:r>
            <a:br>
              <a:rPr lang="en-US" sz="3600"/>
            </a:br>
            <a:r>
              <a:rPr lang="en-US" sz="3600"/>
              <a:t>Based on Estimation</a:t>
            </a:r>
          </a:p>
        </p:txBody>
      </p:sp>
      <p:sp>
        <p:nvSpPr>
          <p:cNvPr id="266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305800" cy="3048000"/>
          </a:xfrm>
        </p:spPr>
        <p:txBody>
          <a:bodyPr/>
          <a:lstStyle/>
          <a:p>
            <a:r>
              <a:rPr lang="en-US"/>
              <a:t>SE = SD / sqrt(N)</a:t>
            </a:r>
          </a:p>
          <a:p>
            <a:r>
              <a:rPr lang="en-US"/>
              <a:t>Width of 95% CI = 1.96 x SE x 2</a:t>
            </a:r>
          </a:p>
          <a:p>
            <a:r>
              <a:rPr lang="en-US"/>
              <a:t>Compute N s.t. SE or width of CI is within a pre-specified precision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Hypothesis Testing</a:t>
            </a:r>
          </a:p>
        </p:txBody>
      </p:sp>
      <p:sp>
        <p:nvSpPr>
          <p:cNvPr id="268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Framework of hypothesis testing</a:t>
            </a:r>
          </a:p>
        </p:txBody>
      </p:sp>
      <p:grpSp>
        <p:nvGrpSpPr>
          <p:cNvPr id="268292" name="Group 4"/>
          <p:cNvGrpSpPr>
            <a:grpSpLocks/>
          </p:cNvGrpSpPr>
          <p:nvPr/>
        </p:nvGrpSpPr>
        <p:grpSpPr bwMode="auto">
          <a:xfrm>
            <a:off x="1371600" y="2438400"/>
            <a:ext cx="3540125" cy="2482850"/>
            <a:chOff x="1008" y="2016"/>
            <a:chExt cx="2230" cy="1564"/>
          </a:xfrm>
        </p:grpSpPr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1008" y="2746"/>
              <a:ext cx="5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7" rIns="92075" bIns="46037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Action</a:t>
              </a:r>
            </a:p>
          </p:txBody>
        </p:sp>
        <p:sp>
          <p:nvSpPr>
            <p:cNvPr id="268294" name="Rectangle 6"/>
            <p:cNvSpPr>
              <a:spLocks noChangeArrowheads="1"/>
            </p:cNvSpPr>
            <p:nvPr/>
          </p:nvSpPr>
          <p:spPr bwMode="auto">
            <a:xfrm>
              <a:off x="2016" y="2016"/>
              <a:ext cx="1222" cy="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7" rIns="92075" bIns="46037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       Truth</a:t>
              </a:r>
            </a:p>
            <a:p>
              <a:pPr eaLnBrk="0" hangingPunct="0"/>
              <a:r>
                <a:rPr lang="en-US" b="1">
                  <a:latin typeface="Symbol" pitchFamily="18" charset="2"/>
                </a:rPr>
                <a:t>H</a:t>
              </a:r>
              <a:r>
                <a:rPr lang="en-US" b="1" baseline="-25000">
                  <a:latin typeface="Symbol" pitchFamily="18" charset="2"/>
                </a:rPr>
                <a:t>o               </a:t>
              </a:r>
              <a:r>
                <a:rPr lang="en-US" b="1">
                  <a:latin typeface="Symbol" pitchFamily="18" charset="2"/>
                </a:rPr>
                <a:t>H</a:t>
              </a:r>
              <a:r>
                <a:rPr lang="en-US" b="1" baseline="-25000">
                  <a:latin typeface="Symbol" pitchFamily="18" charset="2"/>
                </a:rPr>
                <a:t>1</a:t>
              </a:r>
              <a:endParaRPr lang="en-US" b="1">
                <a:latin typeface="Times New Roman" pitchFamily="18" charset="0"/>
              </a:endParaRPr>
            </a:p>
            <a:p>
              <a:pPr eaLnBrk="0" hangingPunct="0"/>
              <a:endParaRPr lang="en-US" b="1">
                <a:latin typeface="Symbol" pitchFamily="18" charset="2"/>
              </a:endParaRPr>
            </a:p>
            <a:p>
              <a:pPr eaLnBrk="0" hangingPunct="0"/>
              <a:endParaRPr lang="en-US" sz="2000" b="1">
                <a:latin typeface="Times New Roman" pitchFamily="18" charset="0"/>
              </a:endParaRPr>
            </a:p>
          </p:txBody>
        </p:sp>
        <p:sp>
          <p:nvSpPr>
            <p:cNvPr id="268295" name="Text Box 7"/>
            <p:cNvSpPr txBox="1">
              <a:spLocks noChangeArrowheads="1"/>
            </p:cNvSpPr>
            <p:nvPr/>
          </p:nvSpPr>
          <p:spPr bwMode="auto">
            <a:xfrm>
              <a:off x="1536" y="2602"/>
              <a:ext cx="432" cy="9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latin typeface="Symbol" pitchFamily="18" charset="2"/>
                </a:rPr>
                <a:t>H</a:t>
              </a:r>
              <a:r>
                <a:rPr lang="en-US" b="1" baseline="-25000">
                  <a:latin typeface="Symbol" pitchFamily="18" charset="2"/>
                </a:rPr>
                <a:t>o</a:t>
              </a:r>
              <a:endParaRPr lang="en-US" b="1">
                <a:latin typeface="Symbol" pitchFamily="18" charset="2"/>
              </a:endParaRPr>
            </a:p>
            <a:p>
              <a:pPr eaLnBrk="0" hangingPunct="0"/>
              <a:endParaRPr lang="en-US" b="1">
                <a:latin typeface="Times New Roman" pitchFamily="18" charset="0"/>
              </a:endParaRPr>
            </a:p>
            <a:p>
              <a:pPr eaLnBrk="0" hangingPunct="0"/>
              <a:r>
                <a:rPr lang="en-US" b="1">
                  <a:latin typeface="Symbol" pitchFamily="18" charset="2"/>
                </a:rPr>
                <a:t>H</a:t>
              </a:r>
              <a:r>
                <a:rPr lang="en-US" b="1" baseline="-25000">
                  <a:latin typeface="Symbol" pitchFamily="18" charset="2"/>
                </a:rPr>
                <a:t>1</a:t>
              </a:r>
              <a:endParaRPr lang="en-US" b="1">
                <a:latin typeface="Times New Roman" pitchFamily="18" charset="0"/>
              </a:endParaRPr>
            </a:p>
            <a:p>
              <a:pPr eaLnBrk="0" hangingPunct="0"/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968" y="2496"/>
              <a:ext cx="1248" cy="76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>
                <a:latin typeface="Monotype Sorts" pitchFamily="2" charset="2"/>
              </a:endParaRP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2208" y="2592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  <a:sym typeface="Wingdings" pitchFamily="2" charset="2"/>
                </a:rPr>
                <a:t>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2832" y="2640"/>
              <a:ext cx="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>
                  <a:latin typeface="Symbol" pitchFamily="18" charset="2"/>
                </a:rPr>
                <a:t>b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68299" name="Rectangle 11"/>
            <p:cNvSpPr>
              <a:spLocks noChangeArrowheads="1"/>
            </p:cNvSpPr>
            <p:nvPr/>
          </p:nvSpPr>
          <p:spPr bwMode="auto">
            <a:xfrm>
              <a:off x="2208" y="2976"/>
              <a:ext cx="1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>
                  <a:latin typeface="Symbol" pitchFamily="18" charset="2"/>
                </a:rPr>
                <a:t>a</a:t>
              </a:r>
            </a:p>
          </p:txBody>
        </p:sp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1968" y="2506"/>
              <a:ext cx="1248" cy="7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1" name="Line 13"/>
            <p:cNvSpPr>
              <a:spLocks noChangeShapeType="1"/>
            </p:cNvSpPr>
            <p:nvPr/>
          </p:nvSpPr>
          <p:spPr bwMode="auto">
            <a:xfrm>
              <a:off x="2592" y="2506"/>
              <a:ext cx="1" cy="7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2" name="Line 14"/>
            <p:cNvSpPr>
              <a:spLocks noChangeShapeType="1"/>
            </p:cNvSpPr>
            <p:nvPr/>
          </p:nvSpPr>
          <p:spPr bwMode="auto">
            <a:xfrm>
              <a:off x="1968" y="2890"/>
              <a:ext cx="124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3" name="Rectangle 15"/>
            <p:cNvSpPr>
              <a:spLocks noChangeArrowheads="1"/>
            </p:cNvSpPr>
            <p:nvPr/>
          </p:nvSpPr>
          <p:spPr bwMode="auto">
            <a:xfrm>
              <a:off x="2832" y="2976"/>
              <a:ext cx="19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  <a:sym typeface="Wingdings" pitchFamily="2" charset="2"/>
                </a:rPr>
                <a:t></a:t>
              </a:r>
              <a:endParaRPr lang="en-US" b="1">
                <a:latin typeface="Times New Roman" pitchFamily="18" charset="0"/>
              </a:endParaRPr>
            </a:p>
            <a:p>
              <a:pPr eaLnBrk="0" hangingPunct="0"/>
              <a:endParaRPr lang="en-US">
                <a:latin typeface="Monotype Sorts" pitchFamily="2" charset="2"/>
              </a:endParaRPr>
            </a:p>
          </p:txBody>
        </p:sp>
      </p:grpSp>
      <p:sp>
        <p:nvSpPr>
          <p:cNvPr id="268304" name="Text Box 16"/>
          <p:cNvSpPr txBox="1">
            <a:spLocks noChangeArrowheads="1"/>
          </p:cNvSpPr>
          <p:nvPr/>
        </p:nvSpPr>
        <p:spPr bwMode="auto">
          <a:xfrm>
            <a:off x="5410200" y="2514600"/>
            <a:ext cx="3352800" cy="210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a</a:t>
            </a:r>
            <a:r>
              <a:rPr lang="en-US">
                <a:latin typeface="Times New Roman" pitchFamily="18" charset="0"/>
              </a:rPr>
              <a:t>: Type I error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    (level of significance)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Times New Roman" pitchFamily="18" charset="0"/>
              </a:rPr>
              <a:t>: Type II error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    (1- </a:t>
            </a: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Times New Roman" pitchFamily="18" charset="0"/>
              </a:rPr>
              <a:t> = Power)</a:t>
            </a:r>
          </a:p>
        </p:txBody>
      </p:sp>
      <p:sp>
        <p:nvSpPr>
          <p:cNvPr id="268305" name="Text Box 17"/>
          <p:cNvSpPr txBox="1">
            <a:spLocks noChangeArrowheads="1"/>
          </p:cNvSpPr>
          <p:nvPr/>
        </p:nvSpPr>
        <p:spPr bwMode="auto">
          <a:xfrm>
            <a:off x="533400" y="4876800"/>
            <a:ext cx="83820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Sample Size Calculation: Find N s.t. to </a:t>
            </a:r>
            <a:r>
              <a:rPr lang="en-US">
                <a:latin typeface="Symbol" pitchFamily="18" charset="2"/>
              </a:rPr>
              <a:t>a </a:t>
            </a:r>
            <a:r>
              <a:rPr lang="en-US">
                <a:latin typeface="Times New Roman" pitchFamily="18" charset="0"/>
              </a:rPr>
              <a:t>and </a:t>
            </a: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Times New Roman" pitchFamily="18" charset="0"/>
              </a:rPr>
              <a:t> are under control.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Typically, compute N for a given </a:t>
            </a:r>
            <a:r>
              <a:rPr lang="en-US">
                <a:latin typeface="Symbol" pitchFamily="18" charset="2"/>
              </a:rPr>
              <a:t>a </a:t>
            </a:r>
            <a:r>
              <a:rPr lang="en-US">
                <a:latin typeface="Times New Roman" pitchFamily="18" charset="0"/>
              </a:rPr>
              <a:t>to yield  (1-</a:t>
            </a:r>
            <a:r>
              <a:rPr lang="en-US">
                <a:latin typeface="Symbol" pitchFamily="18" charset="2"/>
              </a:rPr>
              <a:t>b)</a:t>
            </a:r>
            <a:r>
              <a:rPr lang="en-US">
                <a:latin typeface="Times New Roman" pitchFamily="18" charset="0"/>
              </a:rPr>
              <a:t>x</a:t>
            </a:r>
            <a:r>
              <a:rPr lang="en-US">
                <a:latin typeface="Symbol" pitchFamily="18" charset="2"/>
              </a:rPr>
              <a:t>100%</a:t>
            </a:r>
            <a:r>
              <a:rPr lang="en-US">
                <a:latin typeface="Times New Roman" pitchFamily="18" charset="0"/>
              </a:rPr>
              <a:t> power.</a:t>
            </a:r>
            <a:endParaRPr lang="en-US">
              <a:latin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For example, compute N for </a:t>
            </a:r>
            <a:r>
              <a:rPr lang="en-US">
                <a:latin typeface="Symbol" pitchFamily="18" charset="2"/>
              </a:rPr>
              <a:t>a = 0.05</a:t>
            </a:r>
            <a:r>
              <a:rPr lang="en-US">
                <a:latin typeface="Times New Roman" pitchFamily="18" charset="0"/>
              </a:rPr>
              <a:t> to yield 80% power.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4" grpId="0" autoUpdateAnimBg="0"/>
      <p:bldP spid="26830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/>
              <a:t>P-values</a:t>
            </a:r>
          </a:p>
        </p:txBody>
      </p:sp>
      <p:sp>
        <p:nvSpPr>
          <p:cNvPr id="270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5029200"/>
          </a:xfrm>
        </p:spPr>
        <p:txBody>
          <a:bodyPr/>
          <a:lstStyle/>
          <a:p>
            <a:r>
              <a:rPr lang="en-US" sz="2400"/>
              <a:t>P-value = probability of obtaining data as extreme or more extreme as the observed result when the null hypothesis is true.</a:t>
            </a:r>
          </a:p>
          <a:p>
            <a:r>
              <a:rPr lang="en-US" sz="2400"/>
              <a:t>Smaller p-values </a:t>
            </a:r>
            <a:r>
              <a:rPr lang="en-US" sz="2400">
                <a:sym typeface="Symbol" pitchFamily="18" charset="2"/>
              </a:rPr>
              <a:t> </a:t>
            </a:r>
            <a:r>
              <a:rPr lang="en-US" sz="2400"/>
              <a:t>stronger evidence against H</a:t>
            </a:r>
            <a:r>
              <a:rPr lang="en-US" sz="2400" baseline="-25000"/>
              <a:t>0</a:t>
            </a:r>
            <a:r>
              <a:rPr lang="en-US" sz="2400"/>
              <a:t>.</a:t>
            </a:r>
          </a:p>
          <a:p>
            <a:r>
              <a:rPr lang="en-US" sz="2400"/>
              <a:t>Nothing sacred about p = 0.05.  </a:t>
            </a:r>
          </a:p>
          <a:p>
            <a:pPr lvl="1"/>
            <a:r>
              <a:rPr lang="en-US" sz="2000"/>
              <a:t>(p = 0.045 vs. p = 0.055)</a:t>
            </a:r>
          </a:p>
          <a:p>
            <a:r>
              <a:rPr lang="en-US" sz="2400"/>
              <a:t>Statistical Significance </a:t>
            </a:r>
            <a:r>
              <a:rPr lang="en-US" sz="2400" b="1">
                <a:sym typeface="Symbol" pitchFamily="18" charset="2"/>
              </a:rPr>
              <a:t></a:t>
            </a:r>
            <a:r>
              <a:rPr lang="en-US" sz="2400"/>
              <a:t> Clinical Significance</a:t>
            </a:r>
          </a:p>
          <a:p>
            <a:r>
              <a:rPr lang="en-US" sz="2400"/>
              <a:t>Large samples: small differences may be significant</a:t>
            </a:r>
          </a:p>
          <a:p>
            <a:r>
              <a:rPr lang="en-US" sz="2400"/>
              <a:t>Small samples: large differences may not be significant</a:t>
            </a:r>
          </a:p>
          <a:p>
            <a:r>
              <a:rPr lang="en-US" sz="2400"/>
              <a:t>The frequentist inference depends on sample space, i.e. the design.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for Sample Size Calculation</a:t>
            </a:r>
          </a:p>
        </p:txBody>
      </p:sp>
      <p:sp>
        <p:nvSpPr>
          <p:cNvPr id="272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09700"/>
            <a:ext cx="8610600" cy="5219700"/>
          </a:xfrm>
        </p:spPr>
        <p:txBody>
          <a:bodyPr/>
          <a:lstStyle/>
          <a:p>
            <a:r>
              <a:rPr lang="en-US"/>
              <a:t>STPLAN</a:t>
            </a:r>
          </a:p>
          <a:p>
            <a:pPr lvl="1"/>
            <a:r>
              <a:rPr lang="en-US" sz="2400"/>
              <a:t>http://biostatistics.mdanderson.org/SoftwareDownload/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  <a:p>
            <a:r>
              <a:rPr lang="en-US"/>
              <a:t>NQuery</a:t>
            </a:r>
          </a:p>
          <a:p>
            <a:r>
              <a:rPr lang="en-US"/>
              <a:t>PASS</a:t>
            </a:r>
          </a:p>
          <a:p>
            <a:r>
              <a:rPr lang="en-US"/>
              <a:t>EaSt</a:t>
            </a:r>
          </a:p>
          <a:p>
            <a:r>
              <a:rPr lang="en-US"/>
              <a:t>Many web sites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839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ja-JP">
                <a:latin typeface="Arial" charset="0"/>
                <a:ea typeface="ＭＳ Ｐゴシック" pitchFamily="34" charset="-128"/>
              </a:rPr>
              <a:t>Example: Let Y = reduction in SBP in an anti-hypertension trial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ja-JP">
                <a:latin typeface="Arial" charset="0"/>
                <a:ea typeface="ＭＳ Ｐゴシック" pitchFamily="34" charset="-128"/>
              </a:rPr>
              <a:t>mean(Y) ~ Normal(</a:t>
            </a:r>
            <a:r>
              <a:rPr lang="en-US" altLang="ja-JP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, </a:t>
            </a:r>
            <a:r>
              <a:rPr lang="en-US" altLang="ja-JP">
                <a:latin typeface="Symbol" pitchFamily="18" charset="2"/>
                <a:ea typeface="ＭＳ Ｐゴシック" pitchFamily="34" charset="-128"/>
              </a:rPr>
              <a:t>s</a:t>
            </a:r>
            <a:r>
              <a:rPr lang="en-US" altLang="ja-JP" baseline="30000">
                <a:latin typeface="Arial" charset="0"/>
                <a:ea typeface="ＭＳ Ｐゴシック" pitchFamily="34" charset="-128"/>
              </a:rPr>
              <a:t>2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);  H</a:t>
            </a:r>
            <a:r>
              <a:rPr lang="en-US" altLang="ja-JP" baseline="-25000">
                <a:latin typeface="Arial" charset="0"/>
                <a:ea typeface="ＭＳ Ｐゴシック" pitchFamily="34" charset="-128"/>
              </a:rPr>
              <a:t>o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: </a:t>
            </a:r>
            <a:r>
              <a:rPr lang="en-US" altLang="ja-JP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 ≤ 0  vs. H</a:t>
            </a:r>
            <a:r>
              <a:rPr lang="en-US" altLang="ja-JP" baseline="-25000">
                <a:latin typeface="Arial" charset="0"/>
                <a:ea typeface="ＭＳ Ｐゴシック" pitchFamily="34" charset="-128"/>
              </a:rPr>
              <a:t>1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: </a:t>
            </a:r>
            <a:r>
              <a:rPr lang="en-US" altLang="ja-JP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 &gt; 0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ja-JP">
                <a:latin typeface="Arial" charset="0"/>
                <a:ea typeface="ＭＳ Ｐゴシック" pitchFamily="34" charset="-128"/>
              </a:rPr>
              <a:t>If </a:t>
            </a:r>
            <a:r>
              <a:rPr lang="en-US" altLang="ja-JP">
                <a:latin typeface="Symbol" pitchFamily="18" charset="2"/>
                <a:ea typeface="ＭＳ Ｐゴシック" pitchFamily="34" charset="-128"/>
              </a:rPr>
              <a:t>s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 = 20 and </a:t>
            </a:r>
            <a:r>
              <a:rPr lang="en-US" altLang="ja-JP">
                <a:latin typeface="Symbol" pitchFamily="18" charset="2"/>
                <a:ea typeface="ＭＳ Ｐゴシック" pitchFamily="34" charset="-128"/>
              </a:rPr>
              <a:t>a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 = 0.05, how big N should be to have 80% power for testing H</a:t>
            </a:r>
            <a:r>
              <a:rPr lang="en-US" altLang="ja-JP" baseline="-25000">
                <a:latin typeface="Arial" charset="0"/>
                <a:ea typeface="ＭＳ Ｐゴシック" pitchFamily="34" charset="-128"/>
              </a:rPr>
              <a:t>o 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vs. H</a:t>
            </a:r>
            <a:r>
              <a:rPr lang="en-US" altLang="ja-JP" baseline="-25000">
                <a:latin typeface="Arial" charset="0"/>
                <a:ea typeface="ＭＳ Ｐゴシック" pitchFamily="34" charset="-128"/>
              </a:rPr>
              <a:t>1 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if the true </a:t>
            </a:r>
            <a:r>
              <a:rPr lang="en-US" altLang="ja-JP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 = 5 ?</a:t>
            </a:r>
          </a:p>
        </p:txBody>
      </p:sp>
      <p:graphicFrame>
        <p:nvGraphicFramePr>
          <p:cNvPr id="274435" name="Object 3"/>
          <p:cNvGraphicFramePr>
            <a:graphicFrameLocks noChangeAspect="1"/>
          </p:cNvGraphicFramePr>
          <p:nvPr/>
        </p:nvGraphicFramePr>
        <p:xfrm>
          <a:off x="381000" y="2514600"/>
          <a:ext cx="5105400" cy="515938"/>
        </p:xfrm>
        <a:graphic>
          <a:graphicData uri="http://schemas.openxmlformats.org/presentationml/2006/ole">
            <p:oleObj spid="_x0000_s274435" name="Equation" r:id="rId4" imgW="2438280" imgH="380880" progId="Equation.DSMT4">
              <p:embed/>
            </p:oleObj>
          </a:graphicData>
        </a:graphic>
      </p:graphicFrame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2514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ja-JP">
                <a:latin typeface="Arial" charset="0"/>
                <a:ea typeface="ＭＳ Ｐゴシック" pitchFamily="34" charset="-128"/>
              </a:rPr>
              <a:t>N= 98.9  </a:t>
            </a:r>
            <a:r>
              <a:rPr lang="en-US" altLang="ja-JP">
                <a:latin typeface="Arial" charset="0"/>
                <a:ea typeface="ＭＳ Ｐゴシック" pitchFamily="34" charset="-128"/>
                <a:sym typeface="Symbol" pitchFamily="18" charset="2"/>
              </a:rPr>
              <a:t></a:t>
            </a:r>
            <a:r>
              <a:rPr lang="en-US" altLang="ja-JP">
                <a:latin typeface="Arial" charset="0"/>
                <a:ea typeface="ＭＳ Ｐゴシック" pitchFamily="34" charset="-128"/>
              </a:rPr>
              <a:t>  100</a:t>
            </a:r>
          </a:p>
        </p:txBody>
      </p:sp>
      <p:graphicFrame>
        <p:nvGraphicFramePr>
          <p:cNvPr id="274437" name="Object 5"/>
          <p:cNvGraphicFramePr>
            <a:graphicFrameLocks noChangeAspect="1"/>
          </p:cNvGraphicFramePr>
          <p:nvPr/>
        </p:nvGraphicFramePr>
        <p:xfrm>
          <a:off x="1676400" y="3581400"/>
          <a:ext cx="5334000" cy="3048000"/>
        </p:xfrm>
        <a:graphic>
          <a:graphicData uri="http://schemas.openxmlformats.org/presentationml/2006/ole">
            <p:oleObj spid="_x0000_s274437" name="Graph Sheet" r:id="rId5" imgW="3352680" imgH="2590560" progId="SPLUSGraphSheetFileType">
              <p:embed/>
            </p:oleObj>
          </a:graphicData>
        </a:graphic>
      </p:graphicFrame>
      <p:grpSp>
        <p:nvGrpSpPr>
          <p:cNvPr id="274438" name="Group 6"/>
          <p:cNvGrpSpPr>
            <a:grpSpLocks/>
          </p:cNvGrpSpPr>
          <p:nvPr/>
        </p:nvGrpSpPr>
        <p:grpSpPr bwMode="auto">
          <a:xfrm>
            <a:off x="5105400" y="3352800"/>
            <a:ext cx="1600200" cy="914400"/>
            <a:chOff x="3216" y="2112"/>
            <a:chExt cx="1008" cy="576"/>
          </a:xfrm>
        </p:grpSpPr>
        <p:sp>
          <p:nvSpPr>
            <p:cNvPr id="274439" name="Text Box 7"/>
            <p:cNvSpPr txBox="1">
              <a:spLocks noChangeArrowheads="1"/>
            </p:cNvSpPr>
            <p:nvPr/>
          </p:nvSpPr>
          <p:spPr bwMode="auto">
            <a:xfrm>
              <a:off x="3552" y="2112"/>
              <a:ext cx="67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>
                  <a:solidFill>
                    <a:srgbClr val="FF33CC"/>
                  </a:solidFill>
                  <a:ea typeface="ＭＳ Ｐゴシック" pitchFamily="34" charset="-128"/>
                </a:rPr>
                <a:t>Power</a:t>
              </a:r>
            </a:p>
          </p:txBody>
        </p:sp>
        <p:sp>
          <p:nvSpPr>
            <p:cNvPr id="274440" name="Line 8"/>
            <p:cNvSpPr>
              <a:spLocks noChangeShapeType="1"/>
            </p:cNvSpPr>
            <p:nvPr/>
          </p:nvSpPr>
          <p:spPr bwMode="auto">
            <a:xfrm flipH="1">
              <a:off x="3216" y="2352"/>
              <a:ext cx="336" cy="336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4441" name="Group 9"/>
          <p:cNvGrpSpPr>
            <a:grpSpLocks/>
          </p:cNvGrpSpPr>
          <p:nvPr/>
        </p:nvGrpSpPr>
        <p:grpSpPr bwMode="auto">
          <a:xfrm>
            <a:off x="4724400" y="6096000"/>
            <a:ext cx="990600" cy="457200"/>
            <a:chOff x="2976" y="3840"/>
            <a:chExt cx="624" cy="288"/>
          </a:xfrm>
        </p:grpSpPr>
        <p:sp>
          <p:nvSpPr>
            <p:cNvPr id="274442" name="Text Box 10"/>
            <p:cNvSpPr txBox="1">
              <a:spLocks noChangeArrowheads="1"/>
            </p:cNvSpPr>
            <p:nvPr/>
          </p:nvSpPr>
          <p:spPr bwMode="auto">
            <a:xfrm>
              <a:off x="3360" y="3840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b="1">
                  <a:solidFill>
                    <a:srgbClr val="0033CC"/>
                  </a:solidFill>
                  <a:ea typeface="ＭＳ Ｐゴシック" pitchFamily="34" charset="-128"/>
                  <a:sym typeface="Symbol" pitchFamily="18" charset="2"/>
                </a:rPr>
                <a:t></a:t>
              </a:r>
              <a:endParaRPr lang="ja-JP" altLang="en-US" b="1">
                <a:solidFill>
                  <a:srgbClr val="0033CC"/>
                </a:solidFill>
                <a:ea typeface="ＭＳ Ｐゴシック" pitchFamily="34" charset="-128"/>
              </a:endParaRPr>
            </a:p>
          </p:txBody>
        </p:sp>
        <p:sp>
          <p:nvSpPr>
            <p:cNvPr id="274443" name="Line 11"/>
            <p:cNvSpPr>
              <a:spLocks noChangeShapeType="1"/>
            </p:cNvSpPr>
            <p:nvPr/>
          </p:nvSpPr>
          <p:spPr bwMode="auto">
            <a:xfrm flipH="1" flipV="1">
              <a:off x="2976" y="3840"/>
              <a:ext cx="384" cy="144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4444" name="AutoShape 12">
            <a:hlinkClick r:id="rId6" action="ppaction://program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457200"/>
          </a:xfrm>
          <a:prstGeom prst="actionButtonBlank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dstplan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fig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8001000" cy="6183313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5425" cy="49847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n = 5</a:t>
            </a:r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1828800" y="1066800"/>
          <a:ext cx="5600700" cy="5084763"/>
        </p:xfrm>
        <a:graphic>
          <a:graphicData uri="http://schemas.openxmlformats.org/presentationml/2006/ole">
            <p:oleObj spid="_x0000_s278531" name="Document" r:id="rId4" imgW="3581400" imgH="3251200" progId="Word.Document.8">
              <p:embed/>
            </p:oleObj>
          </a:graphicData>
        </a:graphic>
      </p:graphicFrame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6781800" y="6521450"/>
            <a:ext cx="2362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Courtesy of Don Berry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578" name="Object 2"/>
          <p:cNvGraphicFramePr>
            <a:graphicFrameLocks noChangeAspect="1"/>
          </p:cNvGraphicFramePr>
          <p:nvPr/>
        </p:nvGraphicFramePr>
        <p:xfrm>
          <a:off x="1828800" y="1066800"/>
          <a:ext cx="5575300" cy="5113338"/>
        </p:xfrm>
        <a:graphic>
          <a:graphicData uri="http://schemas.openxmlformats.org/presentationml/2006/ole">
            <p:oleObj spid="_x0000_s280578" name="Document" r:id="rId4" imgW="3530600" imgH="3238500" progId="Word.Document.8">
              <p:embed/>
            </p:oleObj>
          </a:graphicData>
        </a:graphic>
      </p:graphicFrame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5425" cy="498475"/>
          </a:xfrm>
          <a:noFill/>
          <a:ln/>
          <a:effectLst>
            <a:outerShdw dist="17961" dir="2700000" algn="ctr" rotWithShape="0">
              <a:schemeClr val="tx2"/>
            </a:outerShdw>
          </a:effectLst>
        </p:spPr>
        <p:txBody>
          <a:bodyPr lIns="90487" tIns="44450" rIns="90487" bIns="44450" anchor="ctr"/>
          <a:lstStyle/>
          <a:p>
            <a:r>
              <a:rPr lang="en-US">
                <a:solidFill>
                  <a:schemeClr val="tx1"/>
                </a:solidFill>
              </a:rPr>
              <a:t>n =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8305800" cy="1066800"/>
          </a:xfrm>
        </p:spPr>
        <p:txBody>
          <a:bodyPr/>
          <a:lstStyle/>
          <a:p>
            <a:r>
              <a:rPr lang="en-US" altLang="ja-JP" sz="3600">
                <a:ea typeface="ＭＳ Ｐゴシック" pitchFamily="34" charset="-128"/>
              </a:rPr>
              <a:t>How many patients are needed in a clinical trial?</a:t>
            </a:r>
            <a:br>
              <a:rPr lang="en-US" altLang="ja-JP" sz="3600">
                <a:ea typeface="ＭＳ Ｐゴシック" pitchFamily="34" charset="-128"/>
              </a:rPr>
            </a:br>
            <a:endParaRPr lang="en-US" altLang="ja-JP" sz="3600">
              <a:ea typeface="ＭＳ Ｐゴシック" pitchFamily="34" charset="-128"/>
            </a:endParaRP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990600" y="2971800"/>
            <a:ext cx="673417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ja-JP" sz="3200">
                <a:solidFill>
                  <a:srgbClr val="CC0000"/>
                </a:solidFill>
                <a:latin typeface="Times New Roman" pitchFamily="18" charset="0"/>
                <a:ea typeface="ＭＳ Ｐゴシック" pitchFamily="34" charset="-128"/>
              </a:rPr>
              <a:t>It depends on what you want to achieve.</a:t>
            </a:r>
            <a:endParaRPr lang="en-US" altLang="ja-JP">
              <a:solidFill>
                <a:srgbClr val="CC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990600" y="2438400"/>
            <a:ext cx="7848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ja-JP">
                <a:latin typeface="Times New Roman" pitchFamily="18" charset="0"/>
                <a:ea typeface="ＭＳ Ｐゴシック" pitchFamily="34" charset="-128"/>
              </a:rPr>
              <a:t>As large as possible until it bankrupts your bank account?</a:t>
            </a:r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5943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ja-JP">
                <a:latin typeface="Times New Roman" pitchFamily="18" charset="0"/>
                <a:ea typeface="ＭＳ Ｐゴシック" pitchFamily="34" charset="-128"/>
              </a:rPr>
              <a:t>As small as it takes to get the trial approved?</a:t>
            </a:r>
          </a:p>
        </p:txBody>
      </p:sp>
      <p:grpSp>
        <p:nvGrpSpPr>
          <p:cNvPr id="235526" name="Group 6"/>
          <p:cNvGrpSpPr>
            <a:grpSpLocks/>
          </p:cNvGrpSpPr>
          <p:nvPr/>
        </p:nvGrpSpPr>
        <p:grpSpPr bwMode="auto">
          <a:xfrm>
            <a:off x="990600" y="1295400"/>
            <a:ext cx="5715000" cy="457200"/>
            <a:chOff x="768" y="2208"/>
            <a:chExt cx="3600" cy="288"/>
          </a:xfrm>
        </p:grpSpPr>
        <p:sp>
          <p:nvSpPr>
            <p:cNvPr id="235527" name="Text Box 7"/>
            <p:cNvSpPr txBox="1">
              <a:spLocks noChangeArrowheads="1"/>
            </p:cNvSpPr>
            <p:nvPr/>
          </p:nvSpPr>
          <p:spPr bwMode="auto">
            <a:xfrm>
              <a:off x="768" y="2208"/>
              <a:ext cx="67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ja-JP">
                  <a:latin typeface="Times New Roman" pitchFamily="18" charset="0"/>
                  <a:ea typeface="ＭＳ Ｐゴシック" pitchFamily="34" charset="-128"/>
                </a:rPr>
                <a:t>N=1?</a:t>
              </a:r>
            </a:p>
          </p:txBody>
        </p:sp>
        <p:sp>
          <p:nvSpPr>
            <p:cNvPr id="235528" name="Text Box 8"/>
            <p:cNvSpPr txBox="1">
              <a:spLocks noChangeArrowheads="1"/>
            </p:cNvSpPr>
            <p:nvPr/>
          </p:nvSpPr>
          <p:spPr bwMode="auto">
            <a:xfrm>
              <a:off x="1824" y="2208"/>
              <a:ext cx="7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ja-JP">
                  <a:latin typeface="Times New Roman" pitchFamily="18" charset="0"/>
                  <a:ea typeface="ＭＳ Ｐゴシック" pitchFamily="34" charset="-128"/>
                </a:rPr>
                <a:t>N=14?</a:t>
              </a:r>
            </a:p>
          </p:txBody>
        </p:sp>
        <p:sp>
          <p:nvSpPr>
            <p:cNvPr id="235529" name="Text Box 9"/>
            <p:cNvSpPr txBox="1">
              <a:spLocks noChangeArrowheads="1"/>
            </p:cNvSpPr>
            <p:nvPr/>
          </p:nvSpPr>
          <p:spPr bwMode="auto">
            <a:xfrm>
              <a:off x="3360" y="2208"/>
              <a:ext cx="100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ja-JP">
                  <a:latin typeface="Times New Roman" pitchFamily="18" charset="0"/>
                  <a:ea typeface="ＭＳ Ｐゴシック" pitchFamily="34" charset="-128"/>
                </a:rPr>
                <a:t>N=1000?</a:t>
              </a:r>
            </a:p>
          </p:txBody>
        </p:sp>
      </p:grp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304800" y="3962400"/>
            <a:ext cx="8839200" cy="26037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ja-JP" altLang="en-US">
                <a:ea typeface="ＭＳ Ｐゴシック" pitchFamily="34" charset="-128"/>
              </a:rPr>
              <a:t> </a:t>
            </a:r>
            <a:r>
              <a:rPr lang="en-US" altLang="ja-JP" dirty="0">
                <a:ea typeface="ＭＳ Ｐゴシック" pitchFamily="34" charset="-128"/>
              </a:rPr>
              <a:t>Adequate N is needed for proper statistical inference.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 altLang="ja-JP" dirty="0">
                <a:ea typeface="ＭＳ Ｐゴシック" pitchFamily="34" charset="-128"/>
              </a:rPr>
              <a:t> Inadequate N may lead to inconclusive or wrong results.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 altLang="ja-JP" dirty="0">
                <a:ea typeface="ＭＳ Ｐゴシック" pitchFamily="34" charset="-128"/>
              </a:rPr>
              <a:t> Unduly large N may not be </a:t>
            </a:r>
            <a:r>
              <a:rPr lang="en-US" altLang="ja-JP" dirty="0" smtClean="0">
                <a:ea typeface="ＭＳ Ｐゴシック" pitchFamily="34" charset="-128"/>
              </a:rPr>
              <a:t>feasible and can also be unethical.</a:t>
            </a:r>
            <a:endParaRPr lang="en-US" altLang="ja-JP" dirty="0">
              <a:ea typeface="ＭＳ Ｐゴシック" pitchFamily="34" charset="-12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 altLang="ja-JP" dirty="0">
                <a:ea typeface="ＭＳ Ｐゴシック" pitchFamily="34" charset="-128"/>
              </a:rPr>
              <a:t> Clinical Trials should have sufficient statistical power to detect clinically meaningful differences between groups.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 altLang="ja-JP" dirty="0">
                <a:ea typeface="ＭＳ Ｐゴシック" pitchFamily="34" charset="-128"/>
              </a:rPr>
              <a:t> Sample size should be considered early in the planning phase.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utoUpdateAnimBg="0"/>
      <p:bldP spid="235524" grpId="0" autoUpdateAnimBg="0"/>
      <p:bldP spid="235525" grpId="0" autoUpdateAnimBg="0"/>
      <p:bldP spid="23553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4674" name="Object 2"/>
          <p:cNvGraphicFramePr>
            <a:graphicFrameLocks noChangeAspect="1"/>
          </p:cNvGraphicFramePr>
          <p:nvPr/>
        </p:nvGraphicFramePr>
        <p:xfrm>
          <a:off x="1828800" y="1066800"/>
          <a:ext cx="5581650" cy="5121275"/>
        </p:xfrm>
        <a:graphic>
          <a:graphicData uri="http://schemas.openxmlformats.org/presentationml/2006/ole">
            <p:oleObj spid="_x0000_s284674" name="Document" r:id="rId4" imgW="3543300" imgH="3251200" progId="Word.Document.8">
              <p:embed/>
            </p:oleObj>
          </a:graphicData>
        </a:graphic>
      </p:graphicFrame>
      <p:sp>
        <p:nvSpPr>
          <p:cNvPr id="284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5425" cy="498475"/>
          </a:xfrm>
          <a:noFill/>
          <a:ln/>
          <a:effectLst>
            <a:outerShdw dist="17961" dir="2700000" algn="ctr" rotWithShape="0">
              <a:schemeClr val="tx2"/>
            </a:outerShdw>
          </a:effectLst>
        </p:spPr>
        <p:txBody>
          <a:bodyPr lIns="90487" tIns="44450" rIns="90487" bIns="44450" anchor="ctr"/>
          <a:lstStyle/>
          <a:p>
            <a:r>
              <a:rPr lang="en-US">
                <a:solidFill>
                  <a:schemeClr val="tx1"/>
                </a:solidFill>
              </a:rPr>
              <a:t>n = 30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818" name="Object 2"/>
          <p:cNvGraphicFramePr>
            <a:graphicFrameLocks noChangeAspect="1"/>
          </p:cNvGraphicFramePr>
          <p:nvPr/>
        </p:nvGraphicFramePr>
        <p:xfrm>
          <a:off x="1892300" y="1066800"/>
          <a:ext cx="5499100" cy="5064125"/>
        </p:xfrm>
        <a:graphic>
          <a:graphicData uri="http://schemas.openxmlformats.org/presentationml/2006/ole">
            <p:oleObj spid="_x0000_s290818" name="Document" r:id="rId4" imgW="3530600" imgH="3251200" progId="Word.Document.8">
              <p:embed/>
            </p:oleObj>
          </a:graphicData>
        </a:graphic>
      </p:graphicFrame>
      <p:sp>
        <p:nvSpPr>
          <p:cNvPr id="290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5425" cy="498475"/>
          </a:xfrm>
          <a:noFill/>
          <a:ln/>
          <a:effectLst>
            <a:outerShdw dist="17961" dir="2700000" algn="ctr" rotWithShape="0">
              <a:schemeClr val="tx2"/>
            </a:outerShdw>
          </a:effectLst>
        </p:spPr>
        <p:txBody>
          <a:bodyPr lIns="90487" tIns="44450" rIns="90487" bIns="44450" anchor="ctr"/>
          <a:lstStyle/>
          <a:p>
            <a:r>
              <a:rPr lang="en-US">
                <a:solidFill>
                  <a:schemeClr val="tx1"/>
                </a:solidFill>
              </a:rPr>
              <a:t>n = 60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62" name="Object 2"/>
          <p:cNvGraphicFramePr>
            <a:graphicFrameLocks noChangeAspect="1"/>
          </p:cNvGraphicFramePr>
          <p:nvPr/>
        </p:nvGraphicFramePr>
        <p:xfrm>
          <a:off x="1892300" y="1066800"/>
          <a:ext cx="5499100" cy="5064125"/>
        </p:xfrm>
        <a:graphic>
          <a:graphicData uri="http://schemas.openxmlformats.org/presentationml/2006/ole">
            <p:oleObj spid="_x0000_s296962" name="Document" r:id="rId4" imgW="3530600" imgH="3251200" progId="Word.Document.8">
              <p:embed/>
            </p:oleObj>
          </a:graphicData>
        </a:graphic>
      </p:graphicFrame>
      <p:sp>
        <p:nvSpPr>
          <p:cNvPr id="2969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845425" cy="498475"/>
          </a:xfrm>
          <a:noFill/>
          <a:ln/>
          <a:effectLst>
            <a:outerShdw dist="17961" dir="2700000" algn="ctr" rotWithShape="0">
              <a:schemeClr val="tx2"/>
            </a:outerShdw>
          </a:effectLst>
        </p:spPr>
        <p:txBody>
          <a:bodyPr lIns="90487" tIns="44450" rIns="90487" bIns="44450" anchor="ctr"/>
          <a:lstStyle/>
          <a:p>
            <a:r>
              <a:rPr lang="en-US">
                <a:solidFill>
                  <a:schemeClr val="tx1"/>
                </a:solidFill>
              </a:rPr>
              <a:t>n = 90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15200" cy="1143000"/>
          </a:xfrm>
        </p:spPr>
        <p:txBody>
          <a:bodyPr/>
          <a:lstStyle/>
          <a:p>
            <a:r>
              <a:rPr lang="en-US" sz="3600"/>
              <a:t>Selecting Appropriate Statistical </a:t>
            </a:r>
            <a:br>
              <a:rPr lang="en-US" sz="3600"/>
            </a:br>
            <a:r>
              <a:rPr lang="en-US" sz="3600"/>
              <a:t>Methods for Categorical Data</a:t>
            </a:r>
          </a:p>
        </p:txBody>
      </p:sp>
      <p:sp>
        <p:nvSpPr>
          <p:cNvPr id="2519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 u="sng"/>
              <a:t>Goal</a:t>
            </a:r>
            <a:r>
              <a:rPr lang="en-US" sz="2200"/>
              <a:t>					</a:t>
            </a:r>
            <a:r>
              <a:rPr lang="en-US" sz="2200" u="sng"/>
              <a:t>Analysis</a:t>
            </a:r>
            <a:endParaRPr lang="en-US" sz="220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>
                <a:solidFill>
                  <a:srgbClr val="33CC33"/>
                </a:solidFill>
              </a:rPr>
              <a:t>Describe one group			Proportion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/>
              <a:t>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/>
              <a:t>Compare one group to a 		Chi-square test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/>
              <a:t>	hypothetical value	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/>
              <a:t>Compare two unpaired groups	Chi-square test</a:t>
            </a:r>
            <a:r>
              <a:rPr lang="en-US" sz="2200">
                <a:solidFill>
                  <a:srgbClr val="CC0000"/>
                </a:solidFill>
              </a:rPr>
              <a:t>*</a:t>
            </a:r>
            <a:r>
              <a:rPr lang="en-US" sz="2200"/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/>
              <a:t>Compare two paired groups		McNemar's test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/>
              <a:t>Compare three or more 		Chi-square test</a:t>
            </a:r>
            <a:r>
              <a:rPr lang="en-US" sz="2200">
                <a:solidFill>
                  <a:srgbClr val="CC0000"/>
                </a:solidFill>
              </a:rPr>
              <a:t>*</a:t>
            </a:r>
            <a:r>
              <a:rPr lang="en-US" sz="2200"/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/>
              <a:t>	unmatched groups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Model the effect of multiple		Logistic regression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	prognostic variables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>
                <a:solidFill>
                  <a:srgbClr val="CC0000"/>
                </a:solidFill>
              </a:rPr>
              <a:t>*: When sample size is small, use Fisher’s exact test</a:t>
            </a:r>
            <a:r>
              <a:rPr lang="en-US" sz="2200">
                <a:solidFill>
                  <a:srgbClr val="FF9966"/>
                </a:solidFill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67600" cy="1143000"/>
          </a:xfrm>
        </p:spPr>
        <p:txBody>
          <a:bodyPr/>
          <a:lstStyle/>
          <a:p>
            <a:r>
              <a:rPr lang="en-US" sz="3600"/>
              <a:t>Selecting Appropriate Statistical </a:t>
            </a:r>
            <a:br>
              <a:rPr lang="en-US" sz="3600"/>
            </a:br>
            <a:r>
              <a:rPr lang="en-US" sz="3600"/>
              <a:t>Methods for Gaussian Data</a:t>
            </a:r>
          </a:p>
        </p:txBody>
      </p:sp>
      <p:sp>
        <p:nvSpPr>
          <p:cNvPr id="253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153400" cy="50292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u="sng"/>
              <a:t>Goal</a:t>
            </a:r>
            <a:r>
              <a:rPr lang="en-US" sz="2400"/>
              <a:t>					</a:t>
            </a:r>
            <a:r>
              <a:rPr lang="en-US" sz="2400" u="sng"/>
              <a:t>Analysis</a:t>
            </a:r>
            <a:endParaRPr lang="en-US" sz="240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33CC33"/>
                </a:solidFill>
              </a:rPr>
              <a:t>Describe one group		    	Mean, SD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			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Compare one group to a	    	One-sample t-test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	hypothetical value  		 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Compare two unpaired groups   	Two-sample t-test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			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Compare paired data		Paired t-test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		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Compare three or more		One-way ANOVA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	unmatched groups 			</a:t>
            </a:r>
            <a:r>
              <a:rPr lang="en-US" sz="2400"/>
              <a:t>	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239000" cy="1143000"/>
          </a:xfrm>
        </p:spPr>
        <p:txBody>
          <a:bodyPr/>
          <a:lstStyle/>
          <a:p>
            <a:r>
              <a:rPr lang="en-US" sz="3600"/>
              <a:t>Selecting Appropriate Statistical </a:t>
            </a:r>
            <a:br>
              <a:rPr lang="en-US" sz="3600"/>
            </a:br>
            <a:r>
              <a:rPr lang="en-US" sz="3600"/>
              <a:t>Methods for Non-Gaussian Data</a:t>
            </a:r>
          </a:p>
        </p:txBody>
      </p:sp>
      <p:sp>
        <p:nvSpPr>
          <p:cNvPr id="256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686800" cy="50292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u="sng"/>
              <a:t>Goal</a:t>
            </a:r>
            <a:r>
              <a:rPr lang="en-US" sz="2400"/>
              <a:t>					</a:t>
            </a:r>
            <a:r>
              <a:rPr lang="en-US" sz="2400" u="sng"/>
              <a:t>Analysis</a:t>
            </a:r>
            <a:endParaRPr lang="en-US" sz="240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33CC33"/>
                </a:solidFill>
              </a:rPr>
              <a:t>Describe one group 		  	Median, Percentiles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Compare one group to a 	  	Signed-rank test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	hypothetical value			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Compare two unpaired groups 	Mann-Whitney test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						Wilcoxon rank sum test 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Compare paired data	  	Signed-rank test 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Compare three or more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	unmatched groups		Kruskal-Wallis test	 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1143000"/>
          </a:xfrm>
        </p:spPr>
        <p:txBody>
          <a:bodyPr/>
          <a:lstStyle/>
          <a:p>
            <a:r>
              <a:rPr lang="en-US" sz="3600"/>
              <a:t>Selecting Appropriate Statistical </a:t>
            </a:r>
            <a:br>
              <a:rPr lang="en-US" sz="3600"/>
            </a:br>
            <a:r>
              <a:rPr lang="en-US" sz="3600"/>
              <a:t>Methods for Survival Data</a:t>
            </a:r>
          </a:p>
        </p:txBody>
      </p:sp>
      <p:sp>
        <p:nvSpPr>
          <p:cNvPr id="25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839200" cy="50292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u="sng"/>
              <a:t>Goal</a:t>
            </a:r>
            <a:r>
              <a:rPr lang="en-US" sz="2400"/>
              <a:t>					</a:t>
            </a:r>
            <a:r>
              <a:rPr lang="en-US" sz="2400" u="sng"/>
              <a:t>Analysis</a:t>
            </a:r>
            <a:endParaRPr lang="en-US" sz="240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40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33CC33"/>
                </a:solidFill>
              </a:rPr>
              <a:t>Describe one group			Kaplan-Meier		</a:t>
            </a:r>
            <a:r>
              <a:rPr lang="en-US" sz="2400"/>
              <a:t>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/>
              <a:t>Compare two unpaired groups	log-rank test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Compare three or more 		Cox regression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	unmatched groups				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					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Model the effect of multiple	Cox regression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996633"/>
                </a:solidFill>
              </a:rPr>
              <a:t>	prognostic factors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91400" cy="1143000"/>
          </a:xfrm>
        </p:spPr>
        <p:txBody>
          <a:bodyPr/>
          <a:lstStyle/>
          <a:p>
            <a:r>
              <a:rPr lang="en-US" sz="3600"/>
              <a:t>Sample Size Based on Hypothesis Testing for Continuous Outcome</a:t>
            </a:r>
          </a:p>
        </p:txBody>
      </p:sp>
      <p:sp>
        <p:nvSpPr>
          <p:cNvPr id="307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334000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en-US" sz="2800"/>
              <a:t>One-sample test </a:t>
            </a:r>
          </a:p>
          <a:p>
            <a:pPr>
              <a:lnSpc>
                <a:spcPct val="300000"/>
              </a:lnSpc>
            </a:pPr>
            <a:r>
              <a:rPr lang="en-US" sz="2800"/>
              <a:t>Two-sample test    </a:t>
            </a:r>
          </a:p>
          <a:p>
            <a:pPr>
              <a:buFont typeface="Wingdings" pitchFamily="2" charset="2"/>
              <a:buNone/>
            </a:pPr>
            <a:endParaRPr lang="en-US" sz="1800"/>
          </a:p>
          <a:p>
            <a:pPr>
              <a:buFont typeface="Wingdings" pitchFamily="2" charset="2"/>
              <a:buNone/>
            </a:pPr>
            <a:endParaRPr lang="en-US" sz="1800"/>
          </a:p>
          <a:p>
            <a:pPr>
              <a:buFont typeface="Wingdings" pitchFamily="2" charset="2"/>
              <a:buNone/>
            </a:pPr>
            <a:r>
              <a:rPr lang="en-US" sz="1800"/>
              <a:t>Note: Using Z</a:t>
            </a:r>
            <a:r>
              <a:rPr lang="en-US" sz="1800" baseline="-25000">
                <a:latin typeface="Symbol" pitchFamily="18" charset="2"/>
              </a:rPr>
              <a:t>a</a:t>
            </a:r>
            <a:r>
              <a:rPr lang="en-US" sz="1800"/>
              <a:t> for one-sided tests; replacing with Z</a:t>
            </a:r>
            <a:r>
              <a:rPr lang="en-US" sz="1800" baseline="-25000">
                <a:latin typeface="Symbol" pitchFamily="18" charset="2"/>
              </a:rPr>
              <a:t>a/2 </a:t>
            </a:r>
            <a:r>
              <a:rPr lang="en-US" sz="1800"/>
              <a:t>for two-sided tests.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(</a:t>
            </a:r>
            <a:r>
              <a:rPr lang="en-US" sz="1800">
                <a:latin typeface="Symbol" pitchFamily="18" charset="2"/>
              </a:rPr>
              <a:t>d/s</a:t>
            </a:r>
            <a:r>
              <a:rPr lang="en-US" sz="1800"/>
              <a:t>) is often called the effect size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     Cohen defined ES=.2, .5, and .8 as small, medium, and large, respectively.	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Cohen (1988): Statistical power analysis for the Behavioral Sciences</a:t>
            </a:r>
          </a:p>
        </p:txBody>
      </p:sp>
      <p:graphicFrame>
        <p:nvGraphicFramePr>
          <p:cNvPr id="307204" name="Object 4"/>
          <p:cNvGraphicFramePr>
            <a:graphicFrameLocks noChangeAspect="1"/>
          </p:cNvGraphicFramePr>
          <p:nvPr/>
        </p:nvGraphicFramePr>
        <p:xfrm>
          <a:off x="5334000" y="1905000"/>
          <a:ext cx="2260600" cy="1114425"/>
        </p:xfrm>
        <a:graphic>
          <a:graphicData uri="http://schemas.openxmlformats.org/presentationml/2006/ole">
            <p:oleObj spid="_x0000_s307204" name="Equation" r:id="rId4" imgW="1968480" imgH="761760" progId="Equation.DSMT4">
              <p:embed/>
            </p:oleObj>
          </a:graphicData>
        </a:graphic>
      </p:graphicFrame>
      <p:graphicFrame>
        <p:nvGraphicFramePr>
          <p:cNvPr id="307205" name="Object 5"/>
          <p:cNvGraphicFramePr>
            <a:graphicFrameLocks noChangeAspect="1"/>
          </p:cNvGraphicFramePr>
          <p:nvPr/>
        </p:nvGraphicFramePr>
        <p:xfrm>
          <a:off x="5181600" y="3429000"/>
          <a:ext cx="2438400" cy="1047750"/>
        </p:xfrm>
        <a:graphic>
          <a:graphicData uri="http://schemas.openxmlformats.org/presentationml/2006/ole">
            <p:oleObj spid="_x0000_s307205" name="Equation" r:id="rId5" imgW="2260440" imgH="761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686800" cy="838200"/>
          </a:xfrm>
        </p:spPr>
        <p:txBody>
          <a:bodyPr/>
          <a:lstStyle/>
          <a:p>
            <a:r>
              <a:rPr lang="en-US" sz="3600"/>
              <a:t>Total N by Effect Size for 2-Sample Test</a:t>
            </a:r>
          </a:p>
        </p:txBody>
      </p:sp>
      <p:graphicFrame>
        <p:nvGraphicFramePr>
          <p:cNvPr id="309251" name="Group 3"/>
          <p:cNvGraphicFramePr>
            <a:graphicFrameLocks noGrp="1"/>
          </p:cNvGraphicFramePr>
          <p:nvPr/>
        </p:nvGraphicFramePr>
        <p:xfrm>
          <a:off x="1066800" y="1600200"/>
          <a:ext cx="7239000" cy="42164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965200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Effect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One-sided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= 5%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Two-sided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= 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80%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90%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80%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90%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458200" cy="1143000"/>
          </a:xfrm>
        </p:spPr>
        <p:txBody>
          <a:bodyPr/>
          <a:lstStyle/>
          <a:p>
            <a:r>
              <a:rPr lang="en-US" sz="3200"/>
              <a:t>Sample Size Based on Hypothesis Testing </a:t>
            </a:r>
            <a:br>
              <a:rPr lang="en-US" sz="3200"/>
            </a:br>
            <a:r>
              <a:rPr lang="en-US" sz="3200"/>
              <a:t>for 2 Independent Binary Outcomes</a:t>
            </a:r>
          </a:p>
        </p:txBody>
      </p:sp>
      <p:graphicFrame>
        <p:nvGraphicFramePr>
          <p:cNvPr id="311299" name="Object 3"/>
          <p:cNvGraphicFramePr>
            <a:graphicFrameLocks noChangeAspect="1"/>
          </p:cNvGraphicFramePr>
          <p:nvPr/>
        </p:nvGraphicFramePr>
        <p:xfrm>
          <a:off x="1371600" y="4689475"/>
          <a:ext cx="4572000" cy="568325"/>
        </p:xfrm>
        <a:graphic>
          <a:graphicData uri="http://schemas.openxmlformats.org/presentationml/2006/ole">
            <p:oleObj spid="_x0000_s311299" name="Equation" r:id="rId4" imgW="3886200" imgH="380880" progId="Equation.DSMT4">
              <p:embed/>
            </p:oleObj>
          </a:graphicData>
        </a:graphic>
      </p:graphicFrame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1219200" y="1676400"/>
            <a:ext cx="7086600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How big N should be for comparing the response rates between doxorubicin (control) and FTI (new intervention) in pancreatic cancer patients?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</a:t>
            </a:r>
            <a:r>
              <a:rPr lang="en-US" baseline="-25000">
                <a:latin typeface="Times New Roman" pitchFamily="18" charset="0"/>
              </a:rPr>
              <a:t>o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C</a:t>
            </a:r>
            <a:r>
              <a:rPr lang="en-US">
                <a:latin typeface="Times New Roman" pitchFamily="18" charset="0"/>
              </a:rPr>
              <a:t> = 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I</a:t>
            </a:r>
            <a:r>
              <a:rPr lang="en-US" i="1">
                <a:latin typeface="Times New Roman" pitchFamily="18" charset="0"/>
              </a:rPr>
              <a:t>  </a:t>
            </a:r>
            <a:r>
              <a:rPr lang="en-US">
                <a:latin typeface="Times New Roman" pitchFamily="18" charset="0"/>
              </a:rPr>
              <a:t>vs.  H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C</a:t>
            </a:r>
            <a:r>
              <a:rPr lang="en-US">
                <a:latin typeface="Times New Roman" pitchFamily="18" charset="0"/>
              </a:rPr>
              <a:t> &lt; 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I</a:t>
            </a:r>
            <a:endParaRPr lang="en-US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Estimated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C</a:t>
            </a:r>
            <a:r>
              <a:rPr lang="en-US" sz="2000" baseline="-250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 0.1,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I</a:t>
            </a:r>
            <a:r>
              <a:rPr lang="en-US" sz="2000" baseline="-250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 0.3, 1-sided </a:t>
            </a:r>
            <a:r>
              <a:rPr lang="en-US">
                <a:latin typeface="Symbol" pitchFamily="18" charset="2"/>
              </a:rPr>
              <a:t>a </a:t>
            </a:r>
            <a:r>
              <a:rPr lang="en-US">
                <a:latin typeface="Times New Roman" pitchFamily="18" charset="0"/>
              </a:rPr>
              <a:t>= 0.05, 1</a:t>
            </a:r>
            <a:r>
              <a:rPr lang="en-US">
                <a:latin typeface="Symbol" pitchFamily="18" charset="2"/>
              </a:rPr>
              <a:t>-b</a:t>
            </a:r>
            <a:r>
              <a:rPr lang="en-US">
                <a:latin typeface="Times New Roman" pitchFamily="18" charset="0"/>
              </a:rPr>
              <a:t> = .80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2438400" y="5791200"/>
            <a:ext cx="4343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r>
              <a:rPr lang="en-US" i="1">
                <a:latin typeface="Times New Roman" pitchFamily="18" charset="0"/>
              </a:rPr>
              <a:t>N </a:t>
            </a:r>
            <a:r>
              <a:rPr lang="en-US">
                <a:latin typeface="Times New Roman" pitchFamily="18" charset="0"/>
              </a:rPr>
              <a:t>= 98.9, N </a:t>
            </a:r>
            <a:r>
              <a:rPr lang="en-US">
                <a:latin typeface="Times New Roman" pitchFamily="18" charset="0"/>
                <a:sym typeface="Symbol" pitchFamily="18" charset="2"/>
              </a:rPr>
              <a:t> </a:t>
            </a:r>
            <a:r>
              <a:rPr lang="en-US">
                <a:latin typeface="Times New Roman" pitchFamily="18" charset="0"/>
              </a:rPr>
              <a:t>50</a:t>
            </a:r>
          </a:p>
        </p:txBody>
      </p:sp>
      <p:sp>
        <p:nvSpPr>
          <p:cNvPr id="311302" name="AutoShape 6">
            <a:hlinkClick r:id="rId5" action="ppaction://program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457200"/>
          </a:xfrm>
          <a:prstGeom prst="actionButtonBlank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dstplan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225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Pilot study (feasibility): N </a:t>
            </a:r>
            <a:r>
              <a:rPr lang="en-US">
                <a:latin typeface="Symbol" pitchFamily="18" charset="2"/>
                <a:sym typeface="Symbol" pitchFamily="18" charset="2"/>
              </a:rPr>
              <a:t></a:t>
            </a:r>
            <a:r>
              <a:rPr lang="en-US">
                <a:latin typeface="Math B" pitchFamily="2" charset="2"/>
              </a:rPr>
              <a:t> </a:t>
            </a:r>
            <a:r>
              <a:rPr lang="en-US"/>
              <a:t>18</a:t>
            </a:r>
          </a:p>
          <a:p>
            <a:r>
              <a:rPr lang="en-US"/>
              <a:t>Phase I (toxicity): 20 </a:t>
            </a:r>
            <a:r>
              <a:rPr lang="en-US">
                <a:latin typeface="Symbol" pitchFamily="18" charset="2"/>
                <a:sym typeface="Symbol" pitchFamily="18" charset="2"/>
              </a:rPr>
              <a:t></a:t>
            </a:r>
            <a:r>
              <a:rPr lang="en-US">
                <a:latin typeface="Math B" pitchFamily="2" charset="2"/>
              </a:rPr>
              <a:t> </a:t>
            </a:r>
            <a:r>
              <a:rPr lang="en-US"/>
              <a:t>N </a:t>
            </a:r>
            <a:r>
              <a:rPr lang="en-US">
                <a:latin typeface="Symbol" pitchFamily="18" charset="2"/>
                <a:sym typeface="Symbol" pitchFamily="18" charset="2"/>
              </a:rPr>
              <a:t></a:t>
            </a:r>
            <a:r>
              <a:rPr lang="en-US"/>
              <a:t> 40</a:t>
            </a:r>
            <a:r>
              <a:rPr lang="en-US">
                <a:latin typeface="Math B" pitchFamily="2" charset="2"/>
              </a:rPr>
              <a:t> </a:t>
            </a:r>
            <a:endParaRPr lang="en-US"/>
          </a:p>
          <a:p>
            <a:r>
              <a:rPr lang="en-US"/>
              <a:t>Phase II (efficacy): 30 </a:t>
            </a:r>
            <a:r>
              <a:rPr lang="en-US">
                <a:latin typeface="Symbol" pitchFamily="18" charset="2"/>
                <a:sym typeface="Symbol" pitchFamily="18" charset="2"/>
              </a:rPr>
              <a:t></a:t>
            </a:r>
            <a:r>
              <a:rPr lang="en-US">
                <a:latin typeface="Math B" pitchFamily="2" charset="2"/>
              </a:rPr>
              <a:t> </a:t>
            </a:r>
            <a:r>
              <a:rPr lang="en-US"/>
              <a:t>N </a:t>
            </a:r>
            <a:r>
              <a:rPr lang="en-US">
                <a:latin typeface="Symbol" pitchFamily="18" charset="2"/>
                <a:sym typeface="Symbol" pitchFamily="18" charset="2"/>
              </a:rPr>
              <a:t></a:t>
            </a:r>
            <a:r>
              <a:rPr lang="en-US"/>
              <a:t> 100</a:t>
            </a:r>
            <a:r>
              <a:rPr lang="en-US">
                <a:latin typeface="Math B" pitchFamily="2" charset="2"/>
              </a:rPr>
              <a:t> </a:t>
            </a:r>
            <a:endParaRPr lang="en-US"/>
          </a:p>
          <a:p>
            <a:r>
              <a:rPr lang="en-US"/>
              <a:t>Phase III (confirmatory): N &gt; 100</a:t>
            </a:r>
          </a:p>
          <a:p>
            <a:r>
              <a:rPr lang="en-US"/>
              <a:t>Primary Prevention Trials: N &gt; 10,000</a:t>
            </a:r>
          </a:p>
          <a:p>
            <a:pPr>
              <a:buFontTx/>
              <a:buChar char=" "/>
            </a:pPr>
            <a:r>
              <a:rPr lang="en-US"/>
              <a:t>e.g. BCPT (Tamoxifen): N=16,000 (13,388)</a:t>
            </a:r>
          </a:p>
          <a:p>
            <a:pPr>
              <a:buFontTx/>
              <a:buChar char=" "/>
            </a:pPr>
            <a:r>
              <a:rPr lang="en-US"/>
              <a:t>PHS (aspirin, </a:t>
            </a:r>
            <a:r>
              <a:rPr lang="en-US">
                <a:latin typeface="Symbol" pitchFamily="18" charset="2"/>
              </a:rPr>
              <a:t>b</a:t>
            </a:r>
            <a:r>
              <a:rPr lang="en-US"/>
              <a:t>-carotene): N=22,071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Ex: Two-sample Binomial Probability</a:t>
            </a:r>
          </a:p>
        </p:txBody>
      </p:sp>
      <p:sp>
        <p:nvSpPr>
          <p:cNvPr id="313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Annual event rate:</a:t>
            </a:r>
          </a:p>
          <a:p>
            <a:pPr lvl="1"/>
            <a:r>
              <a:rPr lang="en-US"/>
              <a:t>P</a:t>
            </a:r>
            <a:r>
              <a:rPr lang="en-US" baseline="-25000"/>
              <a:t>c</a:t>
            </a:r>
            <a:r>
              <a:rPr lang="en-US"/>
              <a:t> = 0.4, P</a:t>
            </a:r>
            <a:r>
              <a:rPr lang="en-US" sz="2400" baseline="-25000"/>
              <a:t>I</a:t>
            </a:r>
            <a:r>
              <a:rPr lang="en-US"/>
              <a:t> = 0.3</a:t>
            </a:r>
          </a:p>
          <a:p>
            <a:pPr lvl="1"/>
            <a:r>
              <a:rPr lang="en-US"/>
              <a:t>Two-sided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 = 0.05</a:t>
            </a:r>
          </a:p>
          <a:p>
            <a:pPr lvl="1"/>
            <a:r>
              <a:rPr lang="en-US"/>
              <a:t>90% power</a:t>
            </a:r>
          </a:p>
          <a:p>
            <a:r>
              <a:rPr lang="en-US"/>
              <a:t>Sample size</a:t>
            </a:r>
          </a:p>
          <a:p>
            <a:pPr lvl="1"/>
            <a:r>
              <a:rPr lang="en-US"/>
              <a:t>Total N = 956</a:t>
            </a:r>
          </a:p>
          <a:p>
            <a:pPr lvl="1"/>
            <a:r>
              <a:rPr lang="en-US"/>
              <a:t>Each group = 478 </a:t>
            </a:r>
          </a:p>
        </p:txBody>
      </p:sp>
      <p:sp>
        <p:nvSpPr>
          <p:cNvPr id="313348" name="AutoShape 4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457200"/>
          </a:xfrm>
          <a:prstGeom prst="actionButtonBlank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dstplan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838200"/>
          </a:xfrm>
        </p:spPr>
        <p:txBody>
          <a:bodyPr/>
          <a:lstStyle/>
          <a:p>
            <a:r>
              <a:rPr lang="en-US" sz="3200"/>
              <a:t>Sample Size Calculation for Survival Outcome – Instantaneous Entry – No Censoring</a:t>
            </a:r>
          </a:p>
        </p:txBody>
      </p:sp>
      <p:sp>
        <p:nvSpPr>
          <p:cNvPr id="315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09700"/>
            <a:ext cx="7848600" cy="1485900"/>
          </a:xfrm>
        </p:spPr>
        <p:txBody>
          <a:bodyPr/>
          <a:lstStyle/>
          <a:p>
            <a:r>
              <a:rPr lang="en-US" sz="2400"/>
              <a:t>Assume exponential survival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endParaRPr lang="en-US" sz="2800"/>
          </a:p>
          <a:p>
            <a:pPr lvl="1"/>
            <a:endParaRPr lang="en-US" sz="2400"/>
          </a:p>
        </p:txBody>
      </p:sp>
      <p:graphicFrame>
        <p:nvGraphicFramePr>
          <p:cNvPr id="3153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73213" y="5481638"/>
          <a:ext cx="6132512" cy="769937"/>
        </p:xfrm>
        <a:graphic>
          <a:graphicData uri="http://schemas.openxmlformats.org/presentationml/2006/ole">
            <p:oleObj spid="_x0000_s315396" name="Equation" r:id="rId4" imgW="3225600" imgH="380880" progId="Equation.DSMT4">
              <p:embed/>
            </p:oleObj>
          </a:graphicData>
        </a:graphic>
      </p:graphicFrame>
      <p:graphicFrame>
        <p:nvGraphicFramePr>
          <p:cNvPr id="31539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814513" y="1951038"/>
          <a:ext cx="5003800" cy="1720850"/>
        </p:xfrm>
        <a:graphic>
          <a:graphicData uri="http://schemas.openxmlformats.org/presentationml/2006/ole">
            <p:oleObj spid="_x0000_s315397" name="Equation" r:id="rId5" imgW="1117440" imgH="660240" progId="Equation.DSMT4">
              <p:embed/>
            </p:oleObj>
          </a:graphicData>
        </a:graphic>
      </p:graphicFrame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990600" y="4191000"/>
            <a:ext cx="7543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To test </a:t>
            </a:r>
            <a:r>
              <a:rPr lang="en-US">
                <a:latin typeface="Times New Roman" pitchFamily="18" charset="0"/>
              </a:rPr>
              <a:t>H</a:t>
            </a:r>
            <a:r>
              <a:rPr lang="en-US" baseline="-25000">
                <a:latin typeface="Times New Roman" pitchFamily="18" charset="0"/>
              </a:rPr>
              <a:t>o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c</a:t>
            </a:r>
            <a:r>
              <a:rPr lang="en-US">
                <a:latin typeface="Symbol" pitchFamily="18" charset="2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>
                <a:latin typeface="Symbol" pitchFamily="18" charset="2"/>
              </a:rPr>
              <a:t> l</a:t>
            </a:r>
            <a:r>
              <a:rPr lang="en-US" i="1" baseline="-25000"/>
              <a:t>I</a:t>
            </a:r>
            <a:r>
              <a:rPr lang="en-US">
                <a:latin typeface="Symbol" pitchFamily="18" charset="2"/>
              </a:rPr>
              <a:t> </a:t>
            </a:r>
            <a:r>
              <a:rPr lang="en-US">
                <a:latin typeface="Times New Roman" pitchFamily="18" charset="0"/>
              </a:rPr>
              <a:t>vs. H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c</a:t>
            </a:r>
            <a:r>
              <a:rPr lang="en-US">
                <a:latin typeface="Symbol" pitchFamily="18" charset="2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>
                <a:latin typeface="Symbol" pitchFamily="18" charset="2"/>
              </a:rPr>
              <a:t> l</a:t>
            </a:r>
            <a:r>
              <a:rPr lang="en-US" i="1" baseline="-25000"/>
              <a:t>I</a:t>
            </a:r>
            <a:r>
              <a:rPr lang="en-US">
                <a:latin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2" autoUpdateAnimBg="0"/>
      <p:bldP spid="31539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Exponential Survival</a:t>
            </a:r>
          </a:p>
        </p:txBody>
      </p:sp>
      <p:sp>
        <p:nvSpPr>
          <p:cNvPr id="317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>
                <a:solidFill>
                  <a:srgbClr val="0033CC"/>
                </a:solidFill>
              </a:rPr>
              <a:t>Assume</a:t>
            </a:r>
            <a:r>
              <a:rPr lang="en-US" b="1">
                <a:solidFill>
                  <a:srgbClr val="0033CC"/>
                </a:solidFill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</a:rPr>
              <a:t>l</a:t>
            </a:r>
            <a:r>
              <a:rPr lang="en-US" sz="2400" b="1" baseline="-25000">
                <a:solidFill>
                  <a:srgbClr val="0033CC"/>
                </a:solidFill>
              </a:rPr>
              <a:t>c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 0.30 and 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</a:rPr>
              <a:t>l</a:t>
            </a:r>
            <a:r>
              <a:rPr lang="en-US" sz="2400" b="1" i="1" baseline="-25000">
                <a:solidFill>
                  <a:srgbClr val="0033CC"/>
                </a:solidFill>
              </a:rPr>
              <a:t>I </a:t>
            </a:r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 0.20. What will be the sample size needed to test the equality of hazard rate with two-sided 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</a:rPr>
              <a:t>a </a:t>
            </a:r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 0.05 and 1 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</a:rPr>
              <a:t> b = 0.90</a:t>
            </a:r>
          </a:p>
          <a:p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5-yr mortality rates are 0.7769 and 0.6321 for the control and intervention groups, respectively.</a:t>
            </a:r>
          </a:p>
          <a:p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Median survival time = 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  <a:sym typeface="Symbol" pitchFamily="18" charset="2"/>
              </a:rPr>
              <a:t></a:t>
            </a:r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ln(.5)/</a:t>
            </a:r>
            <a:r>
              <a:rPr lang="en-US" sz="2400" b="1">
                <a:solidFill>
                  <a:srgbClr val="0033CC"/>
                </a:solidFill>
                <a:latin typeface="Symbol" pitchFamily="18" charset="2"/>
              </a:rPr>
              <a:t>l = 2.31 </a:t>
            </a:r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and 3.47, respectively</a:t>
            </a:r>
          </a:p>
          <a:p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By plugging the formula, N=128 or 2N=256.</a:t>
            </a:r>
          </a:p>
          <a:p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Using the comparison of two proportions, 2N=412</a:t>
            </a:r>
          </a:p>
          <a:p>
            <a:r>
              <a:rPr lang="en-US" sz="2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Survival approach is more efficient.</a:t>
            </a:r>
            <a:endParaRPr lang="en-US" sz="2400" b="1">
              <a:solidFill>
                <a:srgbClr val="0033CC"/>
              </a:solidFill>
              <a:latin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400" b="1">
              <a:solidFill>
                <a:srgbClr val="0033CC"/>
              </a:solidFill>
              <a:latin typeface="Symbol" pitchFamily="18" charset="2"/>
            </a:endParaRPr>
          </a:p>
          <a:p>
            <a:endParaRPr lang="en-US" sz="240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838200"/>
          </a:xfrm>
        </p:spPr>
        <p:txBody>
          <a:bodyPr/>
          <a:lstStyle/>
          <a:p>
            <a:r>
              <a:rPr lang="en-US" sz="3200"/>
              <a:t>Sample Size Calculation for Survival Outcome </a:t>
            </a:r>
            <a:br>
              <a:rPr lang="en-US" sz="3200"/>
            </a:br>
            <a:r>
              <a:rPr lang="en-US" sz="3200"/>
              <a:t>– Instantaneous Entry – With Censoring</a:t>
            </a:r>
          </a:p>
        </p:txBody>
      </p:sp>
      <p:sp>
        <p:nvSpPr>
          <p:cNvPr id="319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09700"/>
            <a:ext cx="7848600" cy="1257300"/>
          </a:xfrm>
        </p:spPr>
        <p:txBody>
          <a:bodyPr/>
          <a:lstStyle/>
          <a:p>
            <a:r>
              <a:rPr lang="en-US" sz="2400"/>
              <a:t>All patients entered at the same time and censored at time </a:t>
            </a:r>
            <a:r>
              <a:rPr lang="en-US" sz="2400" i="1"/>
              <a:t>T</a:t>
            </a:r>
            <a:r>
              <a:rPr lang="en-US" sz="2400"/>
              <a:t>.</a:t>
            </a:r>
          </a:p>
          <a:p>
            <a:endParaRPr lang="en-US" sz="2400"/>
          </a:p>
          <a:p>
            <a:endParaRPr lang="en-US" sz="2800"/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92250" y="2552700"/>
          <a:ext cx="6294438" cy="1760538"/>
        </p:xfrm>
        <a:graphic>
          <a:graphicData uri="http://schemas.openxmlformats.org/presentationml/2006/ole">
            <p:oleObj spid="_x0000_s319492" name="Equation" r:id="rId4" imgW="4457520" imgH="1168200" progId="Equation.DSMT4">
              <p:embed/>
            </p:oleObj>
          </a:graphicData>
        </a:graphic>
      </p:graphicFrame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7696200" cy="1370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defTabSz="117475">
              <a:spcBef>
                <a:spcPct val="50000"/>
              </a:spcBef>
              <a:buFontTx/>
              <a:buChar char="•"/>
              <a:tabLst>
                <a:tab pos="287338" algn="l"/>
              </a:tabLst>
            </a:pPr>
            <a:r>
              <a:rPr lang="en-US"/>
              <a:t>  In the previous example, if a 5-yr study is planned,   then, the required sample size is 2N=376.</a:t>
            </a:r>
          </a:p>
          <a:p>
            <a:pPr defTabSz="117475">
              <a:spcBef>
                <a:spcPct val="50000"/>
              </a:spcBef>
              <a:tabLst>
                <a:tab pos="287338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914400"/>
          </a:xfrm>
        </p:spPr>
        <p:txBody>
          <a:bodyPr/>
          <a:lstStyle/>
          <a:p>
            <a:r>
              <a:rPr lang="en-US" sz="3200"/>
              <a:t>Sample Size Calculation for Survival Outcome – Staggered Entry</a:t>
            </a:r>
          </a:p>
        </p:txBody>
      </p:sp>
      <p:sp>
        <p:nvSpPr>
          <p:cNvPr id="321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148638" cy="1936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Assume participants are recruited uniformly over a period of </a:t>
            </a:r>
            <a:r>
              <a:rPr lang="en-US" sz="2400" i="1"/>
              <a:t>T</a:t>
            </a:r>
            <a:r>
              <a:rPr lang="en-US" sz="2400" i="1" baseline="-25000"/>
              <a:t>o</a:t>
            </a:r>
          </a:p>
          <a:p>
            <a:pPr>
              <a:lnSpc>
                <a:spcPct val="90000"/>
              </a:lnSpc>
            </a:pPr>
            <a:r>
              <a:rPr lang="en-US" sz="2400"/>
              <a:t>The trial continues for </a:t>
            </a:r>
            <a:r>
              <a:rPr lang="en-US" sz="2400" i="1"/>
              <a:t>T</a:t>
            </a:r>
            <a:r>
              <a:rPr lang="en-US" sz="2400"/>
              <a:t> years (</a:t>
            </a:r>
            <a:r>
              <a:rPr lang="en-US" sz="2400" i="1"/>
              <a:t>T</a:t>
            </a:r>
            <a:r>
              <a:rPr lang="en-US" sz="2400"/>
              <a:t> &gt; </a:t>
            </a:r>
            <a:r>
              <a:rPr lang="en-US" sz="2400" i="1"/>
              <a:t>T</a:t>
            </a:r>
            <a:r>
              <a:rPr lang="en-US" sz="2400" i="1" baseline="-25000"/>
              <a:t>o</a:t>
            </a:r>
            <a:r>
              <a:rPr 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US" sz="2400"/>
              <a:t>With 3 years of accrual in a 5-yr study, 2N = 466 by using similar formula as before but with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3215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11288" y="3932238"/>
          <a:ext cx="7100887" cy="1689100"/>
        </p:xfrm>
        <a:graphic>
          <a:graphicData uri="http://schemas.openxmlformats.org/presentationml/2006/ole">
            <p:oleObj spid="_x0000_s321540" name="Equation" r:id="rId4" imgW="318744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Key Quantity – Expected # of Events</a:t>
            </a:r>
          </a:p>
        </p:txBody>
      </p:sp>
      <p:sp>
        <p:nvSpPr>
          <p:cNvPr id="323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09700"/>
            <a:ext cx="8001000" cy="1790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Expected # of events is a function of sample size, hazard rate, recruitment rate, and censoring distribution.</a:t>
            </a:r>
          </a:p>
          <a:p>
            <a:pPr>
              <a:lnSpc>
                <a:spcPct val="80000"/>
              </a:lnSpc>
            </a:pPr>
            <a:r>
              <a:rPr lang="en-US" sz="2400" b="1"/>
              <a:t>Assume uniform accrual over (0,</a:t>
            </a:r>
            <a:r>
              <a:rPr lang="en-US" sz="2400" b="1" i="1"/>
              <a:t>T</a:t>
            </a:r>
            <a:r>
              <a:rPr lang="en-US" sz="2400" b="1" i="1" baseline="-25000"/>
              <a:t>o </a:t>
            </a:r>
            <a:r>
              <a:rPr lang="en-US" sz="2400" b="1"/>
              <a:t>) and f/u over (0, </a:t>
            </a:r>
            <a:r>
              <a:rPr lang="en-US" sz="2400" b="1" i="1"/>
              <a:t>T</a:t>
            </a:r>
            <a:r>
              <a:rPr lang="en-US" sz="2400" b="1"/>
              <a:t>)</a:t>
            </a:r>
            <a:endParaRPr lang="en-US" sz="2400" b="1" i="1" baseline="-25000"/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/>
          </a:p>
        </p:txBody>
      </p:sp>
      <p:graphicFrame>
        <p:nvGraphicFramePr>
          <p:cNvPr id="32358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70188" y="3952875"/>
          <a:ext cx="5016500" cy="2009775"/>
        </p:xfrm>
        <a:graphic>
          <a:graphicData uri="http://schemas.openxmlformats.org/presentationml/2006/ole">
            <p:oleObj spid="_x0000_s323588" name="Equation" r:id="rId4" imgW="3009600" imgH="1130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685800"/>
          </a:xfrm>
        </p:spPr>
        <p:txBody>
          <a:bodyPr/>
          <a:lstStyle/>
          <a:p>
            <a:r>
              <a:rPr lang="en-US" sz="3200"/>
              <a:t>Sample Size Based on CI estimation </a:t>
            </a:r>
            <a:br>
              <a:rPr lang="en-US" sz="3200"/>
            </a:br>
            <a:r>
              <a:rPr lang="en-US" sz="3200"/>
              <a:t>for 2 Independent Binary Outcomes</a:t>
            </a:r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1905000" y="2514600"/>
          <a:ext cx="3241675" cy="1249363"/>
        </p:xfrm>
        <a:graphic>
          <a:graphicData uri="http://schemas.openxmlformats.org/presentationml/2006/ole">
            <p:oleObj spid="_x0000_s163843" name="Equation" r:id="rId4" imgW="2755800" imgH="838080" progId="Equation.DSMT4">
              <p:embed/>
            </p:oleObj>
          </a:graphicData>
        </a:graphic>
      </p:graphicFrame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924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How big N should be such that the width of a 100(1-</a:t>
            </a:r>
            <a:r>
              <a:rPr lang="en-US">
                <a:latin typeface="Symbol" pitchFamily="18" charset="2"/>
              </a:rPr>
              <a:t>a</a:t>
            </a:r>
            <a:r>
              <a:rPr lang="en-US">
                <a:latin typeface="Times New Roman" pitchFamily="18" charset="0"/>
              </a:rPr>
              <a:t>)% CI for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  -  </a:t>
            </a:r>
            <a:r>
              <a:rPr lang="en-US" i="1"/>
              <a:t>p</a:t>
            </a:r>
            <a:r>
              <a:rPr lang="en-US" i="1" baseline="-25000"/>
              <a:t>C</a:t>
            </a:r>
            <a:r>
              <a:rPr lang="en-US" baseline="-25000"/>
              <a:t> </a:t>
            </a:r>
            <a:r>
              <a:rPr lang="en-US">
                <a:latin typeface="Times New Roman" pitchFamily="18" charset="0"/>
              </a:rPr>
              <a:t>will not exceed </a:t>
            </a:r>
            <a:r>
              <a:rPr lang="en-US" i="1">
                <a:latin typeface="Times New Roman" pitchFamily="18" charset="0"/>
              </a:rPr>
              <a:t>W</a:t>
            </a:r>
            <a:r>
              <a:rPr lang="en-US" i="1" baseline="-25000">
                <a:latin typeface="Times New Roman" pitchFamily="18" charset="0"/>
              </a:rPr>
              <a:t>CI</a:t>
            </a:r>
            <a:r>
              <a:rPr lang="en-US">
                <a:latin typeface="Times New Roman" pitchFamily="18" charset="0"/>
              </a:rPr>
              <a:t>. 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066800" y="3962400"/>
            <a:ext cx="4953000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Choose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  -  </a:t>
            </a:r>
            <a:r>
              <a:rPr lang="en-US" i="1"/>
              <a:t>p</a:t>
            </a:r>
            <a:r>
              <a:rPr lang="en-US" i="1" baseline="-25000"/>
              <a:t>C</a:t>
            </a:r>
            <a:r>
              <a:rPr lang="en-US" baseline="-25000"/>
              <a:t>   </a:t>
            </a:r>
            <a:r>
              <a:rPr lang="en-US">
                <a:latin typeface="Times New Roman" pitchFamily="18" charset="0"/>
              </a:rPr>
              <a:t>= </a:t>
            </a:r>
            <a:r>
              <a:rPr lang="en-US" i="1">
                <a:latin typeface="Times New Roman" pitchFamily="18" charset="0"/>
              </a:rPr>
              <a:t>W</a:t>
            </a:r>
            <a:r>
              <a:rPr lang="en-US" i="1" baseline="-25000">
                <a:latin typeface="Times New Roman" pitchFamily="18" charset="0"/>
              </a:rPr>
              <a:t>CI </a:t>
            </a:r>
            <a:r>
              <a:rPr lang="en-US">
                <a:latin typeface="Times New Roman" pitchFamily="18" charset="0"/>
              </a:rPr>
              <a:t>/ 2 </a:t>
            </a:r>
          </a:p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163846" name="Object 6"/>
          <p:cNvGraphicFramePr>
            <a:graphicFrameLocks noChangeAspect="1"/>
          </p:cNvGraphicFramePr>
          <p:nvPr>
            <p:ph idx="1"/>
          </p:nvPr>
        </p:nvGraphicFramePr>
        <p:xfrm>
          <a:off x="1733550" y="4705350"/>
          <a:ext cx="5003800" cy="1195388"/>
        </p:xfrm>
        <a:graphic>
          <a:graphicData uri="http://schemas.openxmlformats.org/presentationml/2006/ole">
            <p:oleObj spid="_x0000_s163846" name="Equation" r:id="rId5" imgW="3746160" imgH="838080" progId="Equation.DSMT4">
              <p:embed/>
            </p:oleObj>
          </a:graphicData>
        </a:graphic>
      </p:graphicFrame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1295400" y="6019800"/>
            <a:ext cx="6400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same as the H.T. formula with Z</a:t>
            </a:r>
            <a:r>
              <a:rPr lang="en-US" baseline="-25000">
                <a:latin typeface="Symbol" pitchFamily="18" charset="2"/>
              </a:rPr>
              <a:t>b</a:t>
            </a:r>
            <a:r>
              <a:rPr lang="en-US"/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458200" cy="1143000"/>
          </a:xfrm>
        </p:spPr>
        <p:txBody>
          <a:bodyPr/>
          <a:lstStyle/>
          <a:p>
            <a:r>
              <a:rPr lang="en-US" sz="3200"/>
              <a:t>Sample Size Based on Hypothesis Testing </a:t>
            </a:r>
            <a:br>
              <a:rPr lang="en-US" sz="3200"/>
            </a:br>
            <a:r>
              <a:rPr lang="en-US" sz="3200"/>
              <a:t>for Paired Binary Outcomes</a:t>
            </a:r>
          </a:p>
        </p:txBody>
      </p:sp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1684338" y="4310063"/>
          <a:ext cx="3944937" cy="1327150"/>
        </p:xfrm>
        <a:graphic>
          <a:graphicData uri="http://schemas.openxmlformats.org/presentationml/2006/ole">
            <p:oleObj spid="_x0000_s165891" name="Equation" r:id="rId4" imgW="3352680" imgH="888840" progId="Equation.DSMT4">
              <p:embed/>
            </p:oleObj>
          </a:graphicData>
        </a:graphic>
      </p:graphicFrame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219200" y="1676400"/>
            <a:ext cx="7086600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How big N should be for comparing the response rates between control and intervention given to each of the two eyes, respectively?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</a:t>
            </a:r>
            <a:r>
              <a:rPr lang="en-US" baseline="-25000">
                <a:latin typeface="Times New Roman" pitchFamily="18" charset="0"/>
              </a:rPr>
              <a:t>o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C</a:t>
            </a:r>
            <a:r>
              <a:rPr lang="en-US">
                <a:latin typeface="Times New Roman" pitchFamily="18" charset="0"/>
              </a:rPr>
              <a:t> = 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I</a:t>
            </a:r>
            <a:r>
              <a:rPr lang="en-US" i="1">
                <a:latin typeface="Times New Roman" pitchFamily="18" charset="0"/>
              </a:rPr>
              <a:t>  </a:t>
            </a:r>
            <a:r>
              <a:rPr lang="en-US">
                <a:latin typeface="Times New Roman" pitchFamily="18" charset="0"/>
              </a:rPr>
              <a:t>vs.  H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: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C</a:t>
            </a:r>
            <a:r>
              <a:rPr lang="en-US">
                <a:latin typeface="Times New Roman" pitchFamily="18" charset="0"/>
              </a:rPr>
              <a:t> &lt; 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I</a:t>
            </a:r>
            <a:endParaRPr lang="en-US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Estimated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C</a:t>
            </a:r>
            <a:r>
              <a:rPr lang="en-US" sz="2000" baseline="-250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 0.2,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I</a:t>
            </a:r>
            <a:r>
              <a:rPr lang="en-US" sz="2000" baseline="-250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 0.4, </a:t>
            </a:r>
            <a:r>
              <a:rPr lang="en-US">
                <a:latin typeface="Symbol" pitchFamily="18" charset="2"/>
              </a:rPr>
              <a:t>a </a:t>
            </a:r>
            <a:r>
              <a:rPr lang="en-US">
                <a:latin typeface="Times New Roman" pitchFamily="18" charset="0"/>
              </a:rPr>
              <a:t>= 0.05, 1</a:t>
            </a:r>
            <a:r>
              <a:rPr lang="en-US">
                <a:latin typeface="Symbol" pitchFamily="18" charset="2"/>
              </a:rPr>
              <a:t>-b</a:t>
            </a:r>
            <a:r>
              <a:rPr lang="en-US">
                <a:latin typeface="Times New Roman" pitchFamily="18" charset="0"/>
              </a:rPr>
              <a:t> = .90, and the proportion of the pts with discordant response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>
                <a:latin typeface="Times New Roman" pitchFamily="18" charset="0"/>
              </a:rPr>
              <a:t>=.5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2438400" y="5791200"/>
            <a:ext cx="4343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i="1" baseline="-25000">
                <a:latin typeface="Times New Roman" pitchFamily="18" charset="0"/>
              </a:rPr>
              <a:t>p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 132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Size for McNemar’s Test	</a:t>
            </a:r>
          </a:p>
        </p:txBody>
      </p:sp>
      <p:sp>
        <p:nvSpPr>
          <p:cNvPr id="16793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09700"/>
            <a:ext cx="7924800" cy="1181100"/>
          </a:xfrm>
        </p:spPr>
        <p:txBody>
          <a:bodyPr/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H</a:t>
            </a:r>
            <a:r>
              <a:rPr lang="en-US" sz="2000" baseline="-25000">
                <a:latin typeface="Times New Roman" pitchFamily="18" charset="0"/>
              </a:rPr>
              <a:t>o</a:t>
            </a:r>
            <a:r>
              <a:rPr lang="en-US" sz="2000">
                <a:latin typeface="Times New Roman" pitchFamily="18" charset="0"/>
              </a:rPr>
              <a:t>: 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1800" i="1" baseline="-25000">
                <a:latin typeface="Times New Roman" pitchFamily="18" charset="0"/>
              </a:rPr>
              <a:t>C</a:t>
            </a:r>
            <a:r>
              <a:rPr lang="en-US" sz="2000">
                <a:latin typeface="Times New Roman" pitchFamily="18" charset="0"/>
              </a:rPr>
              <a:t> =  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1800" i="1" baseline="-25000">
                <a:latin typeface="Times New Roman" pitchFamily="18" charset="0"/>
              </a:rPr>
              <a:t>I</a:t>
            </a:r>
            <a:r>
              <a:rPr lang="en-US" sz="2000" i="1">
                <a:latin typeface="Times New Roman" pitchFamily="18" charset="0"/>
              </a:rPr>
              <a:t>  </a:t>
            </a:r>
            <a:r>
              <a:rPr lang="en-US" sz="2000">
                <a:latin typeface="Times New Roman" pitchFamily="18" charset="0"/>
              </a:rPr>
              <a:t>vs.  H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: 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1800" i="1" baseline="-25000">
                <a:latin typeface="Times New Roman" pitchFamily="18" charset="0"/>
              </a:rPr>
              <a:t>C</a:t>
            </a:r>
            <a:r>
              <a:rPr lang="en-US" sz="2000">
                <a:latin typeface="Times New Roman" pitchFamily="18" charset="0"/>
              </a:rPr>
              <a:t> &lt;  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1800" i="1" baseline="-25000">
                <a:latin typeface="Times New Roman" pitchFamily="18" charset="0"/>
              </a:rPr>
              <a:t>I</a:t>
            </a:r>
            <a:endParaRPr lang="en-US" sz="20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Estimated 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1800" i="1" baseline="-25000">
                <a:latin typeface="Times New Roman" pitchFamily="18" charset="0"/>
              </a:rPr>
              <a:t>C</a:t>
            </a:r>
            <a:r>
              <a:rPr lang="en-US" sz="1800" baseline="-25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= 0.2, </a:t>
            </a: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1800" i="1" baseline="-250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= 0.4, </a:t>
            </a:r>
            <a:r>
              <a:rPr lang="en-US" sz="2000">
                <a:latin typeface="Symbol" pitchFamily="18" charset="2"/>
              </a:rPr>
              <a:t>a </a:t>
            </a:r>
            <a:r>
              <a:rPr lang="en-US" sz="2000">
                <a:latin typeface="Times New Roman" pitchFamily="18" charset="0"/>
              </a:rPr>
              <a:t>= 0.05, 1</a:t>
            </a:r>
            <a:r>
              <a:rPr lang="en-US" sz="2000">
                <a:latin typeface="Symbol" pitchFamily="18" charset="2"/>
              </a:rPr>
              <a:t>-b</a:t>
            </a:r>
            <a:r>
              <a:rPr lang="en-US" sz="2000">
                <a:latin typeface="Times New Roman" pitchFamily="18" charset="0"/>
              </a:rPr>
              <a:t> = .90, and the proportion of the pts with discordant response </a:t>
            </a:r>
            <a:r>
              <a:rPr lang="en-US" sz="2000" i="1">
                <a:latin typeface="Times New Roman" pitchFamily="18" charset="0"/>
              </a:rPr>
              <a:t>f</a:t>
            </a:r>
            <a:r>
              <a:rPr lang="en-US" sz="2000">
                <a:latin typeface="Times New Roman" pitchFamily="18" charset="0"/>
              </a:rPr>
              <a:t>=.5</a:t>
            </a:r>
          </a:p>
          <a:p>
            <a:endParaRPr lang="en-US" sz="2800"/>
          </a:p>
        </p:txBody>
      </p:sp>
      <p:graphicFrame>
        <p:nvGraphicFramePr>
          <p:cNvPr id="168068" name="Group 1156"/>
          <p:cNvGraphicFramePr>
            <a:graphicFrameLocks noGrp="1"/>
          </p:cNvGraphicFramePr>
          <p:nvPr>
            <p:ph sz="half" idx="2"/>
          </p:nvPr>
        </p:nvGraphicFramePr>
        <p:xfrm>
          <a:off x="1654175" y="2811463"/>
          <a:ext cx="6213475" cy="2582864"/>
        </p:xfrm>
        <a:graphic>
          <a:graphicData uri="http://schemas.openxmlformats.org/drawingml/2006/table">
            <a:tbl>
              <a:tblPr/>
              <a:tblGrid>
                <a:gridCol w="1306513"/>
                <a:gridCol w="1227137"/>
                <a:gridCol w="1225550"/>
                <a:gridCol w="1227138"/>
                <a:gridCol w="1227137"/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Intervention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Failure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Success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Control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Failure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Success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8069" name="Text Box 1157"/>
          <p:cNvSpPr txBox="1">
            <a:spLocks noChangeArrowheads="1"/>
          </p:cNvSpPr>
          <p:nvPr/>
        </p:nvSpPr>
        <p:spPr bwMode="auto">
          <a:xfrm>
            <a:off x="914400" y="5334000"/>
            <a:ext cx="7010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 Connor (1987), N = 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bldLvl="2" autoUpdateAnimBg="0"/>
      <p:bldP spid="168069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Noncompliance</a:t>
            </a:r>
          </a:p>
        </p:txBody>
      </p:sp>
      <p:sp>
        <p:nvSpPr>
          <p:cNvPr id="405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848600" cy="1104900"/>
          </a:xfrm>
        </p:spPr>
        <p:txBody>
          <a:bodyPr/>
          <a:lstStyle/>
          <a:p>
            <a:r>
              <a:rPr lang="en-US" sz="2800"/>
              <a:t>“Diluting” the treatment effect</a:t>
            </a:r>
          </a:p>
          <a:p>
            <a:r>
              <a:rPr lang="en-US" sz="2800"/>
              <a:t>Increase sample size</a:t>
            </a:r>
          </a:p>
          <a:p>
            <a:endParaRPr lang="en-US" sz="2800"/>
          </a:p>
        </p:txBody>
      </p:sp>
      <p:graphicFrame>
        <p:nvGraphicFramePr>
          <p:cNvPr id="4055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00125" y="2616200"/>
          <a:ext cx="7612063" cy="2640013"/>
        </p:xfrm>
        <a:graphic>
          <a:graphicData uri="http://schemas.openxmlformats.org/presentationml/2006/ole">
            <p:oleObj spid="_x0000_s405508" name="Equation" r:id="rId4" imgW="3555720" imgH="1155600" progId="Equation.DSMT4">
              <p:embed/>
            </p:oleObj>
          </a:graphicData>
        </a:graphic>
      </p:graphicFrame>
      <p:sp>
        <p:nvSpPr>
          <p:cNvPr id="405509" name="Text Box 5"/>
          <p:cNvSpPr txBox="1">
            <a:spLocks noChangeArrowheads="1"/>
          </p:cNvSpPr>
          <p:nvPr/>
        </p:nvSpPr>
        <p:spPr bwMode="auto">
          <a:xfrm>
            <a:off x="609600" y="5218113"/>
            <a:ext cx="8534400" cy="2443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Raise questions about the study validity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Difficult to make proper inference to the population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 bldLvl="2" autoUpdateAnimBg="0"/>
      <p:bldP spid="40550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Essence of Sample Size Calculation</a:t>
            </a:r>
          </a:p>
        </p:txBody>
      </p:sp>
      <p:sp>
        <p:nvSpPr>
          <p:cNvPr id="241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544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Adequate N is needed for proper statistical inference.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Central limit theorem, large sample approximation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Control false positive (type I) and false negative (type II) errors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Inadequate N may lead to inconclusive or wrong results.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71 RCT failed to find sig. Results between groups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67 had &gt; 10% risk of missing a 25% tx improvement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50 had &gt; 10% risk of missing a 50% improvement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FF0000"/>
                </a:solidFill>
              </a:rPr>
              <a:t>(false negative results)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Spurious finding can occur by chance alone when N is small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FF0000"/>
                </a:solidFill>
              </a:rPr>
              <a:t>(false positive results)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400"/>
              <a:t>Unduly large N may not be feasible.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It can also be unethical.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Size for Other Designs</a:t>
            </a:r>
          </a:p>
        </p:txBody>
      </p:sp>
      <p:sp>
        <p:nvSpPr>
          <p:cNvPr id="216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Repeated measures</a:t>
            </a:r>
          </a:p>
          <a:p>
            <a:r>
              <a:rPr lang="en-US" dirty="0"/>
              <a:t>Equivalence trials</a:t>
            </a:r>
          </a:p>
          <a:p>
            <a:r>
              <a:rPr lang="en-US" dirty="0"/>
              <a:t>Historical control trials</a:t>
            </a:r>
          </a:p>
          <a:p>
            <a:r>
              <a:rPr lang="en-US" dirty="0"/>
              <a:t>Cluster randomization trials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(Reading Assignment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Efficient targeted design trials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763" y="228600"/>
            <a:ext cx="7407275" cy="620713"/>
          </a:xfrm>
        </p:spPr>
        <p:txBody>
          <a:bodyPr/>
          <a:lstStyle/>
          <a:p>
            <a:r>
              <a:rPr lang="en-US"/>
              <a:t>Premise (binary endpoint)</a:t>
            </a:r>
          </a:p>
        </p:txBody>
      </p:sp>
      <p:sp>
        <p:nvSpPr>
          <p:cNvPr id="818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20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-Roman" charset="0"/>
              </a:rPr>
              <a:t>In the study population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-Roman" charset="0"/>
              </a:rPr>
              <a:t>R+ : portion of marker positive (likely to respond)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-Roman" charset="0"/>
              </a:rPr>
              <a:t>R</a:t>
            </a:r>
            <a:r>
              <a:rPr lang="en-US" sz="2400">
                <a:latin typeface="Symbol" pitchFamily="18" charset="2"/>
              </a:rPr>
              <a:t>- : </a:t>
            </a:r>
            <a:r>
              <a:rPr lang="en-US" sz="2400">
                <a:latin typeface="Times-Roman" charset="0"/>
              </a:rPr>
              <a:t>portion of marker negative (less likely to respond)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-Roman" charset="0"/>
              </a:rPr>
              <a:t>Proportion of R</a:t>
            </a:r>
            <a:r>
              <a:rPr lang="en-US" sz="2400">
                <a:latin typeface="Symbol" pitchFamily="18" charset="2"/>
              </a:rPr>
              <a:t>- </a:t>
            </a:r>
            <a:r>
              <a:rPr lang="en-US" sz="2400">
                <a:latin typeface="Times-Roman" charset="0"/>
              </a:rPr>
              <a:t>: </a:t>
            </a:r>
            <a:r>
              <a:rPr lang="en-US" sz="2400">
                <a:latin typeface="Symbol" pitchFamily="18" charset="2"/>
              </a:rPr>
              <a:t>g</a:t>
            </a:r>
            <a:r>
              <a:rPr lang="en-US" sz="2400">
                <a:latin typeface="Times-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-Roman" charset="0"/>
              </a:rPr>
              <a:t>Patients were randomized into control and exp groups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-Roman" charset="0"/>
              </a:rPr>
              <a:t>Response probability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-Roman" charset="0"/>
              </a:rPr>
              <a:t>For R</a:t>
            </a:r>
            <a:r>
              <a:rPr lang="en-US" sz="2400">
                <a:latin typeface="Symbol" pitchFamily="18" charset="2"/>
              </a:rPr>
              <a:t>-  </a:t>
            </a:r>
            <a:r>
              <a:rPr lang="en-US" sz="2400">
                <a:latin typeface="Times-Roman" charset="0"/>
              </a:rPr>
              <a:t>pts</a:t>
            </a:r>
            <a:r>
              <a:rPr lang="en-US" sz="2400" i="1">
                <a:latin typeface="Times-Italic" charset="0"/>
              </a:rPr>
              <a:t>: p</a:t>
            </a:r>
            <a:r>
              <a:rPr lang="en-US" sz="2400" i="1" baseline="-25000">
                <a:latin typeface="Times-Italic" charset="0"/>
              </a:rPr>
              <a:t>c</a:t>
            </a:r>
            <a:r>
              <a:rPr lang="en-US" sz="2400" i="1">
                <a:latin typeface="Times-Italic" charset="0"/>
              </a:rPr>
              <a:t> + </a:t>
            </a:r>
            <a:r>
              <a:rPr lang="en-US" sz="2400" i="1">
                <a:latin typeface="Symbol" pitchFamily="18" charset="2"/>
              </a:rPr>
              <a:t>d</a:t>
            </a:r>
            <a:r>
              <a:rPr lang="en-US" sz="2400">
                <a:latin typeface="Universal-GreekwithMathPi" charset="0"/>
              </a:rPr>
              <a:t> </a:t>
            </a:r>
            <a:r>
              <a:rPr lang="en-US" sz="2400" baseline="-25000">
                <a:latin typeface="Times-Roman" charset="0"/>
              </a:rPr>
              <a:t>0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-Roman" charset="0"/>
              </a:rPr>
              <a:t>For R</a:t>
            </a:r>
            <a:r>
              <a:rPr lang="en-US" sz="2400">
                <a:latin typeface="Symbol" pitchFamily="18" charset="2"/>
              </a:rPr>
              <a:t>+  </a:t>
            </a:r>
            <a:r>
              <a:rPr lang="en-US" sz="2400">
                <a:latin typeface="Times-Roman" charset="0"/>
              </a:rPr>
              <a:t>pts</a:t>
            </a:r>
            <a:r>
              <a:rPr lang="en-US" sz="2400" i="1">
                <a:latin typeface="Times-Italic" charset="0"/>
              </a:rPr>
              <a:t>: p</a:t>
            </a:r>
            <a:r>
              <a:rPr lang="en-US" sz="2400" i="1" baseline="-25000">
                <a:latin typeface="Times-Italic" charset="0"/>
              </a:rPr>
              <a:t>c</a:t>
            </a:r>
            <a:r>
              <a:rPr lang="en-US" sz="2400" i="1">
                <a:latin typeface="Times-Italic" charset="0"/>
              </a:rPr>
              <a:t> + </a:t>
            </a:r>
            <a:r>
              <a:rPr lang="en-US" sz="2400" i="1">
                <a:latin typeface="Symbol" pitchFamily="18" charset="2"/>
              </a:rPr>
              <a:t>d</a:t>
            </a:r>
            <a:r>
              <a:rPr lang="en-US" sz="2400">
                <a:latin typeface="Universal-GreekwithMathPi" charset="0"/>
              </a:rPr>
              <a:t> </a:t>
            </a:r>
            <a:r>
              <a:rPr lang="en-US" sz="2400" baseline="-25000">
                <a:latin typeface="Times-Roman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-Roman" charset="0"/>
              </a:rPr>
              <a:t>Relative efficiency</a:t>
            </a:r>
          </a:p>
        </p:txBody>
      </p:sp>
      <p:pic>
        <p:nvPicPr>
          <p:cNvPr id="818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118100"/>
            <a:ext cx="4191000" cy="1435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Efficiency:</a:t>
            </a:r>
            <a:r>
              <a:rPr lang="en-US" i="1"/>
              <a:t> n/n</a:t>
            </a:r>
            <a:r>
              <a:rPr lang="en-US" i="1" baseline="30000"/>
              <a:t>T </a:t>
            </a:r>
            <a:r>
              <a:rPr lang="en-US" sz="3600">
                <a:latin typeface="Symbol" pitchFamily="18" charset="2"/>
              </a:rPr>
              <a:t>(</a:t>
            </a:r>
            <a:r>
              <a:rPr lang="en-US" i="1" baseline="30000"/>
              <a:t> </a:t>
            </a:r>
            <a:r>
              <a:rPr lang="en-US" sz="3600">
                <a:latin typeface="Symbol" pitchFamily="18" charset="2"/>
              </a:rPr>
              <a:t>g</a:t>
            </a:r>
            <a:r>
              <a:rPr lang="en-US" sz="3600"/>
              <a:t> = 0.5)</a:t>
            </a:r>
          </a:p>
        </p:txBody>
      </p:sp>
      <p:graphicFrame>
        <p:nvGraphicFramePr>
          <p:cNvPr id="820245" name="Group 21"/>
          <p:cNvGraphicFramePr>
            <a:graphicFrameLocks noGrp="1"/>
          </p:cNvGraphicFramePr>
          <p:nvPr>
            <p:ph sz="half" idx="2"/>
          </p:nvPr>
        </p:nvGraphicFramePr>
        <p:xfrm>
          <a:off x="609600" y="2138363"/>
          <a:ext cx="7672389" cy="3510789"/>
        </p:xfrm>
        <a:graphic>
          <a:graphicData uri="http://schemas.openxmlformats.org/drawingml/2006/table">
            <a:tbl>
              <a:tblPr/>
              <a:tblGrid>
                <a:gridCol w="2410072"/>
                <a:gridCol w="2771615"/>
                <a:gridCol w="2490702"/>
              </a:tblGrid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 (Randomized)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 (Screened)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Case 0: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al-GreekwithMathPi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-Roman" charset="0"/>
                        </a:rPr>
                        <a:t>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 0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Case 1: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 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-Roman" charset="0"/>
                        </a:rPr>
                        <a:t>0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Universal-GreekwithMathPi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-Roman" charset="0"/>
                        </a:rPr>
                        <a:t>1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28600"/>
            <a:ext cx="7407275" cy="777875"/>
          </a:xfrm>
        </p:spPr>
        <p:txBody>
          <a:bodyPr/>
          <a:lstStyle/>
          <a:p>
            <a:r>
              <a:rPr lang="en-US"/>
              <a:t>Gefitinib Trials</a:t>
            </a:r>
          </a:p>
        </p:txBody>
      </p:sp>
      <p:sp>
        <p:nvSpPr>
          <p:cNvPr id="822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677275" cy="3192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INTACT I &amp; II Trials had 2,130 pts. Results were negative. </a:t>
            </a:r>
          </a:p>
          <a:p>
            <a:pPr>
              <a:lnSpc>
                <a:spcPct val="90000"/>
              </a:lnSpc>
            </a:pPr>
            <a:r>
              <a:rPr lang="en-US" sz="2400"/>
              <a:t>We want to study an EGFR inhibitor in high-risk oral IEN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-Roman" charset="0"/>
              </a:rPr>
              <a:t>Only a fraction (1</a:t>
            </a:r>
            <a:r>
              <a:rPr lang="en-US" sz="2000">
                <a:latin typeface="Symbol" pitchFamily="18" charset="2"/>
              </a:rPr>
              <a:t> - g</a:t>
            </a:r>
            <a:r>
              <a:rPr lang="en-US" sz="2000">
                <a:latin typeface="Times-Roman" charset="0"/>
              </a:rPr>
              <a:t> = .10) of subjects presenting the target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-Roman" charset="0"/>
              </a:rPr>
              <a:t>Response rates are: std tx (e.g., retinoids):   </a:t>
            </a:r>
            <a:r>
              <a:rPr lang="en-US" sz="2000" i="1">
                <a:latin typeface="Times-Italic" charset="0"/>
              </a:rPr>
              <a:t>p</a:t>
            </a:r>
            <a:r>
              <a:rPr lang="en-US" sz="2000" i="1" baseline="-25000">
                <a:latin typeface="Times-Italic" charset="0"/>
              </a:rPr>
              <a:t>c </a:t>
            </a:r>
            <a:r>
              <a:rPr lang="en-US" sz="2000">
                <a:latin typeface="Times-Roman" charset="0"/>
              </a:rPr>
              <a:t>= .40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-Roman" charset="0"/>
              </a:rPr>
              <a:t>EGFR inhibitor:  w/ target is </a:t>
            </a:r>
            <a:r>
              <a:rPr lang="en-US" sz="2000" i="1">
                <a:latin typeface="Times-Italic" charset="0"/>
              </a:rPr>
              <a:t>p</a:t>
            </a:r>
            <a:r>
              <a:rPr lang="en-US" sz="2000" i="1" baseline="-25000">
                <a:latin typeface="Times-Italic" charset="0"/>
              </a:rPr>
              <a:t>c  </a:t>
            </a:r>
            <a:r>
              <a:rPr lang="en-US" sz="2000" i="1">
                <a:latin typeface="Times-Italic" charset="0"/>
              </a:rPr>
              <a:t>+ </a:t>
            </a:r>
            <a:r>
              <a:rPr lang="en-US" sz="2000" i="1">
                <a:latin typeface="Times-Italic" charset="0"/>
                <a:sym typeface="Symbol" pitchFamily="18" charset="2"/>
              </a:rPr>
              <a:t></a:t>
            </a:r>
            <a:r>
              <a:rPr lang="en-US" sz="2000" i="1" baseline="-25000">
                <a:latin typeface="Times-Italic" charset="0"/>
              </a:rPr>
              <a:t> 1 </a:t>
            </a:r>
            <a:r>
              <a:rPr lang="en-US" sz="2000">
                <a:latin typeface="Times-Roman" charset="0"/>
              </a:rPr>
              <a:t>,  w/o target is </a:t>
            </a:r>
            <a:r>
              <a:rPr lang="en-US" sz="2000" i="1">
                <a:latin typeface="Times-Italic" charset="0"/>
              </a:rPr>
              <a:t>p</a:t>
            </a:r>
            <a:r>
              <a:rPr lang="en-US" sz="2000" i="1" baseline="-25000">
                <a:latin typeface="Times-Italic" charset="0"/>
              </a:rPr>
              <a:t>c  </a:t>
            </a:r>
            <a:r>
              <a:rPr lang="en-US" sz="2000" i="1">
                <a:latin typeface="Times-Italic" charset="0"/>
              </a:rPr>
              <a:t>+ </a:t>
            </a:r>
            <a:r>
              <a:rPr lang="en-US" sz="2000" i="1">
                <a:latin typeface="Times-Italic" charset="0"/>
                <a:sym typeface="Symbol" pitchFamily="18" charset="2"/>
              </a:rPr>
              <a:t></a:t>
            </a:r>
            <a:r>
              <a:rPr lang="en-US" sz="2000" i="1" baseline="-25000">
                <a:latin typeface="Times-Italic" charset="0"/>
              </a:rPr>
              <a:t> 0</a:t>
            </a:r>
            <a:endParaRPr lang="en-US" sz="2000">
              <a:latin typeface="Times-Roman" charset="0"/>
            </a:endParaRPr>
          </a:p>
          <a:p>
            <a:pPr>
              <a:lnSpc>
                <a:spcPct val="90000"/>
              </a:lnSpc>
            </a:pPr>
            <a:r>
              <a:rPr lang="en-US" sz="2400"/>
              <a:t>Sample size needed for 90% power at 2-sided 5% significance level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822312" name="Group 40"/>
          <p:cNvGraphicFramePr>
            <a:graphicFrameLocks noGrp="1"/>
          </p:cNvGraphicFramePr>
          <p:nvPr/>
        </p:nvGraphicFramePr>
        <p:xfrm>
          <a:off x="304800" y="3836988"/>
          <a:ext cx="8686800" cy="2642553"/>
        </p:xfrm>
        <a:graphic>
          <a:graphicData uri="http://schemas.openxmlformats.org/drawingml/2006/table">
            <a:tbl>
              <a:tblPr/>
              <a:tblGrid>
                <a:gridCol w="3181350"/>
                <a:gridCol w="1377950"/>
                <a:gridCol w="1374775"/>
                <a:gridCol w="1377950"/>
                <a:gridCol w="1374775"/>
              </a:tblGrid>
              <a:tr h="3349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Design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(Entry: N (Efficiency))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 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 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 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 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= 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Untargeted 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12,806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3,248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446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Targeted 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138 (92.2)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 (95.8)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138 (3.2)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 (3.4)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Targeted Design (screened)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1,380 (9.2)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340 (9.6)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1,380 (0.3)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340 (0.3)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7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34" charset="-128"/>
              </a:rPr>
              <a:t>Adherence/Compliance Monitoring</a:t>
            </a:r>
          </a:p>
        </p:txBody>
      </p:sp>
      <p:sp>
        <p:nvSpPr>
          <p:cNvPr id="401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319213"/>
            <a:ext cx="7772400" cy="5157787"/>
          </a:xfrm>
          <a:noFill/>
        </p:spPr>
        <p:txBody>
          <a:bodyPr>
            <a:spAutoFit/>
          </a:bodyPr>
          <a:lstStyle/>
          <a:p>
            <a:r>
              <a:rPr lang="en-US" altLang="ja-JP" sz="2000">
                <a:ea typeface="ＭＳ Ｐゴシック" pitchFamily="34" charset="-128"/>
              </a:rPr>
              <a:t>Pill diary</a:t>
            </a:r>
          </a:p>
          <a:p>
            <a:r>
              <a:rPr lang="en-US" altLang="ja-JP" sz="2000">
                <a:ea typeface="ＭＳ Ｐゴシック" pitchFamily="34" charset="-128"/>
              </a:rPr>
              <a:t>Pill count</a:t>
            </a:r>
          </a:p>
          <a:p>
            <a:pPr lvl="1"/>
            <a:r>
              <a:rPr lang="en-US" altLang="ja-JP" sz="1800">
                <a:ea typeface="ＭＳ Ｐゴシック" pitchFamily="34" charset="-128"/>
              </a:rPr>
              <a:t>Forget to bring in the bottle</a:t>
            </a:r>
          </a:p>
          <a:p>
            <a:pPr lvl="1"/>
            <a:r>
              <a:rPr lang="en-US" altLang="ja-JP" sz="1800">
                <a:ea typeface="ＭＳ Ｐゴシック" pitchFamily="34" charset="-128"/>
              </a:rPr>
              <a:t>Dump the remaining drugs into the toilet</a:t>
            </a:r>
          </a:p>
          <a:p>
            <a:pPr lvl="2"/>
            <a:r>
              <a:rPr lang="en-US" altLang="ja-JP" sz="1600">
                <a:ea typeface="ＭＳ Ｐゴシック" pitchFamily="34" charset="-128"/>
              </a:rPr>
              <a:t>Over-subscribe</a:t>
            </a:r>
          </a:p>
          <a:p>
            <a:pPr lvl="1"/>
            <a:r>
              <a:rPr lang="en-US" altLang="ja-JP" sz="1800">
                <a:ea typeface="ＭＳ Ｐゴシック" pitchFamily="34" charset="-128"/>
              </a:rPr>
              <a:t>Dispense by weight – not precise</a:t>
            </a:r>
          </a:p>
          <a:p>
            <a:r>
              <a:rPr lang="en-US" altLang="ja-JP" sz="2000">
                <a:ea typeface="ＭＳ Ｐゴシック" pitchFamily="34" charset="-128"/>
              </a:rPr>
              <a:t>Special pill dispenser to monitor when the bottle is opened</a:t>
            </a:r>
          </a:p>
          <a:p>
            <a:r>
              <a:rPr lang="en-US" altLang="ja-JP" sz="2000">
                <a:ea typeface="ＭＳ Ｐゴシック" pitchFamily="34" charset="-128"/>
              </a:rPr>
              <a:t>Laboratory test of drug level in serum or urine</a:t>
            </a:r>
          </a:p>
          <a:p>
            <a:pPr lvl="1"/>
            <a:r>
              <a:rPr lang="en-US" altLang="ja-JP" sz="1800">
                <a:ea typeface="ＭＳ Ｐゴシック" pitchFamily="34" charset="-128"/>
              </a:rPr>
              <a:t>Half-life of the drug</a:t>
            </a:r>
          </a:p>
          <a:p>
            <a:pPr lvl="1"/>
            <a:r>
              <a:rPr lang="en-US" altLang="ja-JP" sz="1800">
                <a:ea typeface="ＭＳ Ｐゴシック" pitchFamily="34" charset="-128"/>
              </a:rPr>
              <a:t>Choosing cutoff value to declare (+) or (</a:t>
            </a:r>
            <a:r>
              <a:rPr lang="en-US" altLang="ja-JP" sz="1800">
                <a:latin typeface="Symbol" pitchFamily="18" charset="2"/>
                <a:ea typeface="ＭＳ Ｐゴシック" pitchFamily="34" charset="-128"/>
              </a:rPr>
              <a:t>-</a:t>
            </a:r>
            <a:r>
              <a:rPr lang="en-US" altLang="ja-JP" sz="1800">
                <a:ea typeface="ＭＳ Ｐゴシック" pitchFamily="34" charset="-128"/>
              </a:rPr>
              <a:t>)</a:t>
            </a:r>
          </a:p>
          <a:p>
            <a:r>
              <a:rPr lang="en-US" altLang="ja-JP" sz="2000">
                <a:ea typeface="ＭＳ Ｐゴシック" pitchFamily="34" charset="-128"/>
              </a:rPr>
              <a:t>Percent compliance</a:t>
            </a:r>
          </a:p>
          <a:p>
            <a:pPr lvl="1"/>
            <a:r>
              <a:rPr lang="en-US" altLang="ja-JP" sz="1800">
                <a:ea typeface="ＭＳ Ｐゴシック" pitchFamily="34" charset="-128"/>
              </a:rPr>
              <a:t>% compliance = # of pills taken / # of pills prescribed</a:t>
            </a:r>
          </a:p>
          <a:p>
            <a:r>
              <a:rPr lang="en-US" altLang="ja-JP" sz="2000">
                <a:ea typeface="ＭＳ Ｐゴシック" pitchFamily="34" charset="-128"/>
              </a:rPr>
              <a:t>Dose intensity</a:t>
            </a:r>
          </a:p>
          <a:p>
            <a:pPr lvl="1"/>
            <a:r>
              <a:rPr lang="en-US" altLang="ja-JP" sz="1800">
                <a:ea typeface="ＭＳ Ｐゴシック" pitchFamily="34" charset="-128"/>
              </a:rPr>
              <a:t># of pills taken / # of pills should have been taken per protocol</a:t>
            </a:r>
          </a:p>
          <a:p>
            <a:pPr lvl="1"/>
            <a:r>
              <a:rPr lang="en-US" altLang="ja-JP" sz="1800">
                <a:ea typeface="ＭＳ Ｐゴシック" pitchFamily="34" charset="-128"/>
              </a:rPr>
              <a:t>Measure the actual amount of drug taken</a:t>
            </a:r>
            <a:endParaRPr lang="en-US" altLang="ja-JP" sz="160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Reasons for Noncompliance</a:t>
            </a:r>
          </a:p>
        </p:txBody>
      </p:sp>
      <p:sp>
        <p:nvSpPr>
          <p:cNvPr id="403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Toxicity or side effects</a:t>
            </a:r>
          </a:p>
          <a:p>
            <a:r>
              <a:rPr lang="en-US"/>
              <a:t>Involving life style/behavior change</a:t>
            </a:r>
          </a:p>
          <a:p>
            <a:r>
              <a:rPr lang="en-US"/>
              <a:t>Complex or inconvenient interventions</a:t>
            </a:r>
          </a:p>
          <a:p>
            <a:r>
              <a:rPr lang="en-US"/>
              <a:t>Insufficient or lack of understanding instructions</a:t>
            </a:r>
          </a:p>
          <a:p>
            <a:r>
              <a:rPr lang="en-US"/>
              <a:t>Change of mind, refusal</a:t>
            </a:r>
          </a:p>
          <a:p>
            <a:r>
              <a:rPr lang="en-US"/>
              <a:t>Lack of family support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14400"/>
          </a:xfrm>
        </p:spPr>
        <p:txBody>
          <a:bodyPr/>
          <a:lstStyle/>
          <a:p>
            <a:r>
              <a:rPr lang="en-US" sz="3600"/>
              <a:t>Other Adjustments for Sample Size		</a:t>
            </a:r>
          </a:p>
        </p:txBody>
      </p:sp>
      <p:sp>
        <p:nvSpPr>
          <p:cNvPr id="407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Increase number of screened/registered patients to take the ineligibility into consideration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10% ineligible, Total N = N/0.9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Increase number of randomized patients if not everyone is evaluable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5% inevaluable, Total N = N/0.95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Drop out, loss to f/u</a:t>
            </a:r>
          </a:p>
          <a:p>
            <a:pPr>
              <a:lnSpc>
                <a:spcPct val="90000"/>
              </a:lnSpc>
            </a:pPr>
            <a:r>
              <a:rPr lang="en-US" sz="2800"/>
              <a:t>Be aware of informative censoring</a:t>
            </a:r>
          </a:p>
          <a:p>
            <a:pPr>
              <a:lnSpc>
                <a:spcPct val="90000"/>
              </a:lnSpc>
            </a:pPr>
            <a:r>
              <a:rPr lang="en-US" sz="2800"/>
              <a:t>Interim analysis, sample size re-estimation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 be covered later in the course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/>
          <a:lstStyle/>
          <a:p>
            <a:r>
              <a:rPr lang="en-US" sz="3200"/>
              <a:t>Sample Size/Power Calculation via Simulations for Hypothesis Testing</a:t>
            </a:r>
          </a:p>
        </p:txBody>
      </p:sp>
      <p:sp>
        <p:nvSpPr>
          <p:cNvPr id="400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800"/>
              <a:t>Generate data according to the study design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800"/>
              <a:t>Compute the test statistics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800"/>
              <a:t>Determine whether you reject H</a:t>
            </a:r>
            <a:r>
              <a:rPr lang="en-US" sz="2800" baseline="-25000"/>
              <a:t>0</a:t>
            </a:r>
            <a:r>
              <a:rPr lang="en-US" sz="2800"/>
              <a:t> or not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800"/>
              <a:t>Repeat steps 1-3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800"/>
              <a:t>Useful tips</a:t>
            </a:r>
          </a:p>
          <a:p>
            <a:pPr marL="990600" lvl="1" indent="-533400">
              <a:lnSpc>
                <a:spcPct val="90000"/>
              </a:lnSpc>
              <a:buSzTx/>
              <a:buFontTx/>
              <a:buChar char="•"/>
            </a:pPr>
            <a:r>
              <a:rPr lang="en-US" sz="2400"/>
              <a:t>Set seed to initialize the random number generator</a:t>
            </a:r>
          </a:p>
          <a:p>
            <a:pPr marL="990600" lvl="1" indent="-533400">
              <a:lnSpc>
                <a:spcPct val="90000"/>
              </a:lnSpc>
              <a:buSzTx/>
              <a:buFontTx/>
              <a:buChar char="•"/>
            </a:pPr>
            <a:r>
              <a:rPr lang="en-US" sz="2400"/>
              <a:t>Check the distribution of the data to make sure they are accurately generated</a:t>
            </a:r>
          </a:p>
          <a:p>
            <a:pPr marL="990600" lvl="1" indent="-533400">
              <a:lnSpc>
                <a:spcPct val="90000"/>
              </a:lnSpc>
              <a:buSzTx/>
              <a:buFontTx/>
              <a:buChar char="•"/>
            </a:pPr>
            <a:r>
              <a:rPr lang="en-US" sz="2400"/>
              <a:t>Run the test under H</a:t>
            </a:r>
            <a:r>
              <a:rPr lang="en-US" sz="2400" baseline="-25000"/>
              <a:t>0</a:t>
            </a:r>
            <a:r>
              <a:rPr lang="en-US" sz="2400"/>
              <a:t> to verify the level of significance</a:t>
            </a:r>
          </a:p>
          <a:p>
            <a:pPr marL="990600" lvl="1" indent="-533400">
              <a:lnSpc>
                <a:spcPct val="90000"/>
              </a:lnSpc>
              <a:buSzTx/>
              <a:buFontTx/>
              <a:buChar char="•"/>
            </a:pPr>
            <a:r>
              <a:rPr lang="en-US" sz="2400"/>
              <a:t>Do it for at least 1,000 trials. </a:t>
            </a:r>
          </a:p>
          <a:p>
            <a:pPr marL="1371600" lvl="2" indent="-457200">
              <a:lnSpc>
                <a:spcPct val="90000"/>
              </a:lnSpc>
              <a:buSzPct val="80000"/>
              <a:buFont typeface="Wingdings" pitchFamily="2" charset="2"/>
              <a:buChar char="Ø"/>
            </a:pPr>
            <a:r>
              <a:rPr lang="en-US" sz="2000"/>
              <a:t>Precision of statistical power?</a:t>
            </a:r>
          </a:p>
          <a:p>
            <a:pPr marL="1371600" lvl="2" indent="-457200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sz="2000"/>
              <a:t>	sqrt((.8x.2)/1,000) = 0.013</a:t>
            </a:r>
          </a:p>
          <a:p>
            <a:pPr marL="1371600" lvl="2" indent="-457200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sz="2000"/>
              <a:t>	sqrt((.5x.5)/1,000) = 0.016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SzTx/>
            </a:pPr>
            <a:endParaRPr 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5800" cy="609600"/>
          </a:xfrm>
        </p:spPr>
        <p:txBody>
          <a:bodyPr/>
          <a:lstStyle/>
          <a:p>
            <a:r>
              <a:rPr lang="en-US" sz="3600" dirty="0"/>
              <a:t>Homework #7 (due </a:t>
            </a:r>
            <a:r>
              <a:rPr lang="en-US" sz="3600" dirty="0" smtClean="0"/>
              <a:t>2/21)</a:t>
            </a:r>
            <a:endParaRPr lang="en-US" sz="3600" dirty="0"/>
          </a:p>
        </p:txBody>
      </p:sp>
      <p:sp>
        <p:nvSpPr>
          <p:cNvPr id="414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229600" cy="5638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u="sng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Sample size calculation for comparing two binomial probabilities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zh-TW" sz="1000" dirty="0" smtClean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 smtClean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In 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a randomized Phase II trial, patients are randomized to receive either the standard treatment or a new targeted treatment.  The goal is to compare the response rate between the two treatments by testing the following hypothesis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 H</a:t>
            </a:r>
            <a:r>
              <a:rPr lang="pt-BR" altLang="zh-TW" sz="1600" baseline="-250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0</a:t>
            </a:r>
            <a:r>
              <a:rPr lang="pt-BR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: </a:t>
            </a:r>
            <a:r>
              <a:rPr lang="pt-BR" altLang="zh-TW" sz="1600" i="1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pt-BR" altLang="zh-TW" sz="1600" baseline="-250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  </a:t>
            </a:r>
            <a:r>
              <a:rPr lang="pt-BR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=  </a:t>
            </a:r>
            <a:r>
              <a:rPr lang="pt-BR" altLang="zh-TW" sz="1600" i="1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pt-BR" altLang="zh-TW" sz="1600" baseline="-250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T</a:t>
            </a:r>
            <a:r>
              <a:rPr lang="pt-BR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	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 H</a:t>
            </a:r>
            <a:r>
              <a:rPr lang="en-US" altLang="zh-TW" sz="1600" baseline="-250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1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: 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</a:t>
            </a:r>
            <a:r>
              <a:rPr lang="en-US" altLang="zh-TW" sz="1600" baseline="-250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 </a:t>
            </a:r>
            <a:r>
              <a:rPr lang="pt-BR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  <a:sym typeface="Symbol" pitchFamily="18" charset="2"/>
              </a:rPr>
              <a:t></a:t>
            </a:r>
            <a:r>
              <a:rPr lang="en-US" altLang="zh-TW" sz="1600" baseline="-250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 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T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Assume 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</a:t>
            </a:r>
            <a:r>
              <a:rPr lang="en-US" altLang="zh-TW" sz="1600" baseline="-250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= 0.3, 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T</a:t>
            </a:r>
            <a:r>
              <a:rPr lang="en-US" altLang="zh-TW" sz="1600" baseline="-250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= 0.5, </a:t>
            </a:r>
            <a:r>
              <a:rPr lang="en-US" altLang="zh-TW" sz="1600" dirty="0">
                <a:solidFill>
                  <a:srgbClr val="000000"/>
                </a:solidFill>
                <a:latin typeface="Symbol" pitchFamily="18" charset="2"/>
                <a:ea typeface="MS Mincho" pitchFamily="49" charset="-128"/>
              </a:rPr>
              <a:t>a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=0.05, and </a:t>
            </a:r>
            <a:r>
              <a:rPr lang="en-US" altLang="zh-TW" sz="1600" dirty="0">
                <a:solidFill>
                  <a:srgbClr val="000000"/>
                </a:solidFill>
                <a:latin typeface="Symbol" pitchFamily="18" charset="2"/>
                <a:ea typeface="MS Mincho" pitchFamily="49" charset="-128"/>
              </a:rPr>
              <a:t>b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=0.1,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zh-TW" sz="1600" dirty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1. Calculate the sample size required assuming equal randomization between the two treatments.  (Use STPLAN)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zh-TW" sz="1600" dirty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2. Applying the Bayesian response adaptive randomization, compute the required sample size using the following decision rules:  At the end of trial, if </a:t>
            </a:r>
            <a:r>
              <a:rPr lang="en-US" altLang="zh-TW" sz="16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Prob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(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&gt; 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T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) &gt; 0.95, conclude standard treatment is better.  Otherwise, if </a:t>
            </a:r>
            <a:r>
              <a:rPr lang="en-US" altLang="zh-TW" sz="16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Prob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(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&lt; 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T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) &gt; 0.95, conclude the new treatment is better. (The AR software can be downloaded from </a:t>
            </a:r>
            <a:r>
              <a:rPr lang="en-US" altLang="zh-TW" sz="1600" dirty="0">
                <a:latin typeface="Arial" charset="0"/>
                <a:ea typeface="MS Mincho" pitchFamily="49" charset="-128"/>
                <a:hlinkClick r:id="rId2"/>
              </a:rPr>
              <a:t>http://biostatistics.mdanderson.org/SoftwareDownload</a:t>
            </a:r>
            <a:r>
              <a:rPr lang="en-US" altLang="zh-TW" sz="1600" u="sng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.)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zh-TW" sz="1600" dirty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3. Similar as in 2, compute the sample size but add an early stopping rule that at any given time of the study, if observe </a:t>
            </a:r>
            <a:r>
              <a:rPr lang="en-US" altLang="zh-TW" sz="16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Prob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(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&gt; 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T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) &gt; 0.999, terminate the study and conclude standard treatment is better.  Otherwise, if </a:t>
            </a:r>
            <a:r>
              <a:rPr lang="en-US" altLang="zh-TW" sz="16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Prob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(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&lt; </a:t>
            </a:r>
            <a:r>
              <a:rPr lang="en-US" altLang="zh-TW" sz="1600" i="1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p</a:t>
            </a:r>
            <a:r>
              <a:rPr lang="en-US" altLang="zh-TW" sz="1600" baseline="-25000" dirty="0" err="1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T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) &gt; 0.999, terminate the study and conclude the new treatment is better.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zh-TW" sz="1600" dirty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4. Compare the maximum sample size, averaged sample size</a:t>
            </a:r>
            <a:r>
              <a:rPr lang="en-US" altLang="zh-TW" sz="1600" dirty="0" smtClean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, type </a:t>
            </a:r>
            <a:r>
              <a:rPr lang="en-US" altLang="zh-TW" sz="1600" smtClean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I error, </a:t>
            </a:r>
            <a:r>
              <a:rPr lang="en-US" altLang="zh-TW" sz="16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statistical power, probability of early stopping, probability of patients randomized into each arm, and the average number of responses observed in the trial in (a), (b), and (c).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5800" cy="609600"/>
          </a:xfrm>
        </p:spPr>
        <p:txBody>
          <a:bodyPr/>
          <a:lstStyle/>
          <a:p>
            <a:r>
              <a:rPr lang="en-US" sz="3600" dirty="0"/>
              <a:t>Homework #8 (due </a:t>
            </a:r>
            <a:r>
              <a:rPr lang="en-US" sz="3600" dirty="0" smtClean="0"/>
              <a:t>2/21)</a:t>
            </a:r>
            <a:endParaRPr lang="en-US" sz="3600" dirty="0"/>
          </a:p>
        </p:txBody>
      </p:sp>
      <p:sp>
        <p:nvSpPr>
          <p:cNvPr id="415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229600" cy="5638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Sample size calculation for comparing survival endpoints in two groups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zh-TW" sz="500" dirty="0" smtClean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 smtClean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Instead </a:t>
            </a:r>
            <a:r>
              <a:rPr lang="en-US" altLang="zh-TW" sz="18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of using the binary endpoint, we now assume that the anti-tumor activity is measured by a survival endpoint.  Assume the 5-yr survival rate for recurrent head and neck cancer is about 30% for the standard treatment. Assume a new agent can increase the 5-yr survival rate to 50%. Please design a two-arm randomized study comparing the standard versus new treatments with a two-sided </a:t>
            </a:r>
            <a:r>
              <a:rPr lang="en-US" altLang="zh-TW" sz="1800" dirty="0">
                <a:solidFill>
                  <a:srgbClr val="000000"/>
                </a:solidFill>
                <a:latin typeface="Symbol" pitchFamily="18" charset="2"/>
                <a:ea typeface="MS Mincho" pitchFamily="49" charset="-128"/>
              </a:rPr>
              <a:t>a</a:t>
            </a:r>
            <a:r>
              <a:rPr lang="en-US" altLang="zh-TW" sz="18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= 5% and 90% power for testing equal hazard rate assuming exponential survival.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zh-TW" sz="1800" dirty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buClr>
                <a:srgbClr val="000000"/>
              </a:buClr>
              <a:buFont typeface="Arial" charset="0"/>
              <a:buNone/>
            </a:pPr>
            <a:r>
              <a:rPr lang="en-US" altLang="zh-TW" sz="18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Compute the sample size needed </a:t>
            </a:r>
            <a:r>
              <a:rPr lang="en-US" altLang="zh-TW" sz="1800" dirty="0" smtClean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(e.g., use </a:t>
            </a:r>
            <a:r>
              <a:rPr lang="en-US" altLang="zh-TW" sz="18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STPLAN).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r>
              <a:rPr lang="en-US" altLang="zh-TW" sz="18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1. Assume instantaneous accrual and no censoring. 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r>
              <a:rPr lang="en-US" altLang="zh-TW" sz="18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2. Assume instantaneous accrual with 5 years of f/u.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r>
              <a:rPr lang="en-US" altLang="zh-TW" sz="18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3. Compute the accrual rate and total sample size needed with 2 years of accrual and 3 years of additional follow-up, i.e. the total study duration is 5 years. </a:t>
            </a:r>
            <a:endParaRPr lang="en-US" altLang="zh-TW" sz="1800" dirty="0" smtClean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r>
              <a:rPr lang="en-US" altLang="zh-TW" sz="1800" dirty="0" smtClean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4. Please verify the result in 3. above by conducting simulation studies with at least 1,000 runs.</a:t>
            </a:r>
            <a:endParaRPr lang="en-US" altLang="zh-TW" sz="1800" dirty="0">
              <a:solidFill>
                <a:srgbClr val="000000"/>
              </a:solidFill>
              <a:latin typeface="Arial" charset="0"/>
              <a:ea typeface="MS Mincho" pitchFamily="49" charset="-128"/>
            </a:endParaRPr>
          </a:p>
          <a:p>
            <a:pPr marL="0" indent="0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charset="0"/>
              <a:buNone/>
            </a:pPr>
            <a:r>
              <a:rPr lang="en-US" altLang="zh-TW" sz="1800" dirty="0" smtClean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5. </a:t>
            </a:r>
            <a:r>
              <a:rPr lang="en-US" altLang="zh-TW" sz="1800" dirty="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Compute the f/u time and total study duration required if the accrual time is 3 years with a rate of 5 patients per month.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Points</a:t>
            </a:r>
          </a:p>
        </p:txBody>
      </p:sp>
      <p:sp>
        <p:nvSpPr>
          <p:cNvPr id="243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Clinical Trials should be designed with good </a:t>
            </a:r>
            <a:r>
              <a:rPr lang="en-US" i="1">
                <a:solidFill>
                  <a:srgbClr val="FF0000"/>
                </a:solidFill>
              </a:rPr>
              <a:t>operating characteristics</a:t>
            </a:r>
            <a:r>
              <a:rPr lang="en-US"/>
              <a:t>  to yield valid scientific inference. </a:t>
            </a:r>
          </a:p>
          <a:p>
            <a:pPr>
              <a:lnSpc>
                <a:spcPct val="90000"/>
              </a:lnSpc>
            </a:pPr>
            <a:r>
              <a:rPr lang="en-US"/>
              <a:t>Sufficient sample size is needed for estimation and/or hypothesis testing.</a:t>
            </a:r>
          </a:p>
          <a:p>
            <a:pPr>
              <a:lnSpc>
                <a:spcPct val="90000"/>
              </a:lnSpc>
            </a:pPr>
            <a:r>
              <a:rPr lang="en-US"/>
              <a:t>Sample size calculation should be based on the identification of </a:t>
            </a:r>
          </a:p>
          <a:p>
            <a:pPr lvl="1">
              <a:lnSpc>
                <a:spcPct val="90000"/>
              </a:lnSpc>
            </a:pPr>
            <a:r>
              <a:rPr lang="en-US"/>
              <a:t>A primary endpoint</a:t>
            </a:r>
          </a:p>
          <a:p>
            <a:pPr lvl="1">
              <a:lnSpc>
                <a:spcPct val="90000"/>
              </a:lnSpc>
            </a:pPr>
            <a:r>
              <a:rPr lang="en-US"/>
              <a:t>The objective to be achieved on the primary endpoint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245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09700"/>
            <a:ext cx="8001000" cy="5448300"/>
          </a:xfrm>
        </p:spPr>
        <p:txBody>
          <a:bodyPr/>
          <a:lstStyle/>
          <a:p>
            <a:r>
              <a:rPr lang="en-US"/>
              <a:t>In a single-arm Phase II trial</a:t>
            </a:r>
          </a:p>
          <a:p>
            <a:pPr lvl="1"/>
            <a:r>
              <a:rPr lang="en-US"/>
              <a:t>Primary endpoint: Response rate</a:t>
            </a:r>
          </a:p>
          <a:p>
            <a:pPr lvl="1"/>
            <a:r>
              <a:rPr lang="en-US"/>
              <a:t>Objective: find out whether the new treatment can achieve a target response rate</a:t>
            </a:r>
          </a:p>
          <a:p>
            <a:r>
              <a:rPr lang="en-US"/>
              <a:t>In a randomized controlled Phase III trial</a:t>
            </a:r>
          </a:p>
          <a:p>
            <a:pPr lvl="1"/>
            <a:r>
              <a:rPr lang="en-US"/>
              <a:t>Primary endpoint: Overall survival</a:t>
            </a:r>
          </a:p>
          <a:p>
            <a:pPr lvl="1"/>
            <a:r>
              <a:rPr lang="en-US"/>
              <a:t>Objective: find out whether the new treatment can yield a longer overall survival compared to the standard treatment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12573000" cy="838200"/>
          </a:xfrm>
        </p:spPr>
        <p:txBody>
          <a:bodyPr/>
          <a:lstStyle/>
          <a:p>
            <a:r>
              <a:rPr lang="en-US" sz="3400" dirty="0"/>
              <a:t>Sample Size Calculation Is Only An Estimate</a:t>
            </a:r>
          </a:p>
        </p:txBody>
      </p:sp>
      <p:sp>
        <p:nvSpPr>
          <p:cNvPr id="247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3058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Parameters used in calculation are estimates themselves with a level of uncertainty.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Estimated </a:t>
            </a:r>
            <a:r>
              <a:rPr lang="en-US" sz="2800" dirty="0" err="1"/>
              <a:t>tx</a:t>
            </a:r>
            <a:r>
              <a:rPr lang="en-US" sz="2800" dirty="0"/>
              <a:t> effect may be based on a different population.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Estimated </a:t>
            </a:r>
            <a:r>
              <a:rPr lang="en-US" sz="2800" dirty="0" err="1"/>
              <a:t>tx</a:t>
            </a:r>
            <a:r>
              <a:rPr lang="en-US" sz="2800" dirty="0"/>
              <a:t> effect is often overly optimistic based on highly selected pilot studies.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Pts eligibility criteria may be changed, thus, affect the sample population.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Rule of thumb: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Be conservative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May need a pilot study to refine the estimates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Better to design a larger study with early stopping and a smaller study than try to expand N /extend f/u during the trial.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Concepts</a:t>
            </a:r>
          </a:p>
        </p:txBody>
      </p:sp>
      <p:sp>
        <p:nvSpPr>
          <p:cNvPr id="249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2705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Estimation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1-sample: estimating tx effect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2-sample: estimating tx difference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Methods for 1-sample binary endpoint, e.g., response rate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Exact: e.g. Clopper-Pearson Interval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Asymptotic Gaussian approximation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2036763" y="4191000"/>
          <a:ext cx="6289675" cy="1057275"/>
        </p:xfrm>
        <a:graphic>
          <a:graphicData uri="http://schemas.openxmlformats.org/presentationml/2006/ole">
            <p:oleObj spid="_x0000_s249860" name="Equation" r:id="rId4" imgW="4533840" imgH="761760" progId="Equation.DSMT4">
              <p:embed/>
            </p:oleObj>
          </a:graphicData>
        </a:graphic>
      </p:graphicFrame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609600" y="5638800"/>
            <a:ext cx="7467600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5"/>
              </a:buBlip>
            </a:pPr>
            <a:r>
              <a:rPr lang="en-US" sz="2800"/>
              <a:t> Hypothesis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/>
              <a:t>Estimation</a:t>
            </a:r>
          </a:p>
        </p:txBody>
      </p:sp>
      <p:sp>
        <p:nvSpPr>
          <p:cNvPr id="260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384300"/>
            <a:ext cx="8070850" cy="2122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Let X=systolic blood pressure (SBP)</a:t>
            </a:r>
          </a:p>
          <a:p>
            <a:pPr>
              <a:lnSpc>
                <a:spcPct val="90000"/>
              </a:lnSpc>
            </a:pPr>
            <a:r>
              <a:rPr lang="en-US"/>
              <a:t>X ~ N(90,10</a:t>
            </a:r>
            <a:r>
              <a:rPr lang="en-US" baseline="50000"/>
              <a:t>2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With sample size N, </a:t>
            </a:r>
            <a:r>
              <a:rPr lang="en-US">
                <a:solidFill>
                  <a:srgbClr val="CC0000"/>
                </a:solidFill>
              </a:rPr>
              <a:t>mean(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 )~ N(90, 100/</a:t>
            </a:r>
            <a:r>
              <a:rPr lang="en-US" i="1">
                <a:solidFill>
                  <a:srgbClr val="CC0000"/>
                </a:solidFill>
              </a:rPr>
              <a:t>N </a:t>
            </a:r>
            <a:r>
              <a:rPr lang="en-US">
                <a:solidFill>
                  <a:srgbClr val="CC0000"/>
                </a:solidFill>
              </a:rPr>
              <a:t>)</a:t>
            </a:r>
          </a:p>
        </p:txBody>
      </p:sp>
      <p:pic>
        <p:nvPicPr>
          <p:cNvPr id="260100" name="Picture 4" descr="fi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733800"/>
            <a:ext cx="3581400" cy="2768600"/>
          </a:xfrm>
          <a:prstGeom prst="rect">
            <a:avLst/>
          </a:prstGeom>
          <a:solidFill>
            <a:srgbClr val="FFFFCC"/>
          </a:solidFill>
        </p:spPr>
      </p:pic>
      <p:pic>
        <p:nvPicPr>
          <p:cNvPr id="260101" name="Picture 5" descr="fi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689350"/>
            <a:ext cx="3810000" cy="2824163"/>
          </a:xfrm>
          <a:prstGeom prst="rect">
            <a:avLst/>
          </a:prstGeom>
          <a:solidFill>
            <a:srgbClr val="FFFFCC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Office\Templates\Presentation Designs\Blueprint.pot</Template>
  <TotalTime>3298</TotalTime>
  <Words>2666</Words>
  <Application>Microsoft Office PowerPoint</Application>
  <PresentationFormat>On-screen Show (4:3)</PresentationFormat>
  <Paragraphs>476</Paragraphs>
  <Slides>49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Blueprint</vt:lpstr>
      <vt:lpstr>Equation</vt:lpstr>
      <vt:lpstr>Graph Sheet</vt:lpstr>
      <vt:lpstr>Document</vt:lpstr>
      <vt:lpstr>Topics in Clinical Trials (6) - 2012</vt:lpstr>
      <vt:lpstr>How many patients are needed in a clinical trial? </vt:lpstr>
      <vt:lpstr>Examples</vt:lpstr>
      <vt:lpstr>Essence of Sample Size Calculation</vt:lpstr>
      <vt:lpstr>Fundamental Points</vt:lpstr>
      <vt:lpstr>Examples</vt:lpstr>
      <vt:lpstr>Sample Size Calculation Is Only An Estimate</vt:lpstr>
      <vt:lpstr>Statistical Concepts</vt:lpstr>
      <vt:lpstr>Estimation</vt:lpstr>
      <vt:lpstr>Slide 10</vt:lpstr>
      <vt:lpstr>Slide 11</vt:lpstr>
      <vt:lpstr>Sample Size Calculation  Based on Estimation</vt:lpstr>
      <vt:lpstr>Hypothesis Testing</vt:lpstr>
      <vt:lpstr>P-values</vt:lpstr>
      <vt:lpstr>Tools for Sample Size Calculation</vt:lpstr>
      <vt:lpstr>Slide 16</vt:lpstr>
      <vt:lpstr>Slide 17</vt:lpstr>
      <vt:lpstr>n = 5</vt:lpstr>
      <vt:lpstr>n = 10</vt:lpstr>
      <vt:lpstr>n = 30</vt:lpstr>
      <vt:lpstr>n = 60</vt:lpstr>
      <vt:lpstr>n = 90</vt:lpstr>
      <vt:lpstr>Selecting Appropriate Statistical  Methods for Categorical Data</vt:lpstr>
      <vt:lpstr>Selecting Appropriate Statistical  Methods for Gaussian Data</vt:lpstr>
      <vt:lpstr>Selecting Appropriate Statistical  Methods for Non-Gaussian Data</vt:lpstr>
      <vt:lpstr>Selecting Appropriate Statistical  Methods for Survival Data</vt:lpstr>
      <vt:lpstr>Sample Size Based on Hypothesis Testing for Continuous Outcome</vt:lpstr>
      <vt:lpstr>Total N by Effect Size for 2-Sample Test</vt:lpstr>
      <vt:lpstr>Sample Size Based on Hypothesis Testing  for 2 Independent Binary Outcomes</vt:lpstr>
      <vt:lpstr>Ex: Two-sample Binomial Probability</vt:lpstr>
      <vt:lpstr>Sample Size Calculation for Survival Outcome – Instantaneous Entry – No Censoring</vt:lpstr>
      <vt:lpstr>Example: Exponential Survival</vt:lpstr>
      <vt:lpstr>Sample Size Calculation for Survival Outcome  – Instantaneous Entry – With Censoring</vt:lpstr>
      <vt:lpstr>Sample Size Calculation for Survival Outcome – Staggered Entry</vt:lpstr>
      <vt:lpstr>The Key Quantity – Expected # of Events</vt:lpstr>
      <vt:lpstr>Sample Size Based on CI estimation  for 2 Independent Binary Outcomes</vt:lpstr>
      <vt:lpstr>Sample Size Based on Hypothesis Testing  for Paired Binary Outcomes</vt:lpstr>
      <vt:lpstr>Sample Size for McNemar’s Test </vt:lpstr>
      <vt:lpstr>Impact of Noncompliance</vt:lpstr>
      <vt:lpstr>Sample Size for Other Designs</vt:lpstr>
      <vt:lpstr>Premise (binary endpoint)</vt:lpstr>
      <vt:lpstr>Relative Efficiency: n/nT ( g = 0.5)</vt:lpstr>
      <vt:lpstr>Gefitinib Trials</vt:lpstr>
      <vt:lpstr>Adherence/Compliance Monitoring</vt:lpstr>
      <vt:lpstr>Main Reasons for Noncompliance</vt:lpstr>
      <vt:lpstr>Other Adjustments for Sample Size  </vt:lpstr>
      <vt:lpstr>Sample Size/Power Calculation via Simulations for Hypothesis Testing</vt:lpstr>
      <vt:lpstr>Homework #7 (due 2/21)</vt:lpstr>
      <vt:lpstr>Homework #8 (due 2/21)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Trials Lecture 3</dc:title>
  <dc:creator>J. Jack Lee</dc:creator>
  <cp:lastModifiedBy>J. Jack Lee</cp:lastModifiedBy>
  <cp:revision>197</cp:revision>
  <dcterms:created xsi:type="dcterms:W3CDTF">1999-04-18T01:40:27Z</dcterms:created>
  <dcterms:modified xsi:type="dcterms:W3CDTF">2012-03-12T18:26:00Z</dcterms:modified>
</cp:coreProperties>
</file>