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7"/>
  </p:notesMasterIdLst>
  <p:handoutMasterIdLst>
    <p:handoutMasterId r:id="rId38"/>
  </p:handoutMasterIdLst>
  <p:sldIdLst>
    <p:sldId id="257" r:id="rId2"/>
    <p:sldId id="392" r:id="rId3"/>
    <p:sldId id="358" r:id="rId4"/>
    <p:sldId id="339" r:id="rId5"/>
    <p:sldId id="340" r:id="rId6"/>
    <p:sldId id="389" r:id="rId7"/>
    <p:sldId id="333" r:id="rId8"/>
    <p:sldId id="386" r:id="rId9"/>
    <p:sldId id="387" r:id="rId10"/>
    <p:sldId id="393" r:id="rId11"/>
    <p:sldId id="394" r:id="rId12"/>
    <p:sldId id="390" r:id="rId13"/>
    <p:sldId id="391" r:id="rId14"/>
    <p:sldId id="341" r:id="rId15"/>
    <p:sldId id="346" r:id="rId16"/>
    <p:sldId id="347" r:id="rId17"/>
    <p:sldId id="349" r:id="rId18"/>
    <p:sldId id="344" r:id="rId19"/>
    <p:sldId id="364" r:id="rId20"/>
    <p:sldId id="359" r:id="rId21"/>
    <p:sldId id="342" r:id="rId22"/>
    <p:sldId id="343" r:id="rId23"/>
    <p:sldId id="335" r:id="rId24"/>
    <p:sldId id="363" r:id="rId25"/>
    <p:sldId id="351" r:id="rId26"/>
    <p:sldId id="352" r:id="rId27"/>
    <p:sldId id="353" r:id="rId28"/>
    <p:sldId id="354" r:id="rId29"/>
    <p:sldId id="355" r:id="rId30"/>
    <p:sldId id="356" r:id="rId31"/>
    <p:sldId id="336" r:id="rId32"/>
    <p:sldId id="360" r:id="rId33"/>
    <p:sldId id="350" r:id="rId34"/>
    <p:sldId id="395" r:id="rId35"/>
    <p:sldId id="396" r:id="rId3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CC"/>
    <a:srgbClr val="008000"/>
    <a:srgbClr val="33CC33"/>
    <a:srgbClr val="FFFFFF"/>
    <a:srgbClr val="66CCFF"/>
    <a:srgbClr val="00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-2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48848B1-A489-4CB0-9F56-812F88874C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261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522" y="4419600"/>
            <a:ext cx="506895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261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CACA4F-D6FA-442C-BB76-57CF5B0730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A61D97-658B-498C-B5A7-89BEB8F32A6F}" type="slidenum">
              <a:rPr lang="en-US"/>
              <a:pPr/>
              <a:t>24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r>
              <a:rPr lang="en-US"/>
              <a:t>One example of using the O’Brien-Fleming boundary to monitor clinical trial can be illustrated in this figure taken from Friedman et al. The x-axis corresponds to the study time. The y-axis shows the Z-value of the test statistics. The upper part of the two sided stopping boundary is shown in the connected curve. The first test was done on May 1979 and the Z value was 1.68. The second test was done on Oct 1979 with a Z value of 2.24. The trial continued until at the 6</a:t>
            </a:r>
            <a:r>
              <a:rPr lang="en-US" baseline="30000"/>
              <a:t>th</a:t>
            </a:r>
            <a:r>
              <a:rPr lang="en-US"/>
              <a:t> test, the Z-value was 2.82 – finally crossed the stopping boudary.</a:t>
            </a:r>
          </a:p>
          <a:p>
            <a:endParaRPr lang="en-US"/>
          </a:p>
          <a:p>
            <a:r>
              <a:rPr lang="en-US">
                <a:cs typeface="Times New Roman" pitchFamily="18" charset="0"/>
              </a:rPr>
              <a:t>Friedman, Furberg, and DeMets: Fundamentals of Clinical Trials. 3</a:t>
            </a:r>
            <a:r>
              <a:rPr lang="en-US" baseline="30000">
                <a:cs typeface="Times New Roman" pitchFamily="18" charset="0"/>
              </a:rPr>
              <a:t>rd</a:t>
            </a:r>
            <a:r>
              <a:rPr lang="en-US">
                <a:cs typeface="Times New Roman" pitchFamily="18" charset="0"/>
              </a:rPr>
              <a:t> ed.: New York: Springer, 1998.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1F23C-D56C-4C2A-9BEE-CCA06F511586}" type="slidenum">
              <a:rPr lang="en-US"/>
              <a:pPr/>
              <a:t>34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B29E4-440D-46A6-9100-478FAA98E87E}" type="slidenum">
              <a:rPr lang="en-US"/>
              <a:pPr/>
              <a:t>35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05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4035" name="Group 205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4036" name="Rectangle 2052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7" name="Group 2053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4038" name="Line 2054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39" name="Line 2055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0" name="Line 2056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1" name="Line 2057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2" name="Line 2058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3" name="Line 2059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4" name="Line 2060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5" name="Line 2061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6" name="Line 2062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7" name="Line 2063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8" name="Line 2064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9" name="Line 2065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0" name="Line 2066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1" name="Line 2067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2" name="Line 2068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3" name="Line 2069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4" name="Line 2070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5" name="Line 2071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6" name="Line 2072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7" name="Line 2073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8" name="Line 2074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9" name="Line 2075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0" name="Line 2076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1" name="Line 2077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2" name="Line 2078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3" name="Line 2079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2080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5" name="Line 2081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6" name="Line 2082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7" name="Line 2083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8" name="Line 2084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9" name="Line 2085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0" name="Line 2086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1" name="Line 2087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2" name="Line 2088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3" name="Line 2089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4" name="Line 2090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5" name="Line 2091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6" name="Line 2092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7" name="Line 2093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8" name="Line 2094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9" name="Line 2095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0" name="Line 2096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1" name="Line 2097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2" name="Line 2098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3" name="Line 2099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4" name="Line 2100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5" name="Line 2101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Line 2102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7" name="Line 2103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8" name="Line 2104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089" name="Line 2105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0" name="Group 210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4091" name="Line 2107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2" name="Line 2108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3" name="Line 2109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4" name="Arc 2110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5" name="Group 2111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4096" name="Line 2112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7" name="Line 2113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8" name="Arc 2114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099" name="Rectangle 2115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00" name="Rectangle 211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101" name="Rectangle 2117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2" name="Rectangle 21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3" name="Rectangle 21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E9B4A8-C732-45A4-9381-095C041FC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9346848-BA74-4D6C-BDD6-AE4D8650A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0"/>
            <a:ext cx="2254250" cy="6551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238" y="0"/>
            <a:ext cx="6615112" cy="6551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F09C7EF-1F28-4E31-9698-B893A7803E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8" y="0"/>
            <a:ext cx="8867775" cy="971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0875" y="1258888"/>
            <a:ext cx="4170363" cy="5292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3638" y="1258888"/>
            <a:ext cx="4170362" cy="5292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5DFA0A36-2B92-49C2-9A09-FF0FD2B1A9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8" y="0"/>
            <a:ext cx="8867775" cy="971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0875" y="1258888"/>
            <a:ext cx="4170363" cy="5292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73638" y="1258888"/>
            <a:ext cx="4170362" cy="2570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73638" y="3981450"/>
            <a:ext cx="4170362" cy="2570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DF76560-4004-4570-A97A-D236F98D3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8" y="0"/>
            <a:ext cx="8867775" cy="971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0875" y="1258888"/>
            <a:ext cx="8493125" cy="5292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43C9F428-0657-45DF-B87D-BC3FC8EA12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341A765-5F18-4292-8059-238250BFA1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3906C81-BEBF-43CF-9EDA-B714FC76D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1258888"/>
            <a:ext cx="4170363" cy="529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3638" y="1258888"/>
            <a:ext cx="4170362" cy="529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9AC6CAC7-13FE-48E1-89E9-189B79438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4ED515CF-3760-4835-BA89-03421DFC1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2FB7882-1D31-4499-A5BC-162C297EF7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BB213823-F03F-4651-95DC-CA02917A1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B93BD4C9-A930-41B1-9C89-99C46FF13A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A8B7400-E7AC-436B-9CA0-E43BA086F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1" name="Group 102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3012" name="Group 1028"/>
            <p:cNvGrpSpPr>
              <a:grpSpLocks/>
            </p:cNvGrpSpPr>
            <p:nvPr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43013" name="Line 1029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4" name="Line 1030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1031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1032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33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034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Line 1035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0" name="Line 1036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1" name="Line 1037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2" name="Line 1038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3" name="Line 1039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Line 1040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5" name="Line 1041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6" name="Line 1042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1043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8" name="Line 1044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9" name="Line 1045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0" name="Line 1046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1" name="Line 1047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2" name="Line 1048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3" name="Line 1049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4" name="Line 1050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35" name="Group 1051"/>
            <p:cNvGrpSpPr>
              <a:grpSpLocks/>
            </p:cNvGrpSpPr>
            <p:nvPr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43036" name="Line 1052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7" name="Line 1053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8" name="Line 1054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9" name="Line 1055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0" name="Line 1056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1" name="Line 1057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2" name="Line 1058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3" name="Line 1059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4" name="Line 1060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5" name="Line 1061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6" name="Line 1062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7" name="Line 1063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8" name="Line 1064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9" name="Line 1065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Line 1066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Line 1067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2" name="Line 1068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Line 1069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Line 1070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071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1072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Line 1073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8" name="Line 1074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9" name="Line 1075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0" name="Line 1076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1" name="Line 1077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2" name="Line 1078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3" name="Line 1079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4" name="Line 1080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065" name="Rectangle 1081" descr="60%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66" name="Line 1082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67" name="Group 1083"/>
          <p:cNvGrpSpPr>
            <a:grpSpLocks/>
          </p:cNvGrpSpPr>
          <p:nvPr/>
        </p:nvGrpSpPr>
        <p:grpSpPr bwMode="auto">
          <a:xfrm>
            <a:off x="419100" y="1133475"/>
            <a:ext cx="1784350" cy="2324100"/>
            <a:chOff x="96" y="916"/>
            <a:chExt cx="2208" cy="2876"/>
          </a:xfrm>
        </p:grpSpPr>
        <p:sp>
          <p:nvSpPr>
            <p:cNvPr id="43068" name="Line 1084"/>
            <p:cNvSpPr>
              <a:spLocks noChangeShapeType="1"/>
            </p:cNvSpPr>
            <p:nvPr/>
          </p:nvSpPr>
          <p:spPr bwMode="ltGray">
            <a:xfrm flipH="1">
              <a:off x="96" y="1037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9" name="Line 1085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0" name="Arc 1086"/>
            <p:cNvSpPr>
              <a:spLocks/>
            </p:cNvSpPr>
            <p:nvPr/>
          </p:nvSpPr>
          <p:spPr bwMode="ltGray">
            <a:xfrm flipH="1">
              <a:off x="217" y="916"/>
              <a:ext cx="239" cy="239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7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0"/>
            <a:ext cx="88677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7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1258888"/>
            <a:ext cx="8493125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73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3074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3075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Page </a:t>
            </a:r>
            <a:fld id="{F2AB6B20-48A9-4A82-9BAF-BB5EFDDB0B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2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CC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w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8147" y="1676400"/>
            <a:ext cx="7944853" cy="914400"/>
          </a:xfrm>
        </p:spPr>
        <p:txBody>
          <a:bodyPr/>
          <a:lstStyle/>
          <a:p>
            <a:r>
              <a:rPr lang="en-US" dirty="0"/>
              <a:t>Topics in Clinical Trials (7</a:t>
            </a:r>
            <a:r>
              <a:rPr lang="en-US" dirty="0" smtClean="0"/>
              <a:t>) - 2012</a:t>
            </a:r>
            <a:endParaRPr lang="en-US" dirty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/>
              <a:t>J. Jack Lee, Ph.D.</a:t>
            </a:r>
          </a:p>
          <a:p>
            <a:r>
              <a:rPr lang="en-US"/>
              <a:t>Department of Biostatistics</a:t>
            </a:r>
          </a:p>
          <a:p>
            <a:r>
              <a:rPr lang="en-US"/>
              <a:t>University of Texas </a:t>
            </a:r>
          </a:p>
          <a:p>
            <a:r>
              <a:rPr lang="en-US"/>
              <a:t>M. D. Anderson Cancer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" y="-219075"/>
            <a:ext cx="9144000" cy="971550"/>
          </a:xfrm>
        </p:spPr>
        <p:txBody>
          <a:bodyPr/>
          <a:lstStyle/>
          <a:p>
            <a:r>
              <a:rPr lang="en-US" sz="3200"/>
              <a:t>Repeated Significance Test for Independent Data</a:t>
            </a:r>
          </a:p>
        </p:txBody>
      </p:sp>
      <p:sp>
        <p:nvSpPr>
          <p:cNvPr id="191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31825" y="1454150"/>
            <a:ext cx="4022725" cy="5292725"/>
          </a:xfrm>
        </p:spPr>
        <p:txBody>
          <a:bodyPr/>
          <a:lstStyle/>
          <a:p>
            <a:r>
              <a:rPr lang="en-US" sz="2400"/>
              <a:t>One test at 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 level</a:t>
            </a:r>
          </a:p>
          <a:p>
            <a:r>
              <a:rPr lang="en-US" sz="2400"/>
              <a:t>K tests, each at 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 level</a:t>
            </a:r>
          </a:p>
          <a:p>
            <a:pPr lvl="1">
              <a:buFont typeface="Wingdings" pitchFamily="2" charset="2"/>
              <a:buNone/>
            </a:pPr>
            <a:r>
              <a:rPr lang="en-US" sz="2000"/>
              <a:t>What is Prob(sig) ?</a:t>
            </a:r>
          </a:p>
          <a:p>
            <a:r>
              <a:rPr lang="en-US" sz="2400"/>
              <a:t>Bonferroni Bound</a:t>
            </a:r>
          </a:p>
          <a:p>
            <a:pPr lvl="1">
              <a:buFont typeface="Wingdings" pitchFamily="2" charset="2"/>
              <a:buNone/>
            </a:pPr>
            <a:r>
              <a:rPr lang="en-US" sz="2000"/>
              <a:t>Prob(sig) = K </a:t>
            </a:r>
            <a:r>
              <a:rPr lang="en-US" sz="2000">
                <a:latin typeface="Symbol" pitchFamily="18" charset="2"/>
              </a:rPr>
              <a:t>a</a:t>
            </a:r>
            <a:endParaRPr lang="en-US" sz="2000"/>
          </a:p>
          <a:p>
            <a:r>
              <a:rPr lang="en-US" sz="2400"/>
              <a:t>Independent test</a:t>
            </a:r>
          </a:p>
          <a:p>
            <a:pPr lvl="1">
              <a:buFont typeface="Wingdings" pitchFamily="2" charset="2"/>
              <a:buNone/>
            </a:pPr>
            <a:r>
              <a:rPr lang="en-US" sz="2000"/>
              <a:t>Prob(sig) = 1 – (1-p)</a:t>
            </a:r>
            <a:r>
              <a:rPr lang="en-US" sz="2000" baseline="30000"/>
              <a:t>K</a:t>
            </a:r>
          </a:p>
        </p:txBody>
      </p:sp>
      <p:graphicFrame>
        <p:nvGraphicFramePr>
          <p:cNvPr id="191575" name="Group 87"/>
          <p:cNvGraphicFramePr>
            <a:graphicFrameLocks noGrp="1"/>
          </p:cNvGraphicFramePr>
          <p:nvPr>
            <p:ph sz="half" idx="2"/>
          </p:nvPr>
        </p:nvGraphicFramePr>
        <p:xfrm>
          <a:off x="4860925" y="1304925"/>
          <a:ext cx="4108450" cy="4663440"/>
        </p:xfrm>
        <a:graphic>
          <a:graphicData uri="http://schemas.openxmlformats.org/drawingml/2006/table">
            <a:tbl>
              <a:tblPr/>
              <a:tblGrid>
                <a:gridCol w="1214438"/>
                <a:gridCol w="1403350"/>
                <a:gridCol w="1490662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Bonferroni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</a:rPr>
                        <a:t>Prob(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</a:rPr>
                        <a:t>1 significant)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0.050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0.098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0.143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0.185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0.226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0.265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0.302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0.337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0.370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0.401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" y="-219075"/>
            <a:ext cx="9144000" cy="971550"/>
          </a:xfrm>
        </p:spPr>
        <p:txBody>
          <a:bodyPr/>
          <a:lstStyle/>
          <a:p>
            <a:r>
              <a:rPr lang="en-US" sz="3200"/>
              <a:t>Repeated Significance Test for Correlated Data</a:t>
            </a:r>
          </a:p>
        </p:txBody>
      </p:sp>
      <p:graphicFrame>
        <p:nvGraphicFramePr>
          <p:cNvPr id="193646" name="Group 110"/>
          <p:cNvGraphicFramePr>
            <a:graphicFrameLocks noGrp="1"/>
          </p:cNvGraphicFramePr>
          <p:nvPr>
            <p:ph sz="half" idx="2"/>
          </p:nvPr>
        </p:nvGraphicFramePr>
        <p:xfrm>
          <a:off x="1704975" y="1211263"/>
          <a:ext cx="5599113" cy="5577840"/>
        </p:xfrm>
        <a:graphic>
          <a:graphicData uri="http://schemas.openxmlformats.org/drawingml/2006/table">
            <a:tbl>
              <a:tblPr/>
              <a:tblGrid>
                <a:gridCol w="1214438"/>
                <a:gridCol w="1403350"/>
                <a:gridCol w="1490662"/>
                <a:gridCol w="1490663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Independent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</a:rPr>
                        <a:t>Correlated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Bonferroni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Prob(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 significant)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</a:rPr>
                        <a:t>Prob(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ahoma" pitchFamily="34" charset="0"/>
                        </a:rPr>
                        <a:t>1  significant)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0.050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0.098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0.143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0.185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0.226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MS Mincho" pitchFamily="49" charset="-128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0.401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0.642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0.923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MS Mincho" pitchFamily="49" charset="-128"/>
                          <a:cs typeface="Courier New" pitchFamily="49" charset="0"/>
                        </a:rPr>
                        <a:t>0.994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1000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0.53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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" pitchFamily="18" charset="0"/>
                        </a:rPr>
                        <a:t>1.00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Repeated Significance Testing</a:t>
            </a:r>
          </a:p>
        </p:txBody>
      </p:sp>
      <p:graphicFrame>
        <p:nvGraphicFramePr>
          <p:cNvPr id="188419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895350" y="1133475"/>
          <a:ext cx="7312025" cy="2571750"/>
        </p:xfrm>
        <a:graphic>
          <a:graphicData uri="http://schemas.openxmlformats.org/presentationml/2006/ole">
            <p:oleObj spid="_x0000_s188419" name="Equation" r:id="rId3" imgW="4800600" imgH="1688760" progId="Equation.DSMT4">
              <p:embed/>
            </p:oleObj>
          </a:graphicData>
        </a:graphic>
      </p:graphicFrame>
      <p:graphicFrame>
        <p:nvGraphicFramePr>
          <p:cNvPr id="18842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868363" y="3892550"/>
          <a:ext cx="6248400" cy="2805113"/>
        </p:xfrm>
        <a:graphic>
          <a:graphicData uri="http://schemas.openxmlformats.org/presentationml/2006/ole">
            <p:oleObj spid="_x0000_s188420" name="Equation" r:id="rId4" imgW="3225600" imgH="1447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bldLvl="2" autoUpdateAnimBg="0"/>
      <p:bldP spid="18842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Repeated Significance Testing (cont.)</a:t>
            </a:r>
          </a:p>
        </p:txBody>
      </p:sp>
      <p:graphicFrame>
        <p:nvGraphicFramePr>
          <p:cNvPr id="189443" name="Object 3"/>
          <p:cNvGraphicFramePr>
            <a:graphicFrameLocks noChangeAspect="1"/>
          </p:cNvGraphicFramePr>
          <p:nvPr>
            <p:ph idx="1"/>
          </p:nvPr>
        </p:nvGraphicFramePr>
        <p:xfrm>
          <a:off x="1401763" y="1485900"/>
          <a:ext cx="6727825" cy="1701800"/>
        </p:xfrm>
        <a:graphic>
          <a:graphicData uri="http://schemas.openxmlformats.org/presentationml/2006/ole">
            <p:oleObj spid="_x0000_s189443" name="Equation" r:id="rId3" imgW="3848040" imgH="1002960" progId="Equation.DSMT4">
              <p:embed/>
            </p:oleObj>
          </a:graphicData>
        </a:graphic>
      </p:graphicFrame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989013" y="3941763"/>
            <a:ext cx="7496175" cy="173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Armitage et al. (1969) developed a recursive numerical integration algorithm to evaluate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(</a:t>
            </a:r>
            <a:r>
              <a:rPr lang="en-US" i="1">
                <a:latin typeface="Symbol" pitchFamily="18" charset="2"/>
              </a:rPr>
              <a:t>a</a:t>
            </a:r>
            <a:r>
              <a:rPr lang="en-US"/>
              <a:t>).</a:t>
            </a:r>
          </a:p>
          <a:p>
            <a:pPr>
              <a:spcBef>
                <a:spcPct val="50000"/>
              </a:spcBef>
            </a:pPr>
            <a:r>
              <a:rPr lang="en-US"/>
              <a:t>For </a:t>
            </a:r>
            <a:r>
              <a:rPr lang="en-US" i="1">
                <a:latin typeface="Symbol" pitchFamily="18" charset="2"/>
              </a:rPr>
              <a:t>a</a:t>
            </a:r>
            <a:r>
              <a:rPr lang="en-US" i="1" baseline="30000">
                <a:latin typeface="Symbol" pitchFamily="18" charset="2"/>
              </a:rPr>
              <a:t>*</a:t>
            </a:r>
            <a:r>
              <a:rPr lang="en-US"/>
              <a:t>=0.05 and K=71, </a:t>
            </a:r>
            <a:r>
              <a:rPr lang="en-US" i="1"/>
              <a:t>a</a:t>
            </a:r>
            <a:r>
              <a:rPr lang="en-US"/>
              <a:t>=2.84, which corresponds to a nominal significance level of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=0.005 = </a:t>
            </a:r>
            <a:r>
              <a:rPr lang="en-US" i="1">
                <a:latin typeface="Symbol" pitchFamily="18" charset="2"/>
              </a:rPr>
              <a:t>a</a:t>
            </a:r>
            <a:r>
              <a:rPr lang="en-US" i="1" baseline="30000">
                <a:latin typeface="Symbol" pitchFamily="18" charset="2"/>
              </a:rPr>
              <a:t>*</a:t>
            </a:r>
            <a:r>
              <a:rPr lang="en-US"/>
              <a:t> /10.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Fully Sequential Trial</a:t>
            </a:r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Originally developed by Wald.</a:t>
            </a:r>
          </a:p>
          <a:p>
            <a:pPr>
              <a:lnSpc>
                <a:spcPct val="90000"/>
              </a:lnSpc>
            </a:pPr>
            <a:r>
              <a:rPr lang="en-US" sz="2400"/>
              <a:t>Evaluate the result after each outcome is observed. Then, make decision to continue or stop the trial.</a:t>
            </a:r>
          </a:p>
          <a:p>
            <a:pPr>
              <a:lnSpc>
                <a:spcPct val="90000"/>
              </a:lnSpc>
            </a:pPr>
            <a:r>
              <a:rPr lang="en-US" sz="2400"/>
              <a:t>Not feasible for clinical outcomes. Usually the result is not instantaneous.</a:t>
            </a:r>
          </a:p>
          <a:p>
            <a:pPr>
              <a:lnSpc>
                <a:spcPct val="90000"/>
              </a:lnSpc>
            </a:pPr>
            <a:r>
              <a:rPr lang="en-US" sz="2400"/>
              <a:t>Logically prohibitive in clinical setting where subject accrual and outcome evaluation both take time.</a:t>
            </a:r>
          </a:p>
          <a:p>
            <a:pPr>
              <a:lnSpc>
                <a:spcPct val="90000"/>
              </a:lnSpc>
            </a:pPr>
            <a:r>
              <a:rPr lang="en-US" sz="2400"/>
              <a:t>Cumbersome to monitor the study outcome frequently, especially for large trials involve hundreds or thousands or subjects.</a:t>
            </a:r>
          </a:p>
          <a:p>
            <a:pPr>
              <a:lnSpc>
                <a:spcPct val="90000"/>
              </a:lnSpc>
            </a:pPr>
            <a:r>
              <a:rPr lang="en-US" sz="2400"/>
              <a:t>Open plan: Without pre-specified sample size or timeframe, it makes the planning difficult.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Sequential Test</a:t>
            </a:r>
          </a:p>
        </p:txBody>
      </p:sp>
      <p:sp>
        <p:nvSpPr>
          <p:cNvPr id="1249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50875" y="1298575"/>
            <a:ext cx="8493125" cy="728663"/>
          </a:xfrm>
        </p:spPr>
        <p:txBody>
          <a:bodyPr/>
          <a:lstStyle/>
          <a:p>
            <a:r>
              <a:rPr lang="en-US" sz="2800"/>
              <a:t>Example: Two-sample Z test with known variance</a:t>
            </a: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066800" y="1946275"/>
          <a:ext cx="8077200" cy="2100263"/>
        </p:xfrm>
        <a:graphic>
          <a:graphicData uri="http://schemas.openxmlformats.org/presentationml/2006/ole">
            <p:oleObj spid="_x0000_s124932" name="Equation" r:id="rId3" imgW="4419360" imgH="1218960" progId="Equation.DSMT4">
              <p:embed/>
            </p:oleObj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227138" y="4394200"/>
          <a:ext cx="4489450" cy="2244725"/>
        </p:xfrm>
        <a:graphic>
          <a:graphicData uri="http://schemas.openxmlformats.org/presentationml/2006/ole">
            <p:oleObj spid="_x0000_s124934" name="Equation" r:id="rId4" imgW="2692080" imgH="1346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Sequential Test (cont.)</a:t>
            </a:r>
          </a:p>
        </p:txBody>
      </p:sp>
      <p:sp>
        <p:nvSpPr>
          <p:cNvPr id="1280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09700"/>
            <a:ext cx="8031163" cy="5138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group sequential test, subjects are entered in groups. </a:t>
            </a:r>
          </a:p>
          <a:p>
            <a:pPr>
              <a:lnSpc>
                <a:spcPct val="90000"/>
              </a:lnSpc>
            </a:pPr>
            <a:r>
              <a:rPr lang="en-US" sz="2800"/>
              <a:t>Choose a maximum number of groups, </a:t>
            </a:r>
            <a:r>
              <a:rPr lang="en-US" sz="2800" i="1"/>
              <a:t>K</a:t>
            </a:r>
          </a:p>
          <a:p>
            <a:pPr>
              <a:lnSpc>
                <a:spcPct val="90000"/>
              </a:lnSpc>
            </a:pPr>
            <a:r>
              <a:rPr lang="en-US" sz="2800"/>
              <a:t>Set a group size, </a:t>
            </a:r>
            <a:r>
              <a:rPr lang="en-US" sz="2800" i="1"/>
              <a:t>m</a:t>
            </a:r>
            <a:r>
              <a:rPr lang="en-US" sz="2800"/>
              <a:t>, for each arm</a:t>
            </a:r>
          </a:p>
          <a:p>
            <a:pPr>
              <a:lnSpc>
                <a:spcPct val="90000"/>
              </a:lnSpc>
            </a:pPr>
            <a:r>
              <a:rPr lang="en-US" sz="2800"/>
              <a:t>For each </a:t>
            </a:r>
            <a:r>
              <a:rPr lang="en-US" sz="2800" i="1"/>
              <a:t>k </a:t>
            </a:r>
            <a:r>
              <a:rPr lang="en-US" sz="2800"/>
              <a:t>= 1, …, </a:t>
            </a:r>
            <a:r>
              <a:rPr lang="en-US" sz="2800" i="1"/>
              <a:t>K</a:t>
            </a:r>
            <a:r>
              <a:rPr lang="en-US" sz="2800"/>
              <a:t>, a standardized test statistics </a:t>
            </a:r>
            <a:r>
              <a:rPr lang="en-US" sz="2800" i="1"/>
              <a:t>Z</a:t>
            </a:r>
            <a:r>
              <a:rPr lang="en-US" sz="2800" i="1" baseline="-25000"/>
              <a:t>k</a:t>
            </a:r>
            <a:r>
              <a:rPr lang="en-US" sz="2800"/>
              <a:t> is computed from the first </a:t>
            </a:r>
            <a:r>
              <a:rPr lang="en-US" sz="2800" i="1"/>
              <a:t>k</a:t>
            </a:r>
            <a:r>
              <a:rPr lang="en-US" sz="2800"/>
              <a:t> groups of observations</a:t>
            </a:r>
          </a:p>
          <a:p>
            <a:pPr>
              <a:lnSpc>
                <a:spcPct val="90000"/>
              </a:lnSpc>
            </a:pPr>
            <a:r>
              <a:rPr lang="en-US" sz="2800"/>
              <a:t>Starting from </a:t>
            </a:r>
            <a:r>
              <a:rPr lang="en-US" sz="2800" i="1"/>
              <a:t>k </a:t>
            </a:r>
            <a:r>
              <a:rPr lang="en-US" sz="2800"/>
              <a:t>= 1, if |</a:t>
            </a:r>
            <a:r>
              <a:rPr lang="en-US" sz="2800" i="1"/>
              <a:t>Z</a:t>
            </a:r>
            <a:r>
              <a:rPr lang="en-US" sz="2800" i="1" baseline="-25000"/>
              <a:t>k</a:t>
            </a:r>
            <a:r>
              <a:rPr lang="en-US" sz="2800"/>
              <a:t>| ≥</a:t>
            </a:r>
            <a:r>
              <a:rPr lang="en-US" sz="2800" i="1"/>
              <a:t>c</a:t>
            </a:r>
            <a:r>
              <a:rPr lang="en-US" sz="2800" i="1" baseline="-25000"/>
              <a:t>k</a:t>
            </a:r>
            <a:r>
              <a:rPr lang="en-US" sz="2800"/>
              <a:t> , reject H</a:t>
            </a:r>
            <a:r>
              <a:rPr lang="en-US" sz="2800" baseline="-25000"/>
              <a:t>o</a:t>
            </a:r>
            <a:r>
              <a:rPr lang="en-US" sz="2800"/>
              <a:t> and stop the trial.</a:t>
            </a:r>
          </a:p>
          <a:p>
            <a:pPr>
              <a:lnSpc>
                <a:spcPct val="90000"/>
              </a:lnSpc>
            </a:pPr>
            <a:r>
              <a:rPr lang="en-US" sz="2800"/>
              <a:t>Otherwise continue the trial until </a:t>
            </a:r>
            <a:r>
              <a:rPr lang="en-US" sz="2800" i="1"/>
              <a:t>k </a:t>
            </a:r>
            <a:r>
              <a:rPr lang="en-US" sz="2800"/>
              <a:t>=</a:t>
            </a:r>
            <a:r>
              <a:rPr lang="en-US" sz="2800" i="1"/>
              <a:t> K</a:t>
            </a:r>
          </a:p>
          <a:p>
            <a:pPr>
              <a:lnSpc>
                <a:spcPct val="90000"/>
              </a:lnSpc>
            </a:pPr>
            <a:r>
              <a:rPr lang="en-US" sz="2800"/>
              <a:t>if |</a:t>
            </a:r>
            <a:r>
              <a:rPr lang="en-US" sz="2800" i="1"/>
              <a:t>Z</a:t>
            </a:r>
            <a:r>
              <a:rPr lang="en-US" sz="2800" i="1" baseline="-25000"/>
              <a:t>K</a:t>
            </a:r>
            <a:r>
              <a:rPr lang="en-US" sz="2800"/>
              <a:t>| ≥</a:t>
            </a:r>
            <a:r>
              <a:rPr lang="en-US" sz="2800" i="1"/>
              <a:t>c</a:t>
            </a:r>
            <a:r>
              <a:rPr lang="en-US" sz="2800" i="1" baseline="-25000"/>
              <a:t>K</a:t>
            </a:r>
            <a:r>
              <a:rPr lang="en-US" sz="2800"/>
              <a:t> , reject H</a:t>
            </a:r>
            <a:r>
              <a:rPr lang="en-US" sz="2800" baseline="-25000"/>
              <a:t>o</a:t>
            </a:r>
            <a:r>
              <a:rPr lang="en-US" sz="2800"/>
              <a:t>; otherwise, accept H</a:t>
            </a:r>
            <a:r>
              <a:rPr lang="en-US" sz="2800" baseline="-25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the Group Sequential Trials</a:t>
            </a:r>
          </a:p>
        </p:txBody>
      </p:sp>
      <p:sp>
        <p:nvSpPr>
          <p:cNvPr id="130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Choose the critical values {</a:t>
            </a:r>
            <a:r>
              <a:rPr lang="en-US" i="1"/>
              <a:t>c</a:t>
            </a:r>
            <a:r>
              <a:rPr lang="en-US" i="1" baseline="-25000"/>
              <a:t>1</a:t>
            </a:r>
            <a:r>
              <a:rPr lang="en-US"/>
              <a:t> ,</a:t>
            </a:r>
            <a:r>
              <a:rPr lang="en-US" i="1"/>
              <a:t>c</a:t>
            </a:r>
            <a:r>
              <a:rPr lang="en-US" i="1" baseline="-25000"/>
              <a:t>2</a:t>
            </a:r>
            <a:r>
              <a:rPr lang="en-US"/>
              <a:t> ,…,</a:t>
            </a:r>
            <a:r>
              <a:rPr lang="en-US" i="1"/>
              <a:t>c</a:t>
            </a:r>
            <a:r>
              <a:rPr lang="en-US" i="1" baseline="-25000"/>
              <a:t>K</a:t>
            </a:r>
            <a:r>
              <a:rPr lang="en-US"/>
              <a:t>} to preserve the overall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rate.</a:t>
            </a:r>
          </a:p>
          <a:p>
            <a:r>
              <a:rPr lang="en-US"/>
              <a:t>It is desirable to stop the trial early if there is a treatment difference.</a:t>
            </a:r>
          </a:p>
          <a:p>
            <a:r>
              <a:rPr lang="en-US"/>
              <a:t>It is desirable to minimize the expected sample size under both H</a:t>
            </a:r>
            <a:r>
              <a:rPr lang="en-US" baseline="-25000"/>
              <a:t>o </a:t>
            </a:r>
            <a:r>
              <a:rPr lang="en-US"/>
              <a:t>and H</a:t>
            </a:r>
            <a:r>
              <a:rPr lang="en-US" baseline="-25000"/>
              <a:t>1</a:t>
            </a:r>
            <a:endParaRPr lang="en-US"/>
          </a:p>
          <a:p>
            <a:r>
              <a:rPr lang="en-US"/>
              <a:t>In the standard GST, no early stopping for futility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Distribution of the Test Statistics</a:t>
            </a:r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836613" y="1101725"/>
          <a:ext cx="7077075" cy="2557463"/>
        </p:xfrm>
        <a:graphic>
          <a:graphicData uri="http://schemas.openxmlformats.org/presentationml/2006/ole">
            <p:oleObj spid="_x0000_s122883" name="Equation" r:id="rId3" imgW="4673520" imgH="1688760" progId="Equation.DSMT4">
              <p:embed/>
            </p:oleObj>
          </a:graphicData>
        </a:graphic>
      </p:graphicFrame>
      <p:graphicFrame>
        <p:nvGraphicFramePr>
          <p:cNvPr id="12288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328738" y="3913188"/>
          <a:ext cx="5203825" cy="2744787"/>
        </p:xfrm>
        <a:graphic>
          <a:graphicData uri="http://schemas.openxmlformats.org/presentationml/2006/ole">
            <p:oleObj spid="_x0000_s122884" name="Equation" r:id="rId4" imgW="3924000" imgH="2070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bldLvl="2" autoUpdateAnimBg="0"/>
      <p:bldP spid="122884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7350" y="3783013"/>
            <a:ext cx="5640388" cy="307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557338"/>
            <a:ext cx="3225800" cy="322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0813"/>
            <a:ext cx="5227638" cy="28495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5424488" y="1301750"/>
            <a:ext cx="0" cy="36957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>
            <a:off x="8170863" y="1303338"/>
            <a:ext cx="0" cy="36957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 flipV="1">
            <a:off x="5424488" y="2041525"/>
            <a:ext cx="2730500" cy="1588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1801" name="Line 9"/>
          <p:cNvSpPr>
            <a:spLocks noChangeShapeType="1"/>
          </p:cNvSpPr>
          <p:nvPr/>
        </p:nvSpPr>
        <p:spPr bwMode="auto">
          <a:xfrm flipV="1">
            <a:off x="5414963" y="4235450"/>
            <a:ext cx="2730500" cy="1588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8" grpId="0" animBg="1"/>
      <p:bldP spid="161799" grpId="0" animBg="1"/>
      <p:bldP spid="161800" grpId="0" animBg="1"/>
      <p:bldP spid="1618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290513"/>
            <a:ext cx="8867775" cy="712787"/>
          </a:xfrm>
        </p:spPr>
        <p:txBody>
          <a:bodyPr/>
          <a:lstStyle/>
          <a:p>
            <a:r>
              <a:rPr lang="en-US" sz="3600"/>
              <a:t>Multiple Significance Testings</a:t>
            </a:r>
            <a:endParaRPr lang="en-US" sz="3200">
              <a:solidFill>
                <a:srgbClr val="FFFF99"/>
              </a:solidFill>
            </a:endParaRPr>
          </a:p>
        </p:txBody>
      </p:sp>
      <p:sp>
        <p:nvSpPr>
          <p:cNvPr id="1904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5788" y="1411288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Interim analysis</a:t>
            </a:r>
          </a:p>
          <a:p>
            <a:pPr>
              <a:lnSpc>
                <a:spcPct val="80000"/>
              </a:lnSpc>
            </a:pPr>
            <a:r>
              <a:rPr lang="en-US" sz="2800"/>
              <a:t>Subgroup analysis </a:t>
            </a:r>
          </a:p>
          <a:p>
            <a:pPr>
              <a:lnSpc>
                <a:spcPct val="80000"/>
              </a:lnSpc>
            </a:pPr>
            <a:r>
              <a:rPr lang="en-US" sz="2800"/>
              <a:t>Multiple endpoints</a:t>
            </a:r>
          </a:p>
          <a:p>
            <a:pPr>
              <a:lnSpc>
                <a:spcPct val="80000"/>
              </a:lnSpc>
            </a:pPr>
            <a:r>
              <a:rPr lang="en-US" sz="2800"/>
              <a:t>Silent multiplicity</a:t>
            </a:r>
          </a:p>
          <a:p>
            <a:pPr>
              <a:lnSpc>
                <a:spcPct val="80000"/>
              </a:lnSpc>
            </a:pPr>
            <a:r>
              <a:rPr lang="en-US" sz="2800"/>
              <a:t>Implications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Why not look at everything in the data?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Hypothesis testing versus hypothesis generating</a:t>
            </a:r>
          </a:p>
          <a:p>
            <a:pPr>
              <a:lnSpc>
                <a:spcPct val="80000"/>
              </a:lnSpc>
            </a:pPr>
            <a:r>
              <a:rPr lang="en-US" sz="2800"/>
              <a:t>Overall type I error rate should be controlled for confirmatory studies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Type I error rate (alpha) may be allocated across many comparisons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Requires prioritizing comparisons and should be done a </a:t>
            </a:r>
            <a:r>
              <a:rPr lang="en-US" sz="2400" i="1"/>
              <a:t>priori</a:t>
            </a:r>
            <a:r>
              <a:rPr lang="en-US" sz="2400"/>
              <a:t>.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Generalization of Group Sequential Test</a:t>
            </a:r>
          </a:p>
        </p:txBody>
      </p:sp>
      <p:sp>
        <p:nvSpPr>
          <p:cNvPr id="147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23888" y="1284288"/>
            <a:ext cx="8356600" cy="4125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 addition to entering </a:t>
            </a:r>
            <a:r>
              <a:rPr lang="en-US" sz="2400" i="1"/>
              <a:t>2m</a:t>
            </a:r>
            <a:r>
              <a:rPr lang="en-US" sz="2400"/>
              <a:t> pts in </a:t>
            </a:r>
            <a:r>
              <a:rPr lang="en-US" sz="2400" i="1"/>
              <a:t>K</a:t>
            </a:r>
            <a:r>
              <a:rPr lang="en-US" sz="2400"/>
              <a:t> groups, as long as the joint distribution of the test statistics (</a:t>
            </a:r>
            <a:r>
              <a:rPr lang="en-US" sz="2400" i="1"/>
              <a:t>Z</a:t>
            </a:r>
            <a:r>
              <a:rPr lang="en-US" sz="2400" i="1" baseline="-25000"/>
              <a:t>1</a:t>
            </a:r>
            <a:r>
              <a:rPr lang="en-US" sz="2400"/>
              <a:t>, </a:t>
            </a:r>
            <a:r>
              <a:rPr lang="en-US" sz="2400" i="1"/>
              <a:t>Z</a:t>
            </a:r>
            <a:r>
              <a:rPr lang="en-US" sz="2400" i="1" baseline="-25000"/>
              <a:t>2</a:t>
            </a:r>
            <a:r>
              <a:rPr lang="en-US" sz="2400"/>
              <a:t>, …, </a:t>
            </a:r>
            <a:r>
              <a:rPr lang="en-US" sz="2400" i="1"/>
              <a:t>Z</a:t>
            </a:r>
            <a:r>
              <a:rPr lang="en-US" sz="2400" i="1" baseline="-25000"/>
              <a:t>K</a:t>
            </a:r>
            <a:r>
              <a:rPr lang="en-US" sz="2400"/>
              <a:t>) is known, the stopping boundaries can be computed.</a:t>
            </a:r>
          </a:p>
          <a:p>
            <a:pPr>
              <a:lnSpc>
                <a:spcPct val="90000"/>
              </a:lnSpc>
            </a:pPr>
            <a:r>
              <a:rPr lang="en-US" sz="2400"/>
              <a:t>GST can be applied to typical clinical trial settings where pts are accrued and outcomes are observed over time.</a:t>
            </a:r>
          </a:p>
          <a:p>
            <a:pPr>
              <a:lnSpc>
                <a:spcPct val="90000"/>
              </a:lnSpc>
            </a:pPr>
            <a:r>
              <a:rPr lang="en-US" sz="2400"/>
              <a:t>GST can be applied to binary outcomes &amp; survival endpoints.</a:t>
            </a:r>
          </a:p>
          <a:p>
            <a:pPr>
              <a:lnSpc>
                <a:spcPct val="90000"/>
              </a:lnSpc>
            </a:pPr>
            <a:r>
              <a:rPr lang="en-US" sz="2400"/>
              <a:t>The same asymptotic distribution for the test statistics holds if equal amount of information (e.g. number of events for survival endpoints) is obtaining in each interim analysis.</a:t>
            </a:r>
          </a:p>
        </p:txBody>
      </p:sp>
      <p:grpSp>
        <p:nvGrpSpPr>
          <p:cNvPr id="147485" name="Group 29"/>
          <p:cNvGrpSpPr>
            <a:grpSpLocks/>
          </p:cNvGrpSpPr>
          <p:nvPr/>
        </p:nvGrpSpPr>
        <p:grpSpPr bwMode="auto">
          <a:xfrm>
            <a:off x="1397000" y="5159375"/>
            <a:ext cx="6194425" cy="1524000"/>
            <a:chOff x="880" y="3250"/>
            <a:chExt cx="3902" cy="960"/>
          </a:xfrm>
        </p:grpSpPr>
        <p:sp>
          <p:nvSpPr>
            <p:cNvPr id="147460" name="Line 4"/>
            <p:cNvSpPr>
              <a:spLocks noChangeShapeType="1"/>
            </p:cNvSpPr>
            <p:nvPr/>
          </p:nvSpPr>
          <p:spPr bwMode="auto">
            <a:xfrm>
              <a:off x="963" y="3558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1" name="Line 5"/>
            <p:cNvSpPr>
              <a:spLocks noChangeShapeType="1"/>
            </p:cNvSpPr>
            <p:nvPr/>
          </p:nvSpPr>
          <p:spPr bwMode="auto">
            <a:xfrm>
              <a:off x="986" y="3716"/>
              <a:ext cx="3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2" name="Line 6"/>
            <p:cNvSpPr>
              <a:spLocks noChangeShapeType="1"/>
            </p:cNvSpPr>
            <p:nvPr/>
          </p:nvSpPr>
          <p:spPr bwMode="auto">
            <a:xfrm>
              <a:off x="3639" y="3566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3" name="Line 7"/>
            <p:cNvSpPr>
              <a:spLocks noChangeShapeType="1"/>
            </p:cNvSpPr>
            <p:nvPr/>
          </p:nvSpPr>
          <p:spPr bwMode="auto">
            <a:xfrm>
              <a:off x="1343" y="3560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4" name="Line 8"/>
            <p:cNvSpPr>
              <a:spLocks noChangeShapeType="1"/>
            </p:cNvSpPr>
            <p:nvPr/>
          </p:nvSpPr>
          <p:spPr bwMode="auto">
            <a:xfrm>
              <a:off x="1732" y="3570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5" name="Line 9"/>
            <p:cNvSpPr>
              <a:spLocks noChangeShapeType="1"/>
            </p:cNvSpPr>
            <p:nvPr/>
          </p:nvSpPr>
          <p:spPr bwMode="auto">
            <a:xfrm>
              <a:off x="2120" y="3564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6" name="Line 10"/>
            <p:cNvSpPr>
              <a:spLocks noChangeShapeType="1"/>
            </p:cNvSpPr>
            <p:nvPr/>
          </p:nvSpPr>
          <p:spPr bwMode="auto">
            <a:xfrm>
              <a:off x="3281" y="3571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7" name="Line 11"/>
            <p:cNvSpPr>
              <a:spLocks noChangeShapeType="1"/>
            </p:cNvSpPr>
            <p:nvPr/>
          </p:nvSpPr>
          <p:spPr bwMode="auto">
            <a:xfrm>
              <a:off x="2493" y="3557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8" name="Line 12"/>
            <p:cNvSpPr>
              <a:spLocks noChangeShapeType="1"/>
            </p:cNvSpPr>
            <p:nvPr/>
          </p:nvSpPr>
          <p:spPr bwMode="auto">
            <a:xfrm>
              <a:off x="2881" y="3559"/>
              <a:ext cx="0" cy="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69" name="Text Box 13"/>
            <p:cNvSpPr txBox="1">
              <a:spLocks noChangeArrowheads="1"/>
            </p:cNvSpPr>
            <p:nvPr/>
          </p:nvSpPr>
          <p:spPr bwMode="auto">
            <a:xfrm>
              <a:off x="880" y="3795"/>
              <a:ext cx="296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0    1     2     3    4     5     6    7</a:t>
              </a:r>
            </a:p>
          </p:txBody>
        </p:sp>
        <p:sp>
          <p:nvSpPr>
            <p:cNvPr id="147474" name="Text Box 18"/>
            <p:cNvSpPr txBox="1">
              <a:spLocks noChangeArrowheads="1"/>
            </p:cNvSpPr>
            <p:nvPr/>
          </p:nvSpPr>
          <p:spPr bwMode="auto">
            <a:xfrm>
              <a:off x="1172" y="3268"/>
              <a:ext cx="73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Accrual</a:t>
              </a:r>
            </a:p>
          </p:txBody>
        </p:sp>
        <p:sp>
          <p:nvSpPr>
            <p:cNvPr id="147475" name="Text Box 19"/>
            <p:cNvSpPr txBox="1">
              <a:spLocks noChangeArrowheads="1"/>
            </p:cNvSpPr>
            <p:nvPr/>
          </p:nvSpPr>
          <p:spPr bwMode="auto">
            <a:xfrm>
              <a:off x="2406" y="3250"/>
              <a:ext cx="101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Follow-up</a:t>
              </a:r>
            </a:p>
          </p:txBody>
        </p:sp>
        <p:sp>
          <p:nvSpPr>
            <p:cNvPr id="147476" name="Line 20"/>
            <p:cNvSpPr>
              <a:spLocks noChangeShapeType="1"/>
            </p:cNvSpPr>
            <p:nvPr/>
          </p:nvSpPr>
          <p:spPr bwMode="auto">
            <a:xfrm flipH="1">
              <a:off x="986" y="3424"/>
              <a:ext cx="1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77" name="Line 21"/>
            <p:cNvSpPr>
              <a:spLocks noChangeShapeType="1"/>
            </p:cNvSpPr>
            <p:nvPr/>
          </p:nvSpPr>
          <p:spPr bwMode="auto">
            <a:xfrm>
              <a:off x="1894" y="3440"/>
              <a:ext cx="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78" name="Line 22"/>
            <p:cNvSpPr>
              <a:spLocks noChangeShapeType="1"/>
            </p:cNvSpPr>
            <p:nvPr/>
          </p:nvSpPr>
          <p:spPr bwMode="auto">
            <a:xfrm>
              <a:off x="2209" y="3440"/>
              <a:ext cx="2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79" name="Line 23"/>
            <p:cNvSpPr>
              <a:spLocks noChangeShapeType="1"/>
            </p:cNvSpPr>
            <p:nvPr/>
          </p:nvSpPr>
          <p:spPr bwMode="auto">
            <a:xfrm>
              <a:off x="3346" y="3409"/>
              <a:ext cx="2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81" name="Line 25"/>
            <p:cNvSpPr>
              <a:spLocks noChangeShapeType="1"/>
            </p:cNvSpPr>
            <p:nvPr/>
          </p:nvSpPr>
          <p:spPr bwMode="auto">
            <a:xfrm flipV="1">
              <a:off x="2124" y="4032"/>
              <a:ext cx="0" cy="17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82" name="Line 26"/>
            <p:cNvSpPr>
              <a:spLocks noChangeShapeType="1"/>
            </p:cNvSpPr>
            <p:nvPr/>
          </p:nvSpPr>
          <p:spPr bwMode="auto">
            <a:xfrm flipV="1">
              <a:off x="2891" y="4034"/>
              <a:ext cx="0" cy="17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83" name="Line 27"/>
            <p:cNvSpPr>
              <a:spLocks noChangeShapeType="1"/>
            </p:cNvSpPr>
            <p:nvPr/>
          </p:nvSpPr>
          <p:spPr bwMode="auto">
            <a:xfrm flipV="1">
              <a:off x="3633" y="4028"/>
              <a:ext cx="0" cy="17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484" name="Text Box 28"/>
            <p:cNvSpPr txBox="1">
              <a:spLocks noChangeArrowheads="1"/>
            </p:cNvSpPr>
            <p:nvPr/>
          </p:nvSpPr>
          <p:spPr bwMode="auto">
            <a:xfrm>
              <a:off x="3835" y="3922"/>
              <a:ext cx="94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analysis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uiExpand="1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Boundaries</a:t>
            </a:r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00100" y="1344613"/>
          <a:ext cx="7842250" cy="5070475"/>
        </p:xfrm>
        <a:graphic>
          <a:graphicData uri="http://schemas.openxmlformats.org/presentationml/2006/ole">
            <p:oleObj spid="_x0000_s119812" name="Equation" r:id="rId3" imgW="2539800" imgH="2336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0"/>
            <a:ext cx="8229600" cy="838200"/>
          </a:xfrm>
        </p:spPr>
        <p:txBody>
          <a:bodyPr/>
          <a:lstStyle/>
          <a:p>
            <a:pPr algn="ctr"/>
            <a:r>
              <a:rPr lang="en-US"/>
              <a:t>Critical Values</a:t>
            </a:r>
          </a:p>
        </p:txBody>
      </p:sp>
      <p:graphicFrame>
        <p:nvGraphicFramePr>
          <p:cNvPr id="121075" name="Group 243"/>
          <p:cNvGraphicFramePr>
            <a:graphicFrameLocks noGrp="1"/>
          </p:cNvGraphicFramePr>
          <p:nvPr>
            <p:ph idx="1"/>
          </p:nvPr>
        </p:nvGraphicFramePr>
        <p:xfrm>
          <a:off x="274638" y="795338"/>
          <a:ext cx="8278812" cy="5852160"/>
        </p:xfrm>
        <a:graphic>
          <a:graphicData uri="http://schemas.openxmlformats.org/drawingml/2006/table">
            <a:tbl>
              <a:tblPr/>
              <a:tblGrid>
                <a:gridCol w="914400"/>
                <a:gridCol w="793750"/>
                <a:gridCol w="1095375"/>
                <a:gridCol w="1093787"/>
                <a:gridCol w="1095375"/>
                <a:gridCol w="1096963"/>
                <a:gridCol w="1093787"/>
                <a:gridCol w="1095375"/>
              </a:tblGrid>
              <a:tr h="254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# of groups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Ana-lysis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Pocock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O’Brien-Flemming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2.178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2.178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1.962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3.471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1.964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2.863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2.338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1.967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2.634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1.967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App0008"/>
          <p:cNvPicPr>
            <a:picLocks noChangeAspect="1" noChangeArrowheads="1"/>
          </p:cNvPicPr>
          <p:nvPr/>
        </p:nvPicPr>
        <p:blipFill>
          <a:blip r:embed="rId2" cstate="print"/>
          <a:srcRect b="47231"/>
          <a:stretch>
            <a:fillRect/>
          </a:stretch>
        </p:blipFill>
        <p:spPr bwMode="auto">
          <a:xfrm>
            <a:off x="-1143000" y="0"/>
            <a:ext cx="14354175" cy="736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 descr="App0009"/>
          <p:cNvPicPr>
            <a:picLocks noChangeAspect="1" noChangeArrowheads="1"/>
          </p:cNvPicPr>
          <p:nvPr/>
        </p:nvPicPr>
        <p:blipFill>
          <a:blip r:embed="rId3" cstate="print"/>
          <a:srcRect b="51140"/>
          <a:stretch>
            <a:fillRect/>
          </a:stretch>
        </p:blipFill>
        <p:spPr bwMode="auto">
          <a:xfrm>
            <a:off x="0" y="0"/>
            <a:ext cx="11739563" cy="7483475"/>
          </a:xfrm>
          <a:prstGeom prst="rect">
            <a:avLst/>
          </a:prstGeom>
          <a:noFill/>
        </p:spPr>
      </p:pic>
      <p:sp>
        <p:nvSpPr>
          <p:cNvPr id="157699" name="Line 3"/>
          <p:cNvSpPr>
            <a:spLocks noChangeShapeType="1"/>
          </p:cNvSpPr>
          <p:nvPr/>
        </p:nvSpPr>
        <p:spPr bwMode="auto">
          <a:xfrm flipV="1">
            <a:off x="3810000" y="3429000"/>
            <a:ext cx="304800" cy="2286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>
            <a:outerShdw dist="45791" dir="3378596" algn="ctr" rotWithShape="0">
              <a:schemeClr val="bg2"/>
            </a:outerShdw>
          </a:effectLst>
        </p:spPr>
        <p:txBody>
          <a:bodyPr lIns="90487" tIns="44450" rIns="90487" bIns="44450" anchor="ctr"/>
          <a:lstStyle/>
          <a:p>
            <a:endParaRPr lang="en-US"/>
          </a:p>
        </p:txBody>
      </p:sp>
      <p:sp>
        <p:nvSpPr>
          <p:cNvPr id="157700" name="Line 4"/>
          <p:cNvSpPr>
            <a:spLocks noChangeShapeType="1"/>
          </p:cNvSpPr>
          <p:nvPr/>
        </p:nvSpPr>
        <p:spPr bwMode="auto">
          <a:xfrm flipV="1">
            <a:off x="4267200" y="3276600"/>
            <a:ext cx="304800" cy="762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>
            <a:outerShdw dist="45791" dir="3378596" algn="ctr" rotWithShape="0">
              <a:schemeClr val="bg2"/>
            </a:outerShdw>
          </a:effectLst>
        </p:spPr>
        <p:txBody>
          <a:bodyPr lIns="90487" tIns="44450" rIns="90487" bIns="44450" anchor="ctr"/>
          <a:lstStyle/>
          <a:p>
            <a:endParaRPr lang="en-US"/>
          </a:p>
        </p:txBody>
      </p:sp>
      <p:sp>
        <p:nvSpPr>
          <p:cNvPr id="157701" name="Line 5"/>
          <p:cNvSpPr>
            <a:spLocks noChangeShapeType="1"/>
          </p:cNvSpPr>
          <p:nvPr/>
        </p:nvSpPr>
        <p:spPr bwMode="auto">
          <a:xfrm>
            <a:off x="5257800" y="3352800"/>
            <a:ext cx="381000" cy="762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>
            <a:outerShdw dist="45791" dir="3378596" algn="ctr" rotWithShape="0">
              <a:schemeClr val="bg2"/>
            </a:outerShdw>
          </a:effectLst>
        </p:spPr>
        <p:txBody>
          <a:bodyPr lIns="90487" tIns="44450" rIns="90487" bIns="44450" anchor="ctr"/>
          <a:lstStyle/>
          <a:p>
            <a:endParaRPr lang="en-US"/>
          </a:p>
        </p:txBody>
      </p:sp>
      <p:sp>
        <p:nvSpPr>
          <p:cNvPr id="157702" name="Line 6"/>
          <p:cNvSpPr>
            <a:spLocks noChangeShapeType="1"/>
          </p:cNvSpPr>
          <p:nvPr/>
        </p:nvSpPr>
        <p:spPr bwMode="auto">
          <a:xfrm>
            <a:off x="4724400" y="3276600"/>
            <a:ext cx="381000" cy="762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>
            <a:outerShdw dist="45791" dir="3378596" algn="ctr" rotWithShape="0">
              <a:schemeClr val="bg2"/>
            </a:outerShdw>
          </a:effectLst>
        </p:spPr>
        <p:txBody>
          <a:bodyPr lIns="90487" tIns="44450" rIns="90487" bIns="44450" anchor="ctr"/>
          <a:lstStyle/>
          <a:p>
            <a:endParaRPr lang="en-US"/>
          </a:p>
        </p:txBody>
      </p:sp>
      <p:sp>
        <p:nvSpPr>
          <p:cNvPr id="157703" name="Line 7"/>
          <p:cNvSpPr>
            <a:spLocks noChangeShapeType="1"/>
          </p:cNvSpPr>
          <p:nvPr/>
        </p:nvSpPr>
        <p:spPr bwMode="auto">
          <a:xfrm flipV="1">
            <a:off x="5715000" y="3048000"/>
            <a:ext cx="304800" cy="2286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>
            <a:outerShdw dist="45791" dir="3378596" algn="ctr" rotWithShape="0">
              <a:schemeClr val="bg2"/>
            </a:outerShdw>
          </a:effectLst>
        </p:spPr>
        <p:txBody>
          <a:bodyPr lIns="90487" tIns="44450" rIns="90487" bIns="4445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animBg="1"/>
      <p:bldP spid="157700" grpId="0" animBg="1"/>
      <p:bldP spid="157701" grpId="0" animBg="1"/>
      <p:bldP spid="157702" grpId="0" animBg="1"/>
      <p:bldP spid="15770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Two-sample Z test (Pocock)</a:t>
            </a:r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89000" y="1376363"/>
          <a:ext cx="8074025" cy="2162175"/>
        </p:xfrm>
        <a:graphic>
          <a:graphicData uri="http://schemas.openxmlformats.org/presentationml/2006/ole">
            <p:oleObj spid="_x0000_s134148" name="Equation" r:id="rId3" imgW="4419360" imgH="1218960" progId="Equation.DSMT4">
              <p:embed/>
            </p:oleObj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052513" y="3667125"/>
          <a:ext cx="5743575" cy="3190875"/>
        </p:xfrm>
        <a:graphic>
          <a:graphicData uri="http://schemas.openxmlformats.org/presentationml/2006/ole">
            <p:oleObj spid="_x0000_s134149" name="Equation" r:id="rId4" imgW="3200400" imgH="1777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Two-sample Z test (O’Brien-Fleming)</a:t>
            </a:r>
          </a:p>
        </p:txBody>
      </p:sp>
      <p:graphicFrame>
        <p:nvGraphicFramePr>
          <p:cNvPr id="135171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889000" y="1376363"/>
          <a:ext cx="8074025" cy="2162175"/>
        </p:xfrm>
        <a:graphic>
          <a:graphicData uri="http://schemas.openxmlformats.org/presentationml/2006/ole">
            <p:oleObj spid="_x0000_s135171" name="Equation" r:id="rId3" imgW="4419360" imgH="1218960" progId="Equation.DSMT4">
              <p:embed/>
            </p:oleObj>
          </a:graphicData>
        </a:graphic>
      </p:graphicFrame>
      <p:graphicFrame>
        <p:nvGraphicFramePr>
          <p:cNvPr id="13517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950913" y="3879850"/>
          <a:ext cx="5743575" cy="2763838"/>
        </p:xfrm>
        <a:graphic>
          <a:graphicData uri="http://schemas.openxmlformats.org/presentationml/2006/ole">
            <p:oleObj spid="_x0000_s135172" name="Equation" r:id="rId4" imgW="3720960" imgH="1790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199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650875" y="2606675"/>
          <a:ext cx="4164013" cy="2595563"/>
        </p:xfrm>
        <a:graphic>
          <a:graphicData uri="http://schemas.openxmlformats.org/presentationml/2006/ole">
            <p:oleObj spid="_x0000_s136199" name="Chart" r:id="rId3" imgW="7772400" imgH="4991100" progId="MSGraph.Chart.8">
              <p:embed followColorScheme="full"/>
            </p:oleObj>
          </a:graphicData>
        </a:graphic>
      </p:graphicFrame>
      <p:pic>
        <p:nvPicPr>
          <p:cNvPr id="136200" name="Picture 8" descr="App000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 b="51149"/>
          <a:stretch>
            <a:fillRect/>
          </a:stretch>
        </p:blipFill>
        <p:spPr>
          <a:xfrm>
            <a:off x="-2027238" y="-331788"/>
            <a:ext cx="11915776" cy="7596188"/>
          </a:xfrm>
          <a:noFill/>
          <a:ln/>
        </p:spPr>
      </p:pic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6230938" y="6180138"/>
            <a:ext cx="364807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Jennison &amp; Turnbull,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2" name="Picture 4" descr="App00012"/>
          <p:cNvPicPr>
            <a:picLocks noChangeAspect="1" noChangeArrowheads="1"/>
          </p:cNvPicPr>
          <p:nvPr/>
        </p:nvPicPr>
        <p:blipFill>
          <a:blip r:embed="rId2" cstate="print"/>
          <a:srcRect b="48376"/>
          <a:stretch>
            <a:fillRect/>
          </a:stretch>
        </p:blipFill>
        <p:spPr bwMode="auto">
          <a:xfrm>
            <a:off x="-1997075" y="-265113"/>
            <a:ext cx="12179300" cy="7927976"/>
          </a:xfrm>
          <a:prstGeom prst="rect">
            <a:avLst/>
          </a:prstGeom>
          <a:noFill/>
        </p:spPr>
      </p:pic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230938" y="6180138"/>
            <a:ext cx="364807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Jennison &amp; Turnbull,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 of Fixed Boundaries</a:t>
            </a:r>
          </a:p>
        </p:txBody>
      </p:sp>
      <p:sp>
        <p:nvSpPr>
          <p:cNvPr id="141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8110538" cy="4991100"/>
          </a:xfrm>
        </p:spPr>
        <p:txBody>
          <a:bodyPr/>
          <a:lstStyle/>
          <a:p>
            <a:r>
              <a:rPr lang="en-US"/>
              <a:t>Need to specify # of analysis beforehand</a:t>
            </a:r>
          </a:p>
          <a:p>
            <a:r>
              <a:rPr lang="en-US"/>
              <a:t>Need to specify when to do analysis</a:t>
            </a:r>
          </a:p>
          <a:p>
            <a:r>
              <a:rPr lang="en-US"/>
              <a:t>The rigid design limits the possible adjustments required in the middle of the trial</a:t>
            </a:r>
          </a:p>
          <a:p>
            <a:r>
              <a:rPr lang="en-US"/>
              <a:t>Solution: </a:t>
            </a:r>
            <a:r>
              <a:rPr lang="en-US">
                <a:latin typeface="Symbol" pitchFamily="18" charset="2"/>
              </a:rPr>
              <a:t>a -</a:t>
            </a:r>
            <a:r>
              <a:rPr lang="en-US"/>
              <a:t> spending function approach (Lan and DeMets)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0"/>
            <a:ext cx="8867775" cy="971550"/>
          </a:xfrm>
        </p:spPr>
        <p:txBody>
          <a:bodyPr/>
          <a:lstStyle/>
          <a:p>
            <a:r>
              <a:rPr lang="en-US"/>
              <a:t>Why Need Interim Analysis?</a:t>
            </a:r>
          </a:p>
        </p:txBody>
      </p:sp>
      <p:sp>
        <p:nvSpPr>
          <p:cNvPr id="146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7700" y="1295400"/>
            <a:ext cx="8305800" cy="5135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Many trials require large N and/or long duration.</a:t>
            </a:r>
          </a:p>
          <a:p>
            <a:pPr>
              <a:lnSpc>
                <a:spcPct val="90000"/>
              </a:lnSpc>
            </a:pPr>
            <a:r>
              <a:rPr lang="en-US" sz="2800"/>
              <a:t>Interim analysis can result in more efficient designs s.t. correct conclusion can be reached sooner.</a:t>
            </a:r>
          </a:p>
          <a:p>
            <a:pPr>
              <a:lnSpc>
                <a:spcPct val="90000"/>
              </a:lnSpc>
            </a:pPr>
            <a:r>
              <a:rPr lang="en-US" sz="2800"/>
              <a:t>Ethical considerations</a:t>
            </a:r>
          </a:p>
          <a:p>
            <a:pPr>
              <a:lnSpc>
                <a:spcPct val="90000"/>
              </a:lnSpc>
            </a:pPr>
            <a:r>
              <a:rPr lang="en-US" sz="2800"/>
              <a:t>Pace of scientific advancement demands learning from the current observed data  Otherwise, results may be obsolete or irrelevant by the end of study</a:t>
            </a:r>
          </a:p>
          <a:p>
            <a:pPr>
              <a:lnSpc>
                <a:spcPct val="90000"/>
              </a:lnSpc>
            </a:pPr>
            <a:r>
              <a:rPr lang="en-US" sz="2800"/>
              <a:t>Public health concerns, pressure from activists</a:t>
            </a:r>
          </a:p>
          <a:p>
            <a:pPr>
              <a:lnSpc>
                <a:spcPct val="90000"/>
              </a:lnSpc>
            </a:pPr>
            <a:r>
              <a:rPr lang="en-US" sz="2800"/>
              <a:t>Requirement from IRB and other regulatory agencies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ymbol" pitchFamily="18" charset="2"/>
              </a:rPr>
              <a:t>a -</a:t>
            </a:r>
            <a:r>
              <a:rPr lang="en-US"/>
              <a:t> Spending Function </a:t>
            </a:r>
          </a:p>
        </p:txBody>
      </p:sp>
      <p:sp>
        <p:nvSpPr>
          <p:cNvPr id="142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Fixed the total type I error rate </a:t>
            </a:r>
            <a:r>
              <a:rPr lang="en-US">
                <a:latin typeface="Symbol" pitchFamily="18" charset="2"/>
              </a:rPr>
              <a:t>a</a:t>
            </a:r>
            <a:endParaRPr lang="en-US"/>
          </a:p>
          <a:p>
            <a:r>
              <a:rPr lang="en-US"/>
              <a:t>Flexible design by plotting the cumulative </a:t>
            </a:r>
            <a:r>
              <a:rPr lang="en-US">
                <a:latin typeface="Symbol" pitchFamily="18" charset="2"/>
              </a:rPr>
              <a:t>a </a:t>
            </a:r>
            <a:r>
              <a:rPr lang="en-US"/>
              <a:t>spending on the </a:t>
            </a:r>
            <a:r>
              <a:rPr lang="en-US" i="1"/>
              <a:t>y</a:t>
            </a:r>
            <a:r>
              <a:rPr lang="en-US"/>
              <a:t>-axis and total information time on the </a:t>
            </a:r>
            <a:r>
              <a:rPr lang="en-US" i="1"/>
              <a:t>x</a:t>
            </a:r>
            <a:r>
              <a:rPr lang="en-US"/>
              <a:t>-axis</a:t>
            </a:r>
          </a:p>
          <a:p>
            <a:r>
              <a:rPr lang="en-US"/>
              <a:t>After choosing the spending function, it is not required to pre-specify the number of interim analysis or when to do the analysis</a:t>
            </a:r>
          </a:p>
          <a:p>
            <a:r>
              <a:rPr lang="en-US"/>
              <a:t>The stopping boundaries can be calculated conditioned upon the previous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App00010"/>
          <p:cNvPicPr>
            <a:picLocks noChangeAspect="1" noChangeArrowheads="1"/>
          </p:cNvPicPr>
          <p:nvPr/>
        </p:nvPicPr>
        <p:blipFill>
          <a:blip r:embed="rId3" cstate="print"/>
          <a:srcRect b="59612"/>
          <a:stretch>
            <a:fillRect/>
          </a:stretch>
        </p:blipFill>
        <p:spPr bwMode="auto">
          <a:xfrm>
            <a:off x="-762000" y="-312738"/>
            <a:ext cx="12147550" cy="7170738"/>
          </a:xfrm>
          <a:prstGeom prst="rect">
            <a:avLst/>
          </a:prstGeom>
          <a:noFill/>
        </p:spPr>
      </p:pic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2606675" y="5603875"/>
          <a:ext cx="4654550" cy="1041400"/>
        </p:xfrm>
        <a:graphic>
          <a:graphicData uri="http://schemas.openxmlformats.org/presentationml/2006/ole">
            <p:oleObj spid="_x0000_s113667" name="Equation" r:id="rId4" imgW="154908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Extensions</a:t>
            </a:r>
          </a:p>
        </p:txBody>
      </p:sp>
      <p:sp>
        <p:nvSpPr>
          <p:cNvPr id="148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Repeated confidence interval (RCI)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Invert the GST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(tx effect) ± </a:t>
            </a:r>
            <a:r>
              <a:rPr lang="en-US" sz="2800" i="1"/>
              <a:t>Z</a:t>
            </a:r>
            <a:r>
              <a:rPr lang="en-US" sz="2800" i="1" baseline="-25000"/>
              <a:t>k</a:t>
            </a:r>
            <a:r>
              <a:rPr lang="en-US" sz="2800"/>
              <a:t> (s.e. of the difference)</a:t>
            </a:r>
          </a:p>
          <a:p>
            <a:pPr>
              <a:lnSpc>
                <a:spcPct val="90000"/>
              </a:lnSpc>
            </a:pPr>
            <a:r>
              <a:rPr lang="en-US" sz="2800"/>
              <a:t>Asymmetric boundaries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Main purpose of most trials is to show superiority of the new tx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new tx shows a strong, but non-significant harmful effect, one may wants to stop the trial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Keep the upper stopping boundary but set the lower boundary to an arbitrary value, e.g.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   Z</a:t>
            </a:r>
            <a:r>
              <a:rPr lang="en-US" sz="2400" i="1" baseline="-25000"/>
              <a:t>k</a:t>
            </a:r>
            <a:r>
              <a:rPr lang="en-US" sz="2400"/>
              <a:t> =-1.5 or -2.0</a:t>
            </a:r>
          </a:p>
          <a:p>
            <a:pPr>
              <a:lnSpc>
                <a:spcPct val="90000"/>
              </a:lnSpc>
            </a:pPr>
            <a:r>
              <a:rPr lang="en-US" sz="2800"/>
              <a:t>Curtailed sampling procedures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Considerations</a:t>
            </a:r>
          </a:p>
        </p:txBody>
      </p:sp>
      <p:sp>
        <p:nvSpPr>
          <p:cNvPr id="131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many tests needed?</a:t>
            </a:r>
          </a:p>
          <a:p>
            <a:r>
              <a:rPr lang="en-US"/>
              <a:t>When to do the test?</a:t>
            </a:r>
          </a:p>
          <a:p>
            <a:pPr lvl="1"/>
            <a:r>
              <a:rPr lang="en-US"/>
              <a:t>Too early: waste </a:t>
            </a:r>
            <a:r>
              <a:rPr lang="en-US">
                <a:latin typeface="Symbol" pitchFamily="18" charset="2"/>
              </a:rPr>
              <a:t>a</a:t>
            </a:r>
          </a:p>
          <a:p>
            <a:pPr lvl="1"/>
            <a:r>
              <a:rPr lang="en-US"/>
              <a:t>Too late: defeat the purpose of interim analysis</a:t>
            </a:r>
          </a:p>
          <a:p>
            <a:pPr lvl="1"/>
            <a:r>
              <a:rPr lang="en-US"/>
              <a:t>Equal information time</a:t>
            </a:r>
          </a:p>
          <a:p>
            <a:r>
              <a:rPr lang="en-US"/>
              <a:t>What stopping boundaries to choose?</a:t>
            </a:r>
          </a:p>
          <a:p>
            <a:pPr lvl="1"/>
            <a:r>
              <a:rPr lang="en-US"/>
              <a:t>Optimal boundaries?</a:t>
            </a:r>
          </a:p>
          <a:p>
            <a:pPr lvl="2"/>
            <a:r>
              <a:rPr lang="en-US"/>
              <a:t>Criteria for optimization</a:t>
            </a:r>
          </a:p>
          <a:p>
            <a:pPr lvl="3"/>
            <a:r>
              <a:rPr lang="en-US"/>
              <a:t>e.g. minimize the average sample number (ASN) under both H</a:t>
            </a:r>
            <a:r>
              <a:rPr lang="en-US" baseline="-25000"/>
              <a:t>o</a:t>
            </a:r>
            <a:r>
              <a:rPr lang="en-US"/>
              <a:t> and H</a:t>
            </a:r>
            <a:r>
              <a:rPr lang="en-US" baseline="-25000"/>
              <a:t>1</a:t>
            </a:r>
            <a:r>
              <a:rPr lang="en-US"/>
              <a:t>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0"/>
            <a:ext cx="8440737" cy="649288"/>
          </a:xfrm>
        </p:spPr>
        <p:txBody>
          <a:bodyPr/>
          <a:lstStyle/>
          <a:p>
            <a:r>
              <a:rPr lang="en-US" sz="3600" dirty="0"/>
              <a:t>Homework #9 (due </a:t>
            </a:r>
            <a:r>
              <a:rPr lang="en-US" sz="3600" dirty="0" smtClean="0"/>
              <a:t>2/23)</a:t>
            </a:r>
            <a:endParaRPr lang="en-US" sz="3600" dirty="0"/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198438" y="638175"/>
            <a:ext cx="8945562" cy="5707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95300" indent="-495300"/>
            <a:r>
              <a:rPr lang="en-US" sz="1600" u="sng">
                <a:solidFill>
                  <a:schemeClr val="tx2"/>
                </a:solidFill>
              </a:rPr>
              <a:t>Please show the results with 3 significant digits after the decimal point.</a:t>
            </a:r>
          </a:p>
          <a:p>
            <a:pPr marL="495300" indent="-495300">
              <a:lnSpc>
                <a:spcPct val="50000"/>
              </a:lnSpc>
            </a:pPr>
            <a:endParaRPr lang="en-US" sz="1600" u="sng">
              <a:solidFill>
                <a:schemeClr val="tx2"/>
              </a:solidFill>
            </a:endParaRPr>
          </a:p>
          <a:p>
            <a:pPr marL="495300" indent="-495300"/>
            <a:r>
              <a:rPr lang="en-US" sz="2000">
                <a:latin typeface="Arial" charset="0"/>
              </a:rPr>
              <a:t>In the group sequential design with K=2 and equal group size, assume the null hypothesis is true in a)-e).</a:t>
            </a:r>
          </a:p>
          <a:p>
            <a:pPr marL="495300" indent="-495300"/>
            <a:endParaRPr lang="en-US" sz="1600">
              <a:latin typeface="Arial" charset="0"/>
            </a:endParaRPr>
          </a:p>
          <a:p>
            <a:pPr marL="495300" indent="-495300">
              <a:buFontTx/>
              <a:buAutoNum type="alphaLcParenR"/>
            </a:pPr>
            <a:r>
              <a:rPr lang="en-US" sz="1800">
                <a:latin typeface="Arial" charset="0"/>
              </a:rPr>
              <a:t>Write down the joint distribution of the standardized test statistics (Z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, Z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).</a:t>
            </a:r>
          </a:p>
          <a:p>
            <a:pPr marL="495300" indent="-495300">
              <a:buFontTx/>
              <a:buAutoNum type="alphaLcParenR" startAt="2"/>
            </a:pPr>
            <a:r>
              <a:rPr lang="en-US" sz="1800">
                <a:latin typeface="Arial" charset="0"/>
              </a:rPr>
              <a:t>Plot the contour plot of the density function of (Z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, Z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).</a:t>
            </a:r>
          </a:p>
          <a:p>
            <a:pPr marL="495300" indent="-495300">
              <a:buFontTx/>
              <a:buAutoNum type="alphaLcParenR" startAt="3"/>
            </a:pPr>
            <a:r>
              <a:rPr lang="en-US" sz="1800">
                <a:latin typeface="Arial" charset="0"/>
              </a:rPr>
              <a:t>Choosing the critical region (</a:t>
            </a:r>
            <a:r>
              <a:rPr lang="en-US" sz="1800" i="1">
                <a:latin typeface="Arial" charset="0"/>
              </a:rPr>
              <a:t>c</a:t>
            </a:r>
            <a:r>
              <a:rPr lang="en-US" sz="1800" i="1" baseline="-25000">
                <a:latin typeface="Arial" charset="0"/>
              </a:rPr>
              <a:t>1</a:t>
            </a:r>
            <a:r>
              <a:rPr lang="en-US" sz="1800" i="1">
                <a:latin typeface="Arial" charset="0"/>
              </a:rPr>
              <a:t>, c</a:t>
            </a:r>
            <a:r>
              <a:rPr lang="en-US" sz="1800" i="1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) = (1.96, 1.96), compute the tail probabilities (probability of rejecting H</a:t>
            </a:r>
            <a:r>
              <a:rPr lang="en-US" sz="1800" baseline="-25000">
                <a:latin typeface="Arial" charset="0"/>
              </a:rPr>
              <a:t>o</a:t>
            </a:r>
            <a:r>
              <a:rPr lang="en-US" sz="1800">
                <a:latin typeface="Arial" charset="0"/>
              </a:rPr>
              <a:t>) of the 1</a:t>
            </a:r>
            <a:r>
              <a:rPr lang="en-US" sz="1800" baseline="30000">
                <a:latin typeface="Arial" charset="0"/>
              </a:rPr>
              <a:t>st</a:t>
            </a:r>
            <a:r>
              <a:rPr lang="en-US" sz="1800">
                <a:latin typeface="Arial" charset="0"/>
              </a:rPr>
              <a:t> and 2</a:t>
            </a:r>
            <a:r>
              <a:rPr lang="en-US" sz="1800" baseline="30000">
                <a:latin typeface="Arial" charset="0"/>
              </a:rPr>
              <a:t>nd</a:t>
            </a:r>
            <a:r>
              <a:rPr lang="en-US" sz="1800">
                <a:latin typeface="Arial" charset="0"/>
              </a:rPr>
              <a:t> tests. What is the overall </a:t>
            </a:r>
            <a:r>
              <a:rPr lang="en-US" sz="1800">
                <a:latin typeface="Symbol" pitchFamily="18" charset="2"/>
              </a:rPr>
              <a:t>a</a:t>
            </a:r>
            <a:r>
              <a:rPr lang="en-US" sz="1800">
                <a:latin typeface="Arial" charset="0"/>
              </a:rPr>
              <a:t>? [Hint: use pmvnorm() in S+/R]</a:t>
            </a:r>
          </a:p>
          <a:p>
            <a:pPr marL="495300" indent="-495300">
              <a:buFontTx/>
              <a:buAutoNum type="alphaLcParenR" startAt="3"/>
            </a:pPr>
            <a:r>
              <a:rPr lang="en-US" sz="1800">
                <a:latin typeface="Arial" charset="0"/>
              </a:rPr>
              <a:t>To control the overall two-sided type I error rate at 5%,</a:t>
            </a:r>
          </a:p>
          <a:p>
            <a:pPr marL="952500" lvl="1" indent="-495300"/>
            <a:r>
              <a:rPr lang="en-US" sz="1800">
                <a:latin typeface="Arial" charset="0"/>
              </a:rPr>
              <a:t>i)	Derive the Pocock boundary (i.e. compute the critical region (</a:t>
            </a:r>
            <a:r>
              <a:rPr lang="en-US" sz="1800" i="1">
                <a:latin typeface="Arial" charset="0"/>
              </a:rPr>
              <a:t>c</a:t>
            </a:r>
            <a:r>
              <a:rPr lang="en-US" sz="1800" i="1" baseline="-25000">
                <a:latin typeface="Arial" charset="0"/>
              </a:rPr>
              <a:t>1</a:t>
            </a:r>
            <a:r>
              <a:rPr lang="en-US" sz="1800" i="1">
                <a:latin typeface="Arial" charset="0"/>
              </a:rPr>
              <a:t>, c</a:t>
            </a:r>
            <a:r>
              <a:rPr lang="en-US" sz="1800" i="1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) ).</a:t>
            </a:r>
          </a:p>
          <a:p>
            <a:pPr marL="952500" lvl="1" indent="-495300"/>
            <a:r>
              <a:rPr lang="en-US" sz="1800">
                <a:latin typeface="Arial" charset="0"/>
              </a:rPr>
              <a:t>ii)	Derive the O’Brien-Fleming boundary.</a:t>
            </a:r>
          </a:p>
          <a:p>
            <a:pPr marL="952500" lvl="1" indent="-495300"/>
            <a:r>
              <a:rPr lang="en-US" sz="1800">
                <a:latin typeface="Arial" charset="0"/>
              </a:rPr>
              <a:t>iii)	Derive the stopping boundaries for the uniform a </a:t>
            </a:r>
            <a:r>
              <a:rPr lang="en-US" sz="1800">
                <a:latin typeface="Symbol" pitchFamily="18" charset="2"/>
              </a:rPr>
              <a:t>a</a:t>
            </a:r>
            <a:r>
              <a:rPr lang="en-US" sz="1800">
                <a:latin typeface="Arial" charset="0"/>
              </a:rPr>
              <a:t>-spending function.</a:t>
            </a:r>
          </a:p>
          <a:p>
            <a:pPr marL="495300" indent="-495300"/>
            <a:r>
              <a:rPr lang="en-US" sz="1800">
                <a:latin typeface="Arial" charset="0"/>
              </a:rPr>
              <a:t>e)	Give the probability of rejecting H</a:t>
            </a:r>
            <a:r>
              <a:rPr lang="en-US" sz="1800" baseline="-25000">
                <a:latin typeface="Arial" charset="0"/>
              </a:rPr>
              <a:t>o</a:t>
            </a:r>
            <a:r>
              <a:rPr lang="en-US" sz="1800">
                <a:latin typeface="Arial" charset="0"/>
              </a:rPr>
              <a:t> at the 1</a:t>
            </a:r>
            <a:r>
              <a:rPr lang="en-US" sz="1800" baseline="30000">
                <a:latin typeface="Arial" charset="0"/>
              </a:rPr>
              <a:t>st</a:t>
            </a:r>
            <a:r>
              <a:rPr lang="en-US" sz="1800">
                <a:latin typeface="Arial" charset="0"/>
              </a:rPr>
              <a:t> test, the 2</a:t>
            </a:r>
            <a:r>
              <a:rPr lang="en-US" sz="1800" baseline="30000">
                <a:latin typeface="Arial" charset="0"/>
              </a:rPr>
              <a:t>nd</a:t>
            </a:r>
            <a:r>
              <a:rPr lang="en-US" sz="1800">
                <a:latin typeface="Arial" charset="0"/>
              </a:rPr>
              <a:t> test, and either test using</a:t>
            </a:r>
          </a:p>
          <a:p>
            <a:pPr marL="495300" indent="-495300"/>
            <a:r>
              <a:rPr lang="en-US" sz="1800">
                <a:latin typeface="Arial" charset="0"/>
              </a:rPr>
              <a:t>	i) the Pocock boundary, ii) the O’Brien-Fleming boundary, </a:t>
            </a:r>
          </a:p>
          <a:p>
            <a:pPr marL="495300" indent="-495300"/>
            <a:r>
              <a:rPr lang="en-US" sz="1800">
                <a:latin typeface="Arial" charset="0"/>
              </a:rPr>
              <a:t>         iii) the uniform </a:t>
            </a:r>
            <a:r>
              <a:rPr lang="en-US" sz="1800">
                <a:latin typeface="Symbol" pitchFamily="18" charset="2"/>
              </a:rPr>
              <a:t>a</a:t>
            </a:r>
            <a:r>
              <a:rPr lang="en-US" sz="1800">
                <a:latin typeface="Arial" charset="0"/>
              </a:rPr>
              <a:t>-spending boundary</a:t>
            </a:r>
          </a:p>
          <a:p>
            <a:pPr marL="495300" indent="-495300"/>
            <a:endParaRPr lang="en-US" sz="1800">
              <a:latin typeface="Arial" charset="0"/>
            </a:endParaRPr>
          </a:p>
          <a:p>
            <a:pPr marL="495300" indent="-495300">
              <a:buFontTx/>
              <a:buAutoNum type="alphaLcParenR" startAt="6"/>
            </a:pPr>
            <a:r>
              <a:rPr lang="en-US" sz="1800">
                <a:latin typeface="Arial" charset="0"/>
              </a:rPr>
              <a:t>Do the same problem as in e) but assume under H</a:t>
            </a:r>
            <a:r>
              <a:rPr lang="en-US" sz="1800" baseline="-25000">
                <a:latin typeface="Arial" charset="0"/>
              </a:rPr>
              <a:t>a</a:t>
            </a:r>
            <a:r>
              <a:rPr lang="en-US" sz="1800">
                <a:latin typeface="Arial" charset="0"/>
              </a:rPr>
              <a:t> with the mean of  (Z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, Z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) = (2, 3).</a:t>
            </a:r>
          </a:p>
          <a:p>
            <a:pPr marL="495300" indent="-495300">
              <a:buFontTx/>
              <a:buAutoNum type="alphaLcParenR" startAt="6"/>
            </a:pPr>
            <a:r>
              <a:rPr lang="en-US" sz="1800">
                <a:latin typeface="Arial" charset="0"/>
              </a:rPr>
              <a:t>Please contrast the 3 stopping boundaries from the results in e) and 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68288" y="493713"/>
            <a:ext cx="8739187" cy="6043612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Suppose you are asked to design a randomized placebo-controlled trial to compare a new anti-hypertensive drug versus placebo. The primary endpoint is blood pressure reduction in a standardized unit (assume a known variance of 1). The goal is to test whether the new drug can reduce blood pressure by 0.4 standard unit (alternative hypothesis) or not. 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Use a two-sample Z-test to analyze the data. All the designs will require to have an overall two-sided 5% type I error rate and 80% power. Simulate the designs with 100,000 runs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a) Write down the null and alternative hypotheses. 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b) Compute the sample size needed without an interim analysis. (Design A) 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c) Simulate the design and compute the empirical power under the null (type I error) and the alternative  hypotheses.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d) Give the stopping boundaries when there is one interim analysis in the middle of the trial by using – Design B: Pocock’s method and Design C: O’Brien-Fleming’s method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e) Compute the sample size needed for Designs B and C to achieve 80% power.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f) By simulations, under the null hypothesis, compute (i) average sample number (ASN) at each stage and for the entire trial, (ii) probability of early stopping, and (iii) empirical power for Designs B and C.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g) Repeat f) above but do simulations under the alternative hypothesis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h) Taking the results from above, make a table and compare Designs A, B, and C under the null and alternative hypotheses in terms of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   (1) ASN in each stage and total N (2) probability of early stopping (3) empirical power </a:t>
            </a:r>
          </a:p>
          <a:p>
            <a:pPr marL="0" indent="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sz="1500"/>
              <a:t>i) Which design will you choose and why?</a:t>
            </a:r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295275" y="0"/>
            <a:ext cx="851058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Homework #10 </a:t>
            </a:r>
            <a:r>
              <a:rPr lang="en-US" dirty="0">
                <a:solidFill>
                  <a:srgbClr val="CC0000"/>
                </a:solidFill>
              </a:rPr>
              <a:t>(due </a:t>
            </a:r>
            <a:r>
              <a:rPr lang="en-US" dirty="0" smtClean="0">
                <a:solidFill>
                  <a:srgbClr val="CC0000"/>
                </a:solidFill>
              </a:rPr>
              <a:t>2/23)</a:t>
            </a:r>
            <a:endParaRPr lang="en-US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500"/>
              <a:t>Factors to Consider before Early Termination</a:t>
            </a:r>
            <a:r>
              <a:rPr lang="en-US" sz="3600"/>
              <a:t> </a:t>
            </a:r>
          </a:p>
        </p:txBody>
      </p:sp>
      <p:sp>
        <p:nvSpPr>
          <p:cNvPr id="11673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Possible difference in prognostic factors among arms</a:t>
            </a:r>
          </a:p>
          <a:p>
            <a:r>
              <a:rPr lang="en-US"/>
              <a:t>Bias in assessing response variables</a:t>
            </a:r>
          </a:p>
          <a:p>
            <a:r>
              <a:rPr lang="en-US"/>
              <a:t>Impact of missing data</a:t>
            </a:r>
          </a:p>
          <a:p>
            <a:r>
              <a:rPr lang="en-US"/>
              <a:t>Differential concomitant tx or adherence</a:t>
            </a:r>
          </a:p>
          <a:p>
            <a:r>
              <a:rPr lang="en-US"/>
              <a:t>Differential side effects</a:t>
            </a:r>
          </a:p>
          <a:p>
            <a:r>
              <a:rPr lang="en-US"/>
              <a:t>Secondary outcomes</a:t>
            </a:r>
          </a:p>
          <a:p>
            <a:r>
              <a:rPr lang="en-US"/>
              <a:t>Internal consistency</a:t>
            </a:r>
          </a:p>
          <a:p>
            <a:r>
              <a:rPr lang="en-US"/>
              <a:t>External consistency, other trials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Stop or Not To Stop?</a:t>
            </a:r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8305800" cy="4991100"/>
          </a:xfrm>
        </p:spPr>
        <p:txBody>
          <a:bodyPr/>
          <a:lstStyle/>
          <a:p>
            <a:r>
              <a:rPr lang="en-US"/>
              <a:t>How sure?</a:t>
            </a:r>
          </a:p>
          <a:p>
            <a:pPr lvl="1"/>
            <a:r>
              <a:rPr lang="en-US"/>
              <a:t>Is the evidence strong enough or just due to stochastic variation or imbalance in covariates or other factors?</a:t>
            </a:r>
          </a:p>
          <a:p>
            <a:pPr lvl="1"/>
            <a:r>
              <a:rPr lang="en-US"/>
              <a:t>Wrongly stopping for efficacy: false positive</a:t>
            </a:r>
          </a:p>
          <a:p>
            <a:pPr lvl="2"/>
            <a:r>
              <a:rPr lang="en-US"/>
              <a:t>False claim that the drug is active</a:t>
            </a:r>
          </a:p>
          <a:p>
            <a:pPr lvl="2"/>
            <a:r>
              <a:rPr lang="en-US"/>
              <a:t>Waste time and money for future development</a:t>
            </a:r>
          </a:p>
          <a:p>
            <a:pPr lvl="1"/>
            <a:r>
              <a:rPr lang="en-US"/>
              <a:t>Wrongly stopping for futility: false negative</a:t>
            </a:r>
          </a:p>
          <a:p>
            <a:pPr lvl="2"/>
            <a:r>
              <a:rPr lang="en-US"/>
              <a:t>Kill a promising drug </a:t>
            </a:r>
          </a:p>
          <a:p>
            <a:r>
              <a:rPr lang="en-US"/>
              <a:t>Group ethics vs. individual ethics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394" name="Object 2"/>
          <p:cNvGraphicFramePr>
            <a:graphicFrameLocks noChangeAspect="1"/>
          </p:cNvGraphicFramePr>
          <p:nvPr/>
        </p:nvGraphicFramePr>
        <p:xfrm>
          <a:off x="222250" y="0"/>
          <a:ext cx="8796338" cy="6858000"/>
        </p:xfrm>
        <a:graphic>
          <a:graphicData uri="http://schemas.openxmlformats.org/presentationml/2006/ole">
            <p:oleObj spid="_x0000_s187394" name="Bitmap Image" r:id="rId3" imgW="19272650" imgH="25148180" progId="PBrush">
              <p:embed/>
            </p:oleObj>
          </a:graphicData>
        </a:graphic>
      </p:graphicFrame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6153150" y="6372225"/>
            <a:ext cx="3054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Friedman et al. 1998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3619500" y="2476500"/>
          <a:ext cx="1905000" cy="1905000"/>
        </p:xfrm>
        <a:graphic>
          <a:graphicData uri="http://schemas.openxmlformats.org/presentationml/2006/ole">
            <p:oleObj spid="_x0000_s110595" name="Bitmap Image" r:id="rId3" imgW="1905165" imgH="1905165" progId="PBrush">
              <p:embed/>
            </p:oleObj>
          </a:graphicData>
        </a:graphic>
      </p:graphicFrame>
      <p:pic>
        <p:nvPicPr>
          <p:cNvPr id="110597" name="Picture 5" descr="App0007"/>
          <p:cNvPicPr>
            <a:picLocks noChangeAspect="1" noChangeArrowheads="1"/>
          </p:cNvPicPr>
          <p:nvPr/>
        </p:nvPicPr>
        <p:blipFill>
          <a:blip r:embed="rId4" cstate="print"/>
          <a:srcRect b="42215"/>
          <a:stretch>
            <a:fillRect/>
          </a:stretch>
        </p:blipFill>
        <p:spPr bwMode="auto">
          <a:xfrm>
            <a:off x="304800" y="152400"/>
            <a:ext cx="9109075" cy="6869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Repeated Significance Testing</a:t>
            </a:r>
          </a:p>
        </p:txBody>
      </p:sp>
      <p:sp>
        <p:nvSpPr>
          <p:cNvPr id="184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Suppose there are K tests: K-1 interim analyses and one final analysis.</a:t>
            </a:r>
          </a:p>
          <a:p>
            <a:pPr>
              <a:lnSpc>
                <a:spcPct val="90000"/>
              </a:lnSpc>
            </a:pPr>
            <a:r>
              <a:rPr lang="en-US" sz="2400"/>
              <a:t>Perform each test at 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 level.</a:t>
            </a:r>
          </a:p>
          <a:p>
            <a:pPr>
              <a:lnSpc>
                <a:spcPct val="90000"/>
              </a:lnSpc>
            </a:pPr>
            <a:r>
              <a:rPr lang="en-US" sz="2400"/>
              <a:t>If 1</a:t>
            </a:r>
            <a:r>
              <a:rPr lang="en-US" sz="2400" baseline="30000"/>
              <a:t>st</a:t>
            </a:r>
            <a:r>
              <a:rPr lang="en-US" sz="2400"/>
              <a:t> test H</a:t>
            </a:r>
            <a:r>
              <a:rPr lang="en-US" sz="2400" baseline="-25000"/>
              <a:t>o</a:t>
            </a:r>
            <a:r>
              <a:rPr lang="en-US" sz="2400"/>
              <a:t> is rejected, stop the trial and declare the drug is efficacious.</a:t>
            </a:r>
          </a:p>
          <a:p>
            <a:pPr>
              <a:lnSpc>
                <a:spcPct val="90000"/>
              </a:lnSpc>
            </a:pPr>
            <a:r>
              <a:rPr lang="en-US" sz="2400"/>
              <a:t>If not, continue the trial until the time of 2</a:t>
            </a:r>
            <a:r>
              <a:rPr lang="en-US" sz="2400" baseline="30000"/>
              <a:t>nd</a:t>
            </a:r>
            <a:r>
              <a:rPr lang="en-US" sz="2400"/>
              <a:t> test.</a:t>
            </a:r>
          </a:p>
          <a:p>
            <a:pPr>
              <a:lnSpc>
                <a:spcPct val="90000"/>
              </a:lnSpc>
            </a:pPr>
            <a:r>
              <a:rPr lang="en-US" sz="2400"/>
              <a:t>If 2</a:t>
            </a:r>
            <a:r>
              <a:rPr lang="en-US" sz="2400" baseline="30000"/>
              <a:t>nd</a:t>
            </a:r>
            <a:r>
              <a:rPr lang="en-US" sz="2400"/>
              <a:t> test H</a:t>
            </a:r>
            <a:r>
              <a:rPr lang="en-US" sz="2400" baseline="-25000"/>
              <a:t>o</a:t>
            </a:r>
            <a:r>
              <a:rPr lang="en-US" sz="2400"/>
              <a:t> is rejected, stop the trial and declare the drug is efficacious.</a:t>
            </a:r>
          </a:p>
          <a:p>
            <a:pPr>
              <a:lnSpc>
                <a:spcPct val="90000"/>
              </a:lnSpc>
            </a:pPr>
            <a:r>
              <a:rPr lang="en-US" sz="2400"/>
              <a:t>If not, continue the trial, …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33CC"/>
                </a:solidFill>
              </a:rPr>
              <a:t>Until the final analysis. If H</a:t>
            </a:r>
            <a:r>
              <a:rPr lang="en-US" sz="2400" baseline="-25000">
                <a:solidFill>
                  <a:srgbClr val="0033CC"/>
                </a:solidFill>
              </a:rPr>
              <a:t>o</a:t>
            </a:r>
            <a:r>
              <a:rPr lang="en-US" sz="2400">
                <a:solidFill>
                  <a:srgbClr val="0033CC"/>
                </a:solidFill>
              </a:rPr>
              <a:t> is rejected, declare the drug is efficacious. Otherwise, declare the drug is inefficacious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33CC"/>
                </a:solidFill>
              </a:rPr>
              <a:t>The more tests, the more likely that H</a:t>
            </a:r>
            <a:r>
              <a:rPr lang="en-US" sz="2400" baseline="-25000">
                <a:solidFill>
                  <a:srgbClr val="0033CC"/>
                </a:solidFill>
              </a:rPr>
              <a:t>o</a:t>
            </a:r>
            <a:r>
              <a:rPr lang="en-US" sz="2400">
                <a:solidFill>
                  <a:srgbClr val="0033CC"/>
                </a:solidFill>
              </a:rPr>
              <a:t> can be rejected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33CC"/>
                </a:solidFill>
              </a:rPr>
              <a:t>What is the overall significance level?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endParaRPr lang="en-US" sz="240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533400" y="5562600"/>
            <a:ext cx="861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If you torture the data hard enough, it will confess to anything.</a:t>
            </a:r>
          </a:p>
        </p:txBody>
      </p:sp>
      <p:pic>
        <p:nvPicPr>
          <p:cNvPr id="1853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"/>
            <a:ext cx="6324600" cy="5400675"/>
          </a:xfrm>
          <a:prstGeom prst="rect">
            <a:avLst/>
          </a:prstGeom>
          <a:noFill/>
        </p:spPr>
      </p:pic>
      <p:grpSp>
        <p:nvGrpSpPr>
          <p:cNvPr id="185348" name="Group 4"/>
          <p:cNvGrpSpPr>
            <a:grpSpLocks/>
          </p:cNvGrpSpPr>
          <p:nvPr/>
        </p:nvGrpSpPr>
        <p:grpSpPr bwMode="auto">
          <a:xfrm>
            <a:off x="0" y="441325"/>
            <a:ext cx="3733800" cy="1833563"/>
            <a:chOff x="288" y="384"/>
            <a:chExt cx="2352" cy="1155"/>
          </a:xfrm>
        </p:grpSpPr>
        <p:sp>
          <p:nvSpPr>
            <p:cNvPr id="185349" name="AutoShape 5"/>
            <p:cNvSpPr>
              <a:spLocks noChangeArrowheads="1"/>
            </p:cNvSpPr>
            <p:nvPr/>
          </p:nvSpPr>
          <p:spPr bwMode="auto">
            <a:xfrm>
              <a:off x="288" y="384"/>
              <a:ext cx="2352" cy="1155"/>
            </a:xfrm>
            <a:prstGeom prst="wedgeEllipseCallout">
              <a:avLst>
                <a:gd name="adj1" fmla="val 53912"/>
                <a:gd name="adj2" fmla="val 49222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" pitchFamily="18" charset="0"/>
              </a:endParaRPr>
            </a:p>
          </p:txBody>
        </p:sp>
        <p:sp>
          <p:nvSpPr>
            <p:cNvPr id="185350" name="Text Box 6"/>
            <p:cNvSpPr txBox="1">
              <a:spLocks noChangeArrowheads="1"/>
            </p:cNvSpPr>
            <p:nvPr/>
          </p:nvSpPr>
          <p:spPr bwMode="auto">
            <a:xfrm>
              <a:off x="288" y="672"/>
              <a:ext cx="23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  <a:latin typeface="Avant Garde" charset="0"/>
                </a:rPr>
                <a:t>Okay, Okay,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  <a:latin typeface="Avant Garde" charset="0"/>
                </a:rPr>
                <a:t>whatever you say!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Designs\Blueprint.pot</Template>
  <TotalTime>2438</TotalTime>
  <Words>2038</Words>
  <Application>Microsoft Office PowerPoint</Application>
  <PresentationFormat>On-screen Show (4:3)</PresentationFormat>
  <Paragraphs>371</Paragraphs>
  <Slides>35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Blueprint</vt:lpstr>
      <vt:lpstr>Bitmap Image</vt:lpstr>
      <vt:lpstr>Equation</vt:lpstr>
      <vt:lpstr>Chart</vt:lpstr>
      <vt:lpstr>Topics in Clinical Trials (7) - 2012</vt:lpstr>
      <vt:lpstr>Multiple Significance Testings</vt:lpstr>
      <vt:lpstr>Why Need Interim Analysis?</vt:lpstr>
      <vt:lpstr>Factors to Consider before Early Termination </vt:lpstr>
      <vt:lpstr>To Stop or Not To Stop?</vt:lpstr>
      <vt:lpstr>Slide 6</vt:lpstr>
      <vt:lpstr>Slide 7</vt:lpstr>
      <vt:lpstr>Repeated Significance Testing</vt:lpstr>
      <vt:lpstr>Slide 9</vt:lpstr>
      <vt:lpstr>Repeated Significance Test for Independent Data</vt:lpstr>
      <vt:lpstr>Repeated Significance Test for Correlated Data</vt:lpstr>
      <vt:lpstr>Repeated Significance Testing</vt:lpstr>
      <vt:lpstr>Repeated Significance Testing (cont.)</vt:lpstr>
      <vt:lpstr>Fully Sequential Trial</vt:lpstr>
      <vt:lpstr>Group Sequential Test</vt:lpstr>
      <vt:lpstr>Group Sequential Test (cont.)</vt:lpstr>
      <vt:lpstr>Goals of the Group Sequential Trials</vt:lpstr>
      <vt:lpstr>Distribution of the Test Statistics</vt:lpstr>
      <vt:lpstr>Slide 19</vt:lpstr>
      <vt:lpstr>Generalization of Group Sequential Test</vt:lpstr>
      <vt:lpstr>Commonly Used Boundaries</vt:lpstr>
      <vt:lpstr>Critical Values</vt:lpstr>
      <vt:lpstr>Slide 23</vt:lpstr>
      <vt:lpstr>Slide 24</vt:lpstr>
      <vt:lpstr>Two-sample Z test (Pocock)</vt:lpstr>
      <vt:lpstr>Two-sample Z test (O’Brien-Fleming)</vt:lpstr>
      <vt:lpstr>Slide 27</vt:lpstr>
      <vt:lpstr>Slide 28</vt:lpstr>
      <vt:lpstr>Limitation of Fixed Boundaries</vt:lpstr>
      <vt:lpstr>a - Spending Function </vt:lpstr>
      <vt:lpstr>Slide 31</vt:lpstr>
      <vt:lpstr>Extensions</vt:lpstr>
      <vt:lpstr>Design Considerations</vt:lpstr>
      <vt:lpstr>Homework #9 (due 2/23)</vt:lpstr>
      <vt:lpstr>Slide 35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creator>J. Jack Lee</dc:creator>
  <cp:lastModifiedBy>JJLee</cp:lastModifiedBy>
  <cp:revision>150</cp:revision>
  <dcterms:created xsi:type="dcterms:W3CDTF">1999-04-18T01:40:27Z</dcterms:created>
  <dcterms:modified xsi:type="dcterms:W3CDTF">2012-02-15T19:40:25Z</dcterms:modified>
</cp:coreProperties>
</file>